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6.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7.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15.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6" r:id="rId4"/>
    <p:sldMasterId id="2147483682" r:id="rId5"/>
    <p:sldMasterId id="2147483687" r:id="rId6"/>
    <p:sldMasterId id="2147483743" r:id="rId7"/>
    <p:sldMasterId id="2147483780" r:id="rId8"/>
    <p:sldMasterId id="2147483858" r:id="rId9"/>
    <p:sldMasterId id="2147483881" r:id="rId10"/>
    <p:sldMasterId id="2147483935" r:id="rId11"/>
  </p:sldMasterIdLst>
  <p:notesMasterIdLst>
    <p:notesMasterId r:id="rId59"/>
  </p:notesMasterIdLst>
  <p:handoutMasterIdLst>
    <p:handoutMasterId r:id="rId60"/>
  </p:handoutMasterIdLst>
  <p:sldIdLst>
    <p:sldId id="348" r:id="rId12"/>
    <p:sldId id="360" r:id="rId13"/>
    <p:sldId id="435" r:id="rId14"/>
    <p:sldId id="386" r:id="rId15"/>
    <p:sldId id="362" r:id="rId16"/>
    <p:sldId id="445" r:id="rId17"/>
    <p:sldId id="363" r:id="rId18"/>
    <p:sldId id="447" r:id="rId19"/>
    <p:sldId id="503" r:id="rId20"/>
    <p:sldId id="510" r:id="rId21"/>
    <p:sldId id="496" r:id="rId22"/>
    <p:sldId id="504" r:id="rId23"/>
    <p:sldId id="506" r:id="rId24"/>
    <p:sldId id="508" r:id="rId25"/>
    <p:sldId id="507" r:id="rId26"/>
    <p:sldId id="491" r:id="rId27"/>
    <p:sldId id="462" r:id="rId28"/>
    <p:sldId id="464" r:id="rId29"/>
    <p:sldId id="466" r:id="rId30"/>
    <p:sldId id="497" r:id="rId31"/>
    <p:sldId id="498" r:id="rId32"/>
    <p:sldId id="422" r:id="rId33"/>
    <p:sldId id="468" r:id="rId34"/>
    <p:sldId id="469" r:id="rId35"/>
    <p:sldId id="473" r:id="rId36"/>
    <p:sldId id="471" r:id="rId37"/>
    <p:sldId id="512" r:id="rId38"/>
    <p:sldId id="511" r:id="rId39"/>
    <p:sldId id="513" r:id="rId40"/>
    <p:sldId id="371" r:id="rId41"/>
    <p:sldId id="478" r:id="rId42"/>
    <p:sldId id="439" r:id="rId43"/>
    <p:sldId id="499" r:id="rId44"/>
    <p:sldId id="379" r:id="rId45"/>
    <p:sldId id="484" r:id="rId46"/>
    <p:sldId id="502" r:id="rId47"/>
    <p:sldId id="500" r:id="rId48"/>
    <p:sldId id="490" r:id="rId49"/>
    <p:sldId id="493" r:id="rId50"/>
    <p:sldId id="423" r:id="rId51"/>
    <p:sldId id="453" r:id="rId52"/>
    <p:sldId id="454" r:id="rId53"/>
    <p:sldId id="455" r:id="rId54"/>
    <p:sldId id="475" r:id="rId55"/>
    <p:sldId id="476" r:id="rId56"/>
    <p:sldId id="477" r:id="rId57"/>
    <p:sldId id="441" r:id="rId58"/>
  </p:sldIdLst>
  <p:sldSz cx="9144000" cy="5143500" type="screen16x9"/>
  <p:notesSz cx="7010400" cy="9236075"/>
  <p:defaultTex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p:defaultTextStyle>
  <p:extLst>
    <p:ext uri="{521415D9-36F7-43E2-AB2F-B90AF26B5E84}">
      <p14:sectionLst xmlns:p14="http://schemas.microsoft.com/office/powerpoint/2010/main">
        <p14:section name="Default Section" id="{11446946-33F0-4034-8C17-4F9C53CA5912}">
          <p14:sldIdLst>
            <p14:sldId id="348"/>
            <p14:sldId id="360"/>
            <p14:sldId id="435"/>
            <p14:sldId id="386"/>
            <p14:sldId id="362"/>
            <p14:sldId id="445"/>
            <p14:sldId id="363"/>
            <p14:sldId id="447"/>
            <p14:sldId id="503"/>
            <p14:sldId id="510"/>
            <p14:sldId id="496"/>
            <p14:sldId id="504"/>
            <p14:sldId id="506"/>
            <p14:sldId id="508"/>
            <p14:sldId id="507"/>
            <p14:sldId id="491"/>
            <p14:sldId id="462"/>
            <p14:sldId id="464"/>
            <p14:sldId id="466"/>
            <p14:sldId id="497"/>
            <p14:sldId id="498"/>
            <p14:sldId id="422"/>
            <p14:sldId id="468"/>
            <p14:sldId id="469"/>
            <p14:sldId id="473"/>
            <p14:sldId id="471"/>
            <p14:sldId id="512"/>
            <p14:sldId id="511"/>
            <p14:sldId id="513"/>
            <p14:sldId id="371"/>
            <p14:sldId id="478"/>
            <p14:sldId id="439"/>
            <p14:sldId id="499"/>
            <p14:sldId id="379"/>
            <p14:sldId id="484"/>
            <p14:sldId id="502"/>
            <p14:sldId id="500"/>
            <p14:sldId id="490"/>
            <p14:sldId id="493"/>
            <p14:sldId id="423"/>
          </p14:sldIdLst>
        </p14:section>
        <p14:section name="Phase 1- Bolster the Basics" id="{3ADF3266-6D1B-48AF-B377-B1D8F713DC6D}">
          <p14:sldIdLst>
            <p14:sldId id="453"/>
            <p14:sldId id="454"/>
            <p14:sldId id="455"/>
          </p14:sldIdLst>
        </p14:section>
        <p14:section name="Phase 2 - Continuous Improvement" id="{D55A0F33-6B79-4110-9C2B-B997FA3DBFBA}">
          <p14:sldIdLst>
            <p14:sldId id="475"/>
            <p14:sldId id="476"/>
            <p14:sldId id="477"/>
            <p14:sldId id="441"/>
          </p14:sldIdLst>
        </p14:section>
      </p14:sectionLst>
    </p:ext>
    <p:ext uri="{EFAFB233-063F-42B5-8137-9DF3F51BA10A}">
      <p15:sldGuideLst xmlns:p15="http://schemas.microsoft.com/office/powerpoint/2012/main">
        <p15:guide id="1" orient="horz" pos="2532" userDrawn="1">
          <p15:clr>
            <a:srgbClr val="A4A3A4"/>
          </p15:clr>
        </p15:guide>
        <p15:guide id="4" orient="horz" pos="2748" userDrawn="1">
          <p15:clr>
            <a:srgbClr val="A4A3A4"/>
          </p15:clr>
        </p15:guide>
        <p15:guide id="5" orient="horz" pos="3888">
          <p15:clr>
            <a:srgbClr val="A4A3A4"/>
          </p15:clr>
        </p15:guide>
        <p15:guide id="11" pos="5760" userDrawn="1">
          <p15:clr>
            <a:srgbClr val="A4A3A4"/>
          </p15:clr>
        </p15:guide>
        <p15:guide id="15" pos="6144">
          <p15:clr>
            <a:srgbClr val="A4A3A4"/>
          </p15:clr>
        </p15:guide>
        <p15:guide id="16" orient="horz" pos="276" userDrawn="1">
          <p15:clr>
            <a:srgbClr val="A4A3A4"/>
          </p15:clr>
        </p15:guide>
        <p15:guide id="20" pos="2736" userDrawn="1">
          <p15:clr>
            <a:srgbClr val="A4A3A4"/>
          </p15:clr>
        </p15:guide>
        <p15:guide id="21" pos="5688" userDrawn="1">
          <p15:clr>
            <a:srgbClr val="A4A3A4"/>
          </p15:clr>
        </p15:guide>
        <p15:guide id="22" orient="horz" pos="1956" userDrawn="1">
          <p15:clr>
            <a:srgbClr val="A4A3A4"/>
          </p15:clr>
        </p15:guide>
        <p15:guide id="26" orient="horz" pos="3036" userDrawn="1">
          <p15:clr>
            <a:srgbClr val="A4A3A4"/>
          </p15:clr>
        </p15:guide>
        <p15:guide id="27" orient="horz" pos="1644" userDrawn="1">
          <p15:clr>
            <a:srgbClr val="A4A3A4"/>
          </p15:clr>
        </p15:guide>
        <p15:guide id="28" orient="horz" pos="1860" userDrawn="1">
          <p15:clr>
            <a:srgbClr val="A4A3A4"/>
          </p15:clr>
        </p15:guide>
        <p15:guide id="29" pos="2880" userDrawn="1">
          <p15:clr>
            <a:srgbClr val="A4A3A4"/>
          </p15:clr>
        </p15:guide>
        <p15:guide id="31" orient="horz" pos="804" userDrawn="1">
          <p15:clr>
            <a:srgbClr val="A4A3A4"/>
          </p15:clr>
        </p15:guide>
        <p15:guide id="32" pos="5448" userDrawn="1">
          <p15:clr>
            <a:srgbClr val="A4A3A4"/>
          </p15:clr>
        </p15:guide>
        <p15:guide id="33" pos="480" userDrawn="1">
          <p15:clr>
            <a:srgbClr val="A4A3A4"/>
          </p15:clr>
        </p15:guide>
        <p15:guide id="34" pos="336" userDrawn="1">
          <p15:clr>
            <a:srgbClr val="A4A3A4"/>
          </p15:clr>
        </p15:guide>
        <p15:guide id="35" orient="horz" pos="348" userDrawn="1">
          <p15:clr>
            <a:srgbClr val="A4A3A4"/>
          </p15:clr>
        </p15:guide>
        <p15:guide id="36" orient="horz" pos="2169">
          <p15:clr>
            <a:srgbClr val="A4A3A4"/>
          </p15:clr>
        </p15:guide>
        <p15:guide id="37" orient="horz" pos="3239">
          <p15:clr>
            <a:srgbClr val="A4A3A4"/>
          </p15:clr>
        </p15:guide>
        <p15:guide id="38" orient="horz" pos="606">
          <p15:clr>
            <a:srgbClr val="A4A3A4"/>
          </p15:clr>
        </p15:guide>
        <p15:guide id="39" orient="horz" pos="2772">
          <p15:clr>
            <a:srgbClr val="A4A3A4"/>
          </p15:clr>
        </p15:guide>
        <p15:guide id="40" pos="5759">
          <p15:clr>
            <a:srgbClr val="A4A3A4"/>
          </p15:clr>
        </p15:guide>
        <p15:guide id="41" pos="5700">
          <p15:clr>
            <a:srgbClr val="A4A3A4"/>
          </p15:clr>
        </p15:guide>
        <p15:guide id="42" pos="2944">
          <p15:clr>
            <a:srgbClr val="A4A3A4"/>
          </p15:clr>
        </p15:guide>
        <p15:guide id="43" pos="468">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E8C"/>
    <a:srgbClr val="2C2E8D"/>
    <a:srgbClr val="FFE0B3"/>
    <a:srgbClr val="0071BB"/>
    <a:srgbClr val="0075BD"/>
    <a:srgbClr val="0070BA"/>
    <a:srgbClr val="0073BC"/>
    <a:srgbClr val="E6E6E6"/>
    <a:srgbClr val="F0F0F0"/>
    <a:srgbClr val="BBBD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3" autoAdjust="0"/>
    <p:restoredTop sz="94280" autoAdjust="0"/>
  </p:normalViewPr>
  <p:slideViewPr>
    <p:cSldViewPr snapToGrid="0">
      <p:cViewPr>
        <p:scale>
          <a:sx n="100" d="100"/>
          <a:sy n="100" d="100"/>
        </p:scale>
        <p:origin x="360" y="90"/>
      </p:cViewPr>
      <p:guideLst>
        <p:guide orient="horz" pos="2532"/>
        <p:guide orient="horz" pos="2748"/>
        <p:guide orient="horz" pos="3888"/>
        <p:guide pos="5760"/>
        <p:guide pos="6144"/>
        <p:guide orient="horz" pos="276"/>
        <p:guide pos="2736"/>
        <p:guide pos="5688"/>
        <p:guide orient="horz" pos="1956"/>
        <p:guide orient="horz" pos="3036"/>
        <p:guide orient="horz" pos="1644"/>
        <p:guide orient="horz" pos="1860"/>
        <p:guide pos="2880"/>
        <p:guide orient="horz" pos="804"/>
        <p:guide pos="5448"/>
        <p:guide pos="480"/>
        <p:guide pos="336"/>
        <p:guide orient="horz" pos="348"/>
        <p:guide orient="horz" pos="2169"/>
        <p:guide orient="horz" pos="3239"/>
        <p:guide orient="horz" pos="606"/>
        <p:guide orient="horz" pos="2772"/>
        <p:guide pos="5759"/>
        <p:guide pos="5700"/>
        <p:guide pos="2944"/>
        <p:guide pos="468"/>
      </p:guideLst>
    </p:cSldViewPr>
  </p:slideViewPr>
  <p:outlineViewPr>
    <p:cViewPr>
      <p:scale>
        <a:sx n="33" d="100"/>
        <a:sy n="33" d="100"/>
      </p:scale>
      <p:origin x="42" y="720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2766" y="-12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heme" Target="theme/theme1.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handoutMaster" Target="handoutMasters/handout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vya Cinto" userId="d9765ad5-1243-4b1e-85bf-bda59fcf9de6" providerId="ADAL" clId="{A9402F56-D673-44B7-8D4D-F14FE52C374A}"/>
    <pc:docChg chg="undo custSel addSld delSld modSld sldOrd modSection">
      <pc:chgData name="Divya Cinto" userId="d9765ad5-1243-4b1e-85bf-bda59fcf9de6" providerId="ADAL" clId="{A9402F56-D673-44B7-8D4D-F14FE52C374A}" dt="2017-08-24T14:55:43.836" v="860"/>
      <pc:docMkLst>
        <pc:docMk/>
      </pc:docMkLst>
      <pc:sldChg chg="del">
        <pc:chgData name="Divya Cinto" userId="d9765ad5-1243-4b1e-85bf-bda59fcf9de6" providerId="ADAL" clId="{A9402F56-D673-44B7-8D4D-F14FE52C374A}" dt="2017-08-24T14:50:42.764" v="559" actId="2696"/>
        <pc:sldMkLst>
          <pc:docMk/>
          <pc:sldMk cId="575679150" sldId="368"/>
        </pc:sldMkLst>
      </pc:sldChg>
      <pc:sldChg chg="addSp modSp">
        <pc:chgData name="Divya Cinto" userId="d9765ad5-1243-4b1e-85bf-bda59fcf9de6" providerId="ADAL" clId="{A9402F56-D673-44B7-8D4D-F14FE52C374A}" dt="2017-08-24T14:55:26.291" v="855" actId="6549"/>
        <pc:sldMkLst>
          <pc:docMk/>
          <pc:sldMk cId="1686793815" sldId="379"/>
        </pc:sldMkLst>
        <pc:spChg chg="mod">
          <ac:chgData name="Divya Cinto" userId="d9765ad5-1243-4b1e-85bf-bda59fcf9de6" providerId="ADAL" clId="{A9402F56-D673-44B7-8D4D-F14FE52C374A}" dt="2017-08-24T14:48:38.257" v="558" actId="20577"/>
          <ac:spMkLst>
            <pc:docMk/>
            <pc:sldMk cId="1686793815" sldId="379"/>
            <ac:spMk id="2" creationId="{00000000-0000-0000-0000-000000000000}"/>
          </ac:spMkLst>
        </pc:spChg>
        <pc:spChg chg="add mod">
          <ac:chgData name="Divya Cinto" userId="d9765ad5-1243-4b1e-85bf-bda59fcf9de6" providerId="ADAL" clId="{A9402F56-D673-44B7-8D4D-F14FE52C374A}" dt="2017-08-24T14:55:26.291" v="855" actId="6549"/>
          <ac:spMkLst>
            <pc:docMk/>
            <pc:sldMk cId="1686793815" sldId="379"/>
            <ac:spMk id="3" creationId="{28D83636-01C3-40C3-B24C-0069A41A9754}"/>
          </ac:spMkLst>
        </pc:spChg>
      </pc:sldChg>
      <pc:sldChg chg="addSp delSp del">
        <pc:chgData name="Divya Cinto" userId="d9765ad5-1243-4b1e-85bf-bda59fcf9de6" providerId="ADAL" clId="{A9402F56-D673-44B7-8D4D-F14FE52C374A}" dt="2017-08-24T14:55:38.012" v="856" actId="2696"/>
        <pc:sldMkLst>
          <pc:docMk/>
          <pc:sldMk cId="2560972695" sldId="383"/>
        </pc:sldMkLst>
        <pc:spChg chg="add del">
          <ac:chgData name="Divya Cinto" userId="d9765ad5-1243-4b1e-85bf-bda59fcf9de6" providerId="ADAL" clId="{A9402F56-D673-44B7-8D4D-F14FE52C374A}" dt="2017-08-24T14:52:30.585" v="583"/>
          <ac:spMkLst>
            <pc:docMk/>
            <pc:sldMk cId="2560972695" sldId="383"/>
            <ac:spMk id="12" creationId="{65E898E7-7227-4D89-9997-FF28476D723F}"/>
          </ac:spMkLst>
        </pc:spChg>
      </pc:sldChg>
      <pc:sldChg chg="del">
        <pc:chgData name="Divya Cinto" userId="d9765ad5-1243-4b1e-85bf-bda59fcf9de6" providerId="ADAL" clId="{A9402F56-D673-44B7-8D4D-F14FE52C374A}" dt="2017-08-24T14:55:38.436" v="857" actId="2696"/>
        <pc:sldMkLst>
          <pc:docMk/>
          <pc:sldMk cId="4070344969" sldId="384"/>
        </pc:sldMkLst>
      </pc:sldChg>
      <pc:sldChg chg="del ord">
        <pc:chgData name="Divya Cinto" userId="d9765ad5-1243-4b1e-85bf-bda59fcf9de6" providerId="ADAL" clId="{A9402F56-D673-44B7-8D4D-F14FE52C374A}" dt="2017-08-24T14:41:03.924" v="399" actId="2696"/>
        <pc:sldMkLst>
          <pc:docMk/>
          <pc:sldMk cId="2058439402" sldId="395"/>
        </pc:sldMkLst>
      </pc:sldChg>
      <pc:sldChg chg="del">
        <pc:chgData name="Divya Cinto" userId="d9765ad5-1243-4b1e-85bf-bda59fcf9de6" providerId="ADAL" clId="{A9402F56-D673-44B7-8D4D-F14FE52C374A}" dt="2017-08-24T14:47:18.052" v="535" actId="2696"/>
        <pc:sldMkLst>
          <pc:docMk/>
          <pc:sldMk cId="4043180861" sldId="401"/>
        </pc:sldMkLst>
      </pc:sldChg>
      <pc:sldChg chg="del">
        <pc:chgData name="Divya Cinto" userId="d9765ad5-1243-4b1e-85bf-bda59fcf9de6" providerId="ADAL" clId="{A9402F56-D673-44B7-8D4D-F14FE52C374A}" dt="2017-08-24T14:39:07.777" v="293" actId="2696"/>
        <pc:sldMkLst>
          <pc:docMk/>
          <pc:sldMk cId="2228119013" sldId="419"/>
        </pc:sldMkLst>
      </pc:sldChg>
      <pc:sldChg chg="addSp delSp modSp">
        <pc:chgData name="Divya Cinto" userId="d9765ad5-1243-4b1e-85bf-bda59fcf9de6" providerId="ADAL" clId="{A9402F56-D673-44B7-8D4D-F14FE52C374A}" dt="2017-08-24T14:39:57.955" v="336" actId="20577"/>
        <pc:sldMkLst>
          <pc:docMk/>
          <pc:sldMk cId="3170315707" sldId="422"/>
        </pc:sldMkLst>
        <pc:spChg chg="add del">
          <ac:chgData name="Divya Cinto" userId="d9765ad5-1243-4b1e-85bf-bda59fcf9de6" providerId="ADAL" clId="{A9402F56-D673-44B7-8D4D-F14FE52C374A}" dt="2017-08-24T14:39:51.379" v="318"/>
          <ac:spMkLst>
            <pc:docMk/>
            <pc:sldMk cId="3170315707" sldId="422"/>
            <ac:spMk id="46" creationId="{F466F955-5975-4AE1-8CBC-1D8B29DB1F89}"/>
          </ac:spMkLst>
        </pc:spChg>
        <pc:spChg chg="add mod">
          <ac:chgData name="Divya Cinto" userId="d9765ad5-1243-4b1e-85bf-bda59fcf9de6" providerId="ADAL" clId="{A9402F56-D673-44B7-8D4D-F14FE52C374A}" dt="2017-08-24T14:39:57.955" v="336" actId="20577"/>
          <ac:spMkLst>
            <pc:docMk/>
            <pc:sldMk cId="3170315707" sldId="422"/>
            <ac:spMk id="49" creationId="{6906C782-E5D7-4FB9-9DB1-E53FEDEBB05F}"/>
          </ac:spMkLst>
        </pc:spChg>
      </pc:sldChg>
      <pc:sldChg chg="del">
        <pc:chgData name="Divya Cinto" userId="d9765ad5-1243-4b1e-85bf-bda59fcf9de6" providerId="ADAL" clId="{A9402F56-D673-44B7-8D4D-F14FE52C374A}" dt="2017-08-24T14:47:18.090" v="537" actId="2696"/>
        <pc:sldMkLst>
          <pc:docMk/>
          <pc:sldMk cId="2855558524" sldId="426"/>
        </pc:sldMkLst>
      </pc:sldChg>
      <pc:sldChg chg="addSp modSp">
        <pc:chgData name="Divya Cinto" userId="d9765ad5-1243-4b1e-85bf-bda59fcf9de6" providerId="ADAL" clId="{A9402F56-D673-44B7-8D4D-F14FE52C374A}" dt="2017-08-24T14:37:30.697" v="280" actId="20577"/>
        <pc:sldMkLst>
          <pc:docMk/>
          <pc:sldMk cId="755131689" sldId="429"/>
        </pc:sldMkLst>
        <pc:spChg chg="add mod">
          <ac:chgData name="Divya Cinto" userId="d9765ad5-1243-4b1e-85bf-bda59fcf9de6" providerId="ADAL" clId="{A9402F56-D673-44B7-8D4D-F14FE52C374A}" dt="2017-08-24T14:37:30.697" v="280" actId="20577"/>
          <ac:spMkLst>
            <pc:docMk/>
            <pc:sldMk cId="755131689" sldId="429"/>
            <ac:spMk id="2" creationId="{3B5B0196-6147-4241-A23F-99F9D81FFA26}"/>
          </ac:spMkLst>
        </pc:spChg>
        <pc:spChg chg="mod">
          <ac:chgData name="Divya Cinto" userId="d9765ad5-1243-4b1e-85bf-bda59fcf9de6" providerId="ADAL" clId="{A9402F56-D673-44B7-8D4D-F14FE52C374A}" dt="2017-08-24T14:35:52.088" v="244" actId="20577"/>
          <ac:spMkLst>
            <pc:docMk/>
            <pc:sldMk cId="755131689" sldId="429"/>
            <ac:spMk id="3" creationId="{00000000-0000-0000-0000-000000000000}"/>
          </ac:spMkLst>
        </pc:spChg>
        <pc:spChg chg="add mod">
          <ac:chgData name="Divya Cinto" userId="d9765ad5-1243-4b1e-85bf-bda59fcf9de6" providerId="ADAL" clId="{A9402F56-D673-44B7-8D4D-F14FE52C374A}" dt="2017-08-24T14:35:05.522" v="232" actId="20577"/>
          <ac:spMkLst>
            <pc:docMk/>
            <pc:sldMk cId="755131689" sldId="429"/>
            <ac:spMk id="41" creationId="{7CB24524-3159-44DE-8A33-9F2778E6EECD}"/>
          </ac:spMkLst>
        </pc:spChg>
      </pc:sldChg>
      <pc:sldChg chg="addSp del">
        <pc:chgData name="Divya Cinto" userId="d9765ad5-1243-4b1e-85bf-bda59fcf9de6" providerId="ADAL" clId="{A9402F56-D673-44B7-8D4D-F14FE52C374A}" dt="2017-08-24T14:38:55.370" v="290" actId="2696"/>
        <pc:sldMkLst>
          <pc:docMk/>
          <pc:sldMk cId="1469152957" sldId="430"/>
        </pc:sldMkLst>
        <pc:spChg chg="add">
          <ac:chgData name="Divya Cinto" userId="d9765ad5-1243-4b1e-85bf-bda59fcf9de6" providerId="ADAL" clId="{A9402F56-D673-44B7-8D4D-F14FE52C374A}" dt="2017-08-24T14:36:42.922" v="262"/>
          <ac:spMkLst>
            <pc:docMk/>
            <pc:sldMk cId="1469152957" sldId="430"/>
            <ac:spMk id="32" creationId="{5E2F7FF7-CEB8-44B1-AD64-4179DFF7E42C}"/>
          </ac:spMkLst>
        </pc:spChg>
      </pc:sldChg>
      <pc:sldChg chg="del">
        <pc:chgData name="Divya Cinto" userId="d9765ad5-1243-4b1e-85bf-bda59fcf9de6" providerId="ADAL" clId="{A9402F56-D673-44B7-8D4D-F14FE52C374A}" dt="2017-08-24T14:33:41.544" v="206" actId="2696"/>
        <pc:sldMkLst>
          <pc:docMk/>
          <pc:sldMk cId="1777485883" sldId="431"/>
        </pc:sldMkLst>
      </pc:sldChg>
      <pc:sldChg chg="add del">
        <pc:chgData name="Divya Cinto" userId="d9765ad5-1243-4b1e-85bf-bda59fcf9de6" providerId="ADAL" clId="{A9402F56-D673-44B7-8D4D-F14FE52C374A}" dt="2017-08-24T14:39:16.636" v="296" actId="2696"/>
        <pc:sldMkLst>
          <pc:docMk/>
          <pc:sldMk cId="852014366" sldId="432"/>
        </pc:sldMkLst>
      </pc:sldChg>
      <pc:sldChg chg="del">
        <pc:chgData name="Divya Cinto" userId="d9765ad5-1243-4b1e-85bf-bda59fcf9de6" providerId="ADAL" clId="{A9402F56-D673-44B7-8D4D-F14FE52C374A}" dt="2017-08-24T14:47:18.106" v="538" actId="2696"/>
        <pc:sldMkLst>
          <pc:docMk/>
          <pc:sldMk cId="176315670" sldId="438"/>
        </pc:sldMkLst>
      </pc:sldChg>
      <pc:sldChg chg="addSp">
        <pc:chgData name="Divya Cinto" userId="d9765ad5-1243-4b1e-85bf-bda59fcf9de6" providerId="ADAL" clId="{A9402F56-D673-44B7-8D4D-F14FE52C374A}" dt="2017-08-24T14:51:48.431" v="563"/>
        <pc:sldMkLst>
          <pc:docMk/>
          <pc:sldMk cId="1602766338" sldId="439"/>
        </pc:sldMkLst>
        <pc:spChg chg="add">
          <ac:chgData name="Divya Cinto" userId="d9765ad5-1243-4b1e-85bf-bda59fcf9de6" providerId="ADAL" clId="{A9402F56-D673-44B7-8D4D-F14FE52C374A}" dt="2017-08-24T14:51:48.431" v="563"/>
          <ac:spMkLst>
            <pc:docMk/>
            <pc:sldMk cId="1602766338" sldId="439"/>
            <ac:spMk id="88" creationId="{CCD97F7F-FFC0-474B-993A-40DDFC064327}"/>
          </ac:spMkLst>
        </pc:spChg>
      </pc:sldChg>
      <pc:sldChg chg="del">
        <pc:chgData name="Divya Cinto" userId="d9765ad5-1243-4b1e-85bf-bda59fcf9de6" providerId="ADAL" clId="{A9402F56-D673-44B7-8D4D-F14FE52C374A}" dt="2017-08-24T14:35:18.917" v="233" actId="2696"/>
        <pc:sldMkLst>
          <pc:docMk/>
          <pc:sldMk cId="2452861297" sldId="440"/>
        </pc:sldMkLst>
      </pc:sldChg>
      <pc:sldChg chg="del">
        <pc:chgData name="Divya Cinto" userId="d9765ad5-1243-4b1e-85bf-bda59fcf9de6" providerId="ADAL" clId="{A9402F56-D673-44B7-8D4D-F14FE52C374A}" dt="2017-08-24T14:33:54.508" v="208" actId="2696"/>
        <pc:sldMkLst>
          <pc:docMk/>
          <pc:sldMk cId="3429160191" sldId="442"/>
        </pc:sldMkLst>
      </pc:sldChg>
      <pc:sldChg chg="addSp delSp modSp ord">
        <pc:chgData name="Divya Cinto" userId="d9765ad5-1243-4b1e-85bf-bda59fcf9de6" providerId="ADAL" clId="{A9402F56-D673-44B7-8D4D-F14FE52C374A}" dt="2017-08-24T14:34:27.898" v="217" actId="478"/>
        <pc:sldMkLst>
          <pc:docMk/>
          <pc:sldMk cId="2752637139" sldId="444"/>
        </pc:sldMkLst>
        <pc:spChg chg="del">
          <ac:chgData name="Divya Cinto" userId="d9765ad5-1243-4b1e-85bf-bda59fcf9de6" providerId="ADAL" clId="{A9402F56-D673-44B7-8D4D-F14FE52C374A}" dt="2017-08-24T14:34:27.898" v="217" actId="478"/>
          <ac:spMkLst>
            <pc:docMk/>
            <pc:sldMk cId="2752637139" sldId="444"/>
            <ac:spMk id="2" creationId="{00FE6ADE-3B6F-4269-A003-C46EA39153B0}"/>
          </ac:spMkLst>
        </pc:spChg>
        <pc:spChg chg="mod">
          <ac:chgData name="Divya Cinto" userId="d9765ad5-1243-4b1e-85bf-bda59fcf9de6" providerId="ADAL" clId="{A9402F56-D673-44B7-8D4D-F14FE52C374A}" dt="2017-08-24T14:29:49.053" v="49" actId="20577"/>
          <ac:spMkLst>
            <pc:docMk/>
            <pc:sldMk cId="2752637139" sldId="444"/>
            <ac:spMk id="3" creationId="{1964AA36-971D-44B1-B383-9D7FC3A8C75B}"/>
          </ac:spMkLst>
        </pc:spChg>
        <pc:spChg chg="mod">
          <ac:chgData name="Divya Cinto" userId="d9765ad5-1243-4b1e-85bf-bda59fcf9de6" providerId="ADAL" clId="{A9402F56-D673-44B7-8D4D-F14FE52C374A}" dt="2017-08-24T14:31:16.476" v="78" actId="20577"/>
          <ac:spMkLst>
            <pc:docMk/>
            <pc:sldMk cId="2752637139" sldId="444"/>
            <ac:spMk id="4" creationId="{AE03809F-2A1D-4C08-9E03-53D8C9367CAC}"/>
          </ac:spMkLst>
        </pc:spChg>
        <pc:spChg chg="add">
          <ac:chgData name="Divya Cinto" userId="d9765ad5-1243-4b1e-85bf-bda59fcf9de6" providerId="ADAL" clId="{A9402F56-D673-44B7-8D4D-F14FE52C374A}" dt="2017-08-24T14:34:26.093" v="216"/>
          <ac:spMkLst>
            <pc:docMk/>
            <pc:sldMk cId="2752637139" sldId="444"/>
            <ac:spMk id="5" creationId="{B20B0AD8-578E-4D18-AD27-0F5837605008}"/>
          </ac:spMkLst>
        </pc:spChg>
        <pc:spChg chg="add">
          <ac:chgData name="Divya Cinto" userId="d9765ad5-1243-4b1e-85bf-bda59fcf9de6" providerId="ADAL" clId="{A9402F56-D673-44B7-8D4D-F14FE52C374A}" dt="2017-08-24T14:34:26.093" v="216"/>
          <ac:spMkLst>
            <pc:docMk/>
            <pc:sldMk cId="2752637139" sldId="444"/>
            <ac:spMk id="6" creationId="{E5E4F870-5F80-4720-BA53-57261BC85694}"/>
          </ac:spMkLst>
        </pc:spChg>
        <pc:spChg chg="add">
          <ac:chgData name="Divya Cinto" userId="d9765ad5-1243-4b1e-85bf-bda59fcf9de6" providerId="ADAL" clId="{A9402F56-D673-44B7-8D4D-F14FE52C374A}" dt="2017-08-24T14:34:26.093" v="216"/>
          <ac:spMkLst>
            <pc:docMk/>
            <pc:sldMk cId="2752637139" sldId="444"/>
            <ac:spMk id="7" creationId="{DD44DA99-8034-4D5A-AA8C-0A92D4D9D487}"/>
          </ac:spMkLst>
        </pc:spChg>
        <pc:spChg chg="add">
          <ac:chgData name="Divya Cinto" userId="d9765ad5-1243-4b1e-85bf-bda59fcf9de6" providerId="ADAL" clId="{A9402F56-D673-44B7-8D4D-F14FE52C374A}" dt="2017-08-24T14:34:26.093" v="216"/>
          <ac:spMkLst>
            <pc:docMk/>
            <pc:sldMk cId="2752637139" sldId="444"/>
            <ac:spMk id="8" creationId="{A8694A64-D885-401D-BB8C-C90695640853}"/>
          </ac:spMkLst>
        </pc:spChg>
        <pc:spChg chg="add">
          <ac:chgData name="Divya Cinto" userId="d9765ad5-1243-4b1e-85bf-bda59fcf9de6" providerId="ADAL" clId="{A9402F56-D673-44B7-8D4D-F14FE52C374A}" dt="2017-08-24T14:34:26.093" v="216"/>
          <ac:spMkLst>
            <pc:docMk/>
            <pc:sldMk cId="2752637139" sldId="444"/>
            <ac:spMk id="18" creationId="{229C1FAE-2DF8-4962-BE7C-C898A2AF9E6A}"/>
          </ac:spMkLst>
        </pc:spChg>
        <pc:spChg chg="add">
          <ac:chgData name="Divya Cinto" userId="d9765ad5-1243-4b1e-85bf-bda59fcf9de6" providerId="ADAL" clId="{A9402F56-D673-44B7-8D4D-F14FE52C374A}" dt="2017-08-24T14:34:26.093" v="216"/>
          <ac:spMkLst>
            <pc:docMk/>
            <pc:sldMk cId="2752637139" sldId="444"/>
            <ac:spMk id="19" creationId="{760F07D1-5110-45B2-8461-23438B58F1EB}"/>
          </ac:spMkLst>
        </pc:spChg>
        <pc:spChg chg="add">
          <ac:chgData name="Divya Cinto" userId="d9765ad5-1243-4b1e-85bf-bda59fcf9de6" providerId="ADAL" clId="{A9402F56-D673-44B7-8D4D-F14FE52C374A}" dt="2017-08-24T14:34:26.093" v="216"/>
          <ac:spMkLst>
            <pc:docMk/>
            <pc:sldMk cId="2752637139" sldId="444"/>
            <ac:spMk id="20" creationId="{83731DDC-986E-490E-AA71-542AD67F7156}"/>
          </ac:spMkLst>
        </pc:spChg>
        <pc:spChg chg="add">
          <ac:chgData name="Divya Cinto" userId="d9765ad5-1243-4b1e-85bf-bda59fcf9de6" providerId="ADAL" clId="{A9402F56-D673-44B7-8D4D-F14FE52C374A}" dt="2017-08-24T14:34:26.093" v="216"/>
          <ac:spMkLst>
            <pc:docMk/>
            <pc:sldMk cId="2752637139" sldId="444"/>
            <ac:spMk id="21" creationId="{8912D6AC-3D8F-4312-824F-24A638973142}"/>
          </ac:spMkLst>
        </pc:spChg>
        <pc:spChg chg="add">
          <ac:chgData name="Divya Cinto" userId="d9765ad5-1243-4b1e-85bf-bda59fcf9de6" providerId="ADAL" clId="{A9402F56-D673-44B7-8D4D-F14FE52C374A}" dt="2017-08-24T14:34:26.093" v="216"/>
          <ac:spMkLst>
            <pc:docMk/>
            <pc:sldMk cId="2752637139" sldId="444"/>
            <ac:spMk id="22" creationId="{77D4D09E-012C-4EF8-9220-0C48250BDC42}"/>
          </ac:spMkLst>
        </pc:spChg>
        <pc:spChg chg="add">
          <ac:chgData name="Divya Cinto" userId="d9765ad5-1243-4b1e-85bf-bda59fcf9de6" providerId="ADAL" clId="{A9402F56-D673-44B7-8D4D-F14FE52C374A}" dt="2017-08-24T14:34:26.093" v="216"/>
          <ac:spMkLst>
            <pc:docMk/>
            <pc:sldMk cId="2752637139" sldId="444"/>
            <ac:spMk id="23" creationId="{20D1D6C3-B6FF-4F9B-9BF4-176BC789FE85}"/>
          </ac:spMkLst>
        </pc:spChg>
        <pc:graphicFrameChg chg="add">
          <ac:chgData name="Divya Cinto" userId="d9765ad5-1243-4b1e-85bf-bda59fcf9de6" providerId="ADAL" clId="{A9402F56-D673-44B7-8D4D-F14FE52C374A}" dt="2017-08-24T14:34:26.093" v="216"/>
          <ac:graphicFrameMkLst>
            <pc:docMk/>
            <pc:sldMk cId="2752637139" sldId="444"/>
            <ac:graphicFrameMk id="9" creationId="{1E262BD0-6339-472E-A00D-90738F076A9D}"/>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10" creationId="{20C42A60-7C60-49B2-BB14-6DF4F7DB76F2}"/>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11" creationId="{374A3E6D-D123-4AE3-8A6B-0CCFE7E21268}"/>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4" creationId="{90B98B9C-F4BC-43E5-8ADA-6224E35AD3BE}"/>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5" creationId="{DA5D0CAD-BDD2-4F15-BE67-D064F041B516}"/>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6" creationId="{E7B3A0AF-6A39-44E5-B038-DD9E83B9C3EF}"/>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7" creationId="{CF1616FF-8E78-4494-8729-A4AA897C1DA3}"/>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8" creationId="{9A8F9747-C302-463F-8F60-F1BDA0594880}"/>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29" creationId="{65A715C1-8F86-4F51-A8F9-2CCD7FC7152F}"/>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30" creationId="{E620015A-2F96-4678-9FCC-E127673FFCD7}"/>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31" creationId="{A0044CBF-DB23-4727-9EE1-E25A81204E94}"/>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32" creationId="{D25B5DD8-227A-4618-992A-498C407BFFA7}"/>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33" creationId="{4383A1E1-6DB7-471E-A135-00366746C7BB}"/>
          </ac:graphicFrameMkLst>
        </pc:graphicFrameChg>
        <pc:graphicFrameChg chg="add">
          <ac:chgData name="Divya Cinto" userId="d9765ad5-1243-4b1e-85bf-bda59fcf9de6" providerId="ADAL" clId="{A9402F56-D673-44B7-8D4D-F14FE52C374A}" dt="2017-08-24T14:34:26.093" v="216"/>
          <ac:graphicFrameMkLst>
            <pc:docMk/>
            <pc:sldMk cId="2752637139" sldId="444"/>
            <ac:graphicFrameMk id="34" creationId="{701C58A8-0EA1-42E3-9208-E1BC10265D54}"/>
          </ac:graphicFrameMkLst>
        </pc:graphicFrameChg>
        <pc:cxnChg chg="add">
          <ac:chgData name="Divya Cinto" userId="d9765ad5-1243-4b1e-85bf-bda59fcf9de6" providerId="ADAL" clId="{A9402F56-D673-44B7-8D4D-F14FE52C374A}" dt="2017-08-24T14:34:26.093" v="216"/>
          <ac:cxnSpMkLst>
            <pc:docMk/>
            <pc:sldMk cId="2752637139" sldId="444"/>
            <ac:cxnSpMk id="12" creationId="{D3E44D1A-9ACE-4974-A926-11EE02AC28AD}"/>
          </ac:cxnSpMkLst>
        </pc:cxnChg>
        <pc:cxnChg chg="add">
          <ac:chgData name="Divya Cinto" userId="d9765ad5-1243-4b1e-85bf-bda59fcf9de6" providerId="ADAL" clId="{A9402F56-D673-44B7-8D4D-F14FE52C374A}" dt="2017-08-24T14:34:26.093" v="216"/>
          <ac:cxnSpMkLst>
            <pc:docMk/>
            <pc:sldMk cId="2752637139" sldId="444"/>
            <ac:cxnSpMk id="13" creationId="{D89984A0-8988-4CA9-808C-20A1737CAF83}"/>
          </ac:cxnSpMkLst>
        </pc:cxnChg>
        <pc:cxnChg chg="add">
          <ac:chgData name="Divya Cinto" userId="d9765ad5-1243-4b1e-85bf-bda59fcf9de6" providerId="ADAL" clId="{A9402F56-D673-44B7-8D4D-F14FE52C374A}" dt="2017-08-24T14:34:26.093" v="216"/>
          <ac:cxnSpMkLst>
            <pc:docMk/>
            <pc:sldMk cId="2752637139" sldId="444"/>
            <ac:cxnSpMk id="14" creationId="{A458F7F0-33D0-4197-9142-D8589B7E7799}"/>
          </ac:cxnSpMkLst>
        </pc:cxnChg>
        <pc:cxnChg chg="add">
          <ac:chgData name="Divya Cinto" userId="d9765ad5-1243-4b1e-85bf-bda59fcf9de6" providerId="ADAL" clId="{A9402F56-D673-44B7-8D4D-F14FE52C374A}" dt="2017-08-24T14:34:26.093" v="216"/>
          <ac:cxnSpMkLst>
            <pc:docMk/>
            <pc:sldMk cId="2752637139" sldId="444"/>
            <ac:cxnSpMk id="15" creationId="{0D780137-2864-4932-BF40-9DE1AC1039F8}"/>
          </ac:cxnSpMkLst>
        </pc:cxnChg>
        <pc:cxnChg chg="add">
          <ac:chgData name="Divya Cinto" userId="d9765ad5-1243-4b1e-85bf-bda59fcf9de6" providerId="ADAL" clId="{A9402F56-D673-44B7-8D4D-F14FE52C374A}" dt="2017-08-24T14:34:26.093" v="216"/>
          <ac:cxnSpMkLst>
            <pc:docMk/>
            <pc:sldMk cId="2752637139" sldId="444"/>
            <ac:cxnSpMk id="16" creationId="{12CD0184-CD7F-4ADD-B8A5-CD8BE7AF2D03}"/>
          </ac:cxnSpMkLst>
        </pc:cxnChg>
        <pc:cxnChg chg="add">
          <ac:chgData name="Divya Cinto" userId="d9765ad5-1243-4b1e-85bf-bda59fcf9de6" providerId="ADAL" clId="{A9402F56-D673-44B7-8D4D-F14FE52C374A}" dt="2017-08-24T14:34:26.093" v="216"/>
          <ac:cxnSpMkLst>
            <pc:docMk/>
            <pc:sldMk cId="2752637139" sldId="444"/>
            <ac:cxnSpMk id="17" creationId="{34643A29-B384-40AF-8E35-1DCB15D35295}"/>
          </ac:cxnSpMkLst>
        </pc:cxnChg>
      </pc:sldChg>
      <pc:sldChg chg="addSp modSp add del ord">
        <pc:chgData name="Divya Cinto" userId="d9765ad5-1243-4b1e-85bf-bda59fcf9de6" providerId="ADAL" clId="{A9402F56-D673-44B7-8D4D-F14FE52C374A}" dt="2017-08-24T14:52:15.401" v="581" actId="20577"/>
        <pc:sldMkLst>
          <pc:docMk/>
          <pc:sldMk cId="3056593374" sldId="448"/>
        </pc:sldMkLst>
        <pc:spChg chg="mod">
          <ac:chgData name="Divya Cinto" userId="d9765ad5-1243-4b1e-85bf-bda59fcf9de6" providerId="ADAL" clId="{A9402F56-D673-44B7-8D4D-F14FE52C374A}" dt="2017-08-24T14:52:11.137" v="576" actId="20577"/>
          <ac:spMkLst>
            <pc:docMk/>
            <pc:sldMk cId="3056593374" sldId="448"/>
            <ac:spMk id="26" creationId="{00000000-0000-0000-0000-000000000000}"/>
          </ac:spMkLst>
        </pc:spChg>
        <pc:spChg chg="mod">
          <ac:chgData name="Divya Cinto" userId="d9765ad5-1243-4b1e-85bf-bda59fcf9de6" providerId="ADAL" clId="{A9402F56-D673-44B7-8D4D-F14FE52C374A}" dt="2017-08-24T14:52:08.729" v="570" actId="20577"/>
          <ac:spMkLst>
            <pc:docMk/>
            <pc:sldMk cId="3056593374" sldId="448"/>
            <ac:spMk id="28" creationId="{00000000-0000-0000-0000-000000000000}"/>
          </ac:spMkLst>
        </pc:spChg>
        <pc:spChg chg="mod">
          <ac:chgData name="Divya Cinto" userId="d9765ad5-1243-4b1e-85bf-bda59fcf9de6" providerId="ADAL" clId="{A9402F56-D673-44B7-8D4D-F14FE52C374A}" dt="2017-08-24T14:52:09.914" v="573" actId="20577"/>
          <ac:spMkLst>
            <pc:docMk/>
            <pc:sldMk cId="3056593374" sldId="448"/>
            <ac:spMk id="29" creationId="{00000000-0000-0000-0000-000000000000}"/>
          </ac:spMkLst>
        </pc:spChg>
        <pc:spChg chg="mod">
          <ac:chgData name="Divya Cinto" userId="d9765ad5-1243-4b1e-85bf-bda59fcf9de6" providerId="ADAL" clId="{A9402F56-D673-44B7-8D4D-F14FE52C374A}" dt="2017-08-24T14:52:07.299" v="567" actId="20577"/>
          <ac:spMkLst>
            <pc:docMk/>
            <pc:sldMk cId="3056593374" sldId="448"/>
            <ac:spMk id="30" creationId="{00000000-0000-0000-0000-000000000000}"/>
          </ac:spMkLst>
        </pc:spChg>
        <pc:spChg chg="mod">
          <ac:chgData name="Divya Cinto" userId="d9765ad5-1243-4b1e-85bf-bda59fcf9de6" providerId="ADAL" clId="{A9402F56-D673-44B7-8D4D-F14FE52C374A}" dt="2017-08-24T14:52:15.401" v="581" actId="20577"/>
          <ac:spMkLst>
            <pc:docMk/>
            <pc:sldMk cId="3056593374" sldId="448"/>
            <ac:spMk id="31" creationId="{00000000-0000-0000-0000-000000000000}"/>
          </ac:spMkLst>
        </pc:spChg>
        <pc:spChg chg="add">
          <ac:chgData name="Divya Cinto" userId="d9765ad5-1243-4b1e-85bf-bda59fcf9de6" providerId="ADAL" clId="{A9402F56-D673-44B7-8D4D-F14FE52C374A}" dt="2017-08-24T14:51:53.761" v="564"/>
          <ac:spMkLst>
            <pc:docMk/>
            <pc:sldMk cId="3056593374" sldId="448"/>
            <ac:spMk id="121" creationId="{86E03E08-5209-48E4-B630-B74197B916C3}"/>
          </ac:spMkLst>
        </pc:spChg>
      </pc:sldChg>
      <pc:sldChg chg="addSp delSp modSp">
        <pc:chgData name="Divya Cinto" userId="d9765ad5-1243-4b1e-85bf-bda59fcf9de6" providerId="ADAL" clId="{A9402F56-D673-44B7-8D4D-F14FE52C374A}" dt="2017-08-24T14:38:13.467" v="286"/>
        <pc:sldMkLst>
          <pc:docMk/>
          <pc:sldMk cId="3442127471" sldId="456"/>
        </pc:sldMkLst>
        <pc:spChg chg="del">
          <ac:chgData name="Divya Cinto" userId="d9765ad5-1243-4b1e-85bf-bda59fcf9de6" providerId="ADAL" clId="{A9402F56-D673-44B7-8D4D-F14FE52C374A}" dt="2017-08-24T14:29:35.372" v="28" actId="478"/>
          <ac:spMkLst>
            <pc:docMk/>
            <pc:sldMk cId="3442127471" sldId="456"/>
            <ac:spMk id="2" creationId="{00000000-0000-0000-0000-000000000000}"/>
          </ac:spMkLst>
        </pc:spChg>
        <pc:spChg chg="add mod">
          <ac:chgData name="Divya Cinto" userId="d9765ad5-1243-4b1e-85bf-bda59fcf9de6" providerId="ADAL" clId="{A9402F56-D673-44B7-8D4D-F14FE52C374A}" dt="2017-08-24T14:29:35.372" v="28" actId="478"/>
          <ac:spMkLst>
            <pc:docMk/>
            <pc:sldMk cId="3442127471" sldId="456"/>
            <ac:spMk id="5" creationId="{737E8D56-A5E8-4709-9471-EDBBA1E5A5C3}"/>
          </ac:spMkLst>
        </pc:spChg>
        <pc:spChg chg="del">
          <ac:chgData name="Divya Cinto" userId="d9765ad5-1243-4b1e-85bf-bda59fcf9de6" providerId="ADAL" clId="{A9402F56-D673-44B7-8D4D-F14FE52C374A}" dt="2017-08-24T14:29:39.469" v="29" actId="478"/>
          <ac:spMkLst>
            <pc:docMk/>
            <pc:sldMk cId="3442127471" sldId="456"/>
            <ac:spMk id="44" creationId="{00000000-0000-0000-0000-000000000000}"/>
          </ac:spMkLst>
        </pc:spChg>
        <pc:spChg chg="mod">
          <ac:chgData name="Divya Cinto" userId="d9765ad5-1243-4b1e-85bf-bda59fcf9de6" providerId="ADAL" clId="{A9402F56-D673-44B7-8D4D-F14FE52C374A}" dt="2017-08-24T14:29:20.352" v="26" actId="20577"/>
          <ac:spMkLst>
            <pc:docMk/>
            <pc:sldMk cId="3442127471" sldId="456"/>
            <ac:spMk id="50" creationId="{221B9FF6-00BE-41BE-B6C1-0F3CDF74EDDA}"/>
          </ac:spMkLst>
        </pc:spChg>
        <pc:spChg chg="del">
          <ac:chgData name="Divya Cinto" userId="d9765ad5-1243-4b1e-85bf-bda59fcf9de6" providerId="ADAL" clId="{A9402F56-D673-44B7-8D4D-F14FE52C374A}" dt="2017-08-24T14:29:39.469" v="29" actId="478"/>
          <ac:spMkLst>
            <pc:docMk/>
            <pc:sldMk cId="3442127471" sldId="456"/>
            <ac:spMk id="225"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26"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27"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28"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29"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0"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2"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3"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4"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5"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6"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7" creationId="{00000000-0000-0000-0000-000000000000}"/>
          </ac:spMkLst>
        </pc:spChg>
        <pc:spChg chg="del">
          <ac:chgData name="Divya Cinto" userId="d9765ad5-1243-4b1e-85bf-bda59fcf9de6" providerId="ADAL" clId="{A9402F56-D673-44B7-8D4D-F14FE52C374A}" dt="2017-08-24T14:29:39.469" v="29" actId="478"/>
          <ac:spMkLst>
            <pc:docMk/>
            <pc:sldMk cId="3442127471" sldId="456"/>
            <ac:spMk id="238" creationId="{00000000-0000-0000-0000-000000000000}"/>
          </ac:spMkLst>
        </pc:spChg>
        <pc:grpChg chg="del">
          <ac:chgData name="Divya Cinto" userId="d9765ad5-1243-4b1e-85bf-bda59fcf9de6" providerId="ADAL" clId="{A9402F56-D673-44B7-8D4D-F14FE52C374A}" dt="2017-08-24T14:29:32.784" v="27" actId="478"/>
          <ac:grpSpMkLst>
            <pc:docMk/>
            <pc:sldMk cId="3442127471" sldId="456"/>
            <ac:grpSpMk id="3" creationId="{00000000-0000-0000-0000-000000000000}"/>
          </ac:grpSpMkLst>
        </pc:grpChg>
        <pc:picChg chg="add">
          <ac:chgData name="Divya Cinto" userId="d9765ad5-1243-4b1e-85bf-bda59fcf9de6" providerId="ADAL" clId="{A9402F56-D673-44B7-8D4D-F14FE52C374A}" dt="2017-08-24T14:38:13.467" v="286"/>
          <ac:picMkLst>
            <pc:docMk/>
            <pc:sldMk cId="3442127471" sldId="456"/>
            <ac:picMk id="53" creationId="{8D02A9B8-9142-4E27-ABA9-0DD601AA86FA}"/>
          </ac:picMkLst>
        </pc:picChg>
      </pc:sldChg>
      <pc:sldChg chg="addSp ord">
        <pc:chgData name="Divya Cinto" userId="d9765ad5-1243-4b1e-85bf-bda59fcf9de6" providerId="ADAL" clId="{A9402F56-D673-44B7-8D4D-F14FE52C374A}" dt="2017-08-24T14:38:40.435" v="289"/>
        <pc:sldMkLst>
          <pc:docMk/>
          <pc:sldMk cId="1662509383" sldId="457"/>
        </pc:sldMkLst>
        <pc:spChg chg="add">
          <ac:chgData name="Divya Cinto" userId="d9765ad5-1243-4b1e-85bf-bda59fcf9de6" providerId="ADAL" clId="{A9402F56-D673-44B7-8D4D-F14FE52C374A}" dt="2017-08-24T14:38:33.608" v="288"/>
          <ac:spMkLst>
            <pc:docMk/>
            <pc:sldMk cId="1662509383" sldId="457"/>
            <ac:spMk id="32" creationId="{F67EF8D8-6378-4117-BBF6-39E1A1E3C7B9}"/>
          </ac:spMkLst>
        </pc:spChg>
      </pc:sldChg>
      <pc:sldChg chg="addSp delSp add del">
        <pc:chgData name="Divya Cinto" userId="d9765ad5-1243-4b1e-85bf-bda59fcf9de6" providerId="ADAL" clId="{A9402F56-D673-44B7-8D4D-F14FE52C374A}" dt="2017-08-24T14:39:05.289" v="291" actId="2696"/>
        <pc:sldMkLst>
          <pc:docMk/>
          <pc:sldMk cId="1798163238" sldId="458"/>
        </pc:sldMkLst>
        <pc:spChg chg="add">
          <ac:chgData name="Divya Cinto" userId="d9765ad5-1243-4b1e-85bf-bda59fcf9de6" providerId="ADAL" clId="{A9402F56-D673-44B7-8D4D-F14FE52C374A}" dt="2017-08-24T14:36:46.960" v="263"/>
          <ac:spMkLst>
            <pc:docMk/>
            <pc:sldMk cId="1798163238" sldId="458"/>
            <ac:spMk id="7" creationId="{782E09A3-FB5B-4425-948C-137E188C383A}"/>
          </ac:spMkLst>
        </pc:spChg>
        <pc:picChg chg="del">
          <ac:chgData name="Divya Cinto" userId="d9765ad5-1243-4b1e-85bf-bda59fcf9de6" providerId="ADAL" clId="{A9402F56-D673-44B7-8D4D-F14FE52C374A}" dt="2017-08-24T14:38:07.131" v="285"/>
          <ac:picMkLst>
            <pc:docMk/>
            <pc:sldMk cId="1798163238" sldId="458"/>
            <ac:picMk id="5" creationId="{00000000-0000-0000-0000-000000000000}"/>
          </ac:picMkLst>
        </pc:picChg>
      </pc:sldChg>
      <pc:sldChg chg="del">
        <pc:chgData name="Divya Cinto" userId="d9765ad5-1243-4b1e-85bf-bda59fcf9de6" providerId="ADAL" clId="{A9402F56-D673-44B7-8D4D-F14FE52C374A}" dt="2017-08-24T14:34:10.262" v="212" actId="2696"/>
        <pc:sldMkLst>
          <pc:docMk/>
          <pc:sldMk cId="288716072" sldId="459"/>
        </pc:sldMkLst>
      </pc:sldChg>
      <pc:sldChg chg="addSp modSp add">
        <pc:chgData name="Divya Cinto" userId="d9765ad5-1243-4b1e-85bf-bda59fcf9de6" providerId="ADAL" clId="{A9402F56-D673-44B7-8D4D-F14FE52C374A}" dt="2017-08-24T14:31:53.647" v="121" actId="20577"/>
        <pc:sldMkLst>
          <pc:docMk/>
          <pc:sldMk cId="1921953235" sldId="460"/>
        </pc:sldMkLst>
        <pc:spChg chg="add mod">
          <ac:chgData name="Divya Cinto" userId="d9765ad5-1243-4b1e-85bf-bda59fcf9de6" providerId="ADAL" clId="{A9402F56-D673-44B7-8D4D-F14FE52C374A}" dt="2017-08-24T14:31:53.647" v="121" actId="20577"/>
          <ac:spMkLst>
            <pc:docMk/>
            <pc:sldMk cId="1921953235" sldId="460"/>
            <ac:spMk id="3" creationId="{E9FBA244-EBB5-4DD6-89E0-3C579001271A}"/>
          </ac:spMkLst>
        </pc:spChg>
      </pc:sldChg>
      <pc:sldChg chg="addSp modSp add">
        <pc:chgData name="Divya Cinto" userId="d9765ad5-1243-4b1e-85bf-bda59fcf9de6" providerId="ADAL" clId="{A9402F56-D673-44B7-8D4D-F14FE52C374A}" dt="2017-08-24T14:33:12.247" v="205" actId="20577"/>
        <pc:sldMkLst>
          <pc:docMk/>
          <pc:sldMk cId="2781474155" sldId="461"/>
        </pc:sldMkLst>
        <pc:spChg chg="add mod">
          <ac:chgData name="Divya Cinto" userId="d9765ad5-1243-4b1e-85bf-bda59fcf9de6" providerId="ADAL" clId="{A9402F56-D673-44B7-8D4D-F14FE52C374A}" dt="2017-08-24T14:33:12.247" v="205" actId="20577"/>
          <ac:spMkLst>
            <pc:docMk/>
            <pc:sldMk cId="2781474155" sldId="461"/>
            <ac:spMk id="3" creationId="{8652C1CE-EBE5-485B-B212-AA95E435A816}"/>
          </ac:spMkLst>
        </pc:spChg>
      </pc:sldChg>
      <pc:sldChg chg="add del">
        <pc:chgData name="Divya Cinto" userId="d9765ad5-1243-4b1e-85bf-bda59fcf9de6" providerId="ADAL" clId="{A9402F56-D673-44B7-8D4D-F14FE52C374A}" dt="2017-08-24T14:32:36.678" v="123"/>
        <pc:sldMkLst>
          <pc:docMk/>
          <pc:sldMk cId="3179924246" sldId="461"/>
        </pc:sldMkLst>
      </pc:sldChg>
      <pc:sldChg chg="add">
        <pc:chgData name="Divya Cinto" userId="d9765ad5-1243-4b1e-85bf-bda59fcf9de6" providerId="ADAL" clId="{A9402F56-D673-44B7-8D4D-F14FE52C374A}" dt="2017-08-24T14:33:48.340" v="207"/>
        <pc:sldMkLst>
          <pc:docMk/>
          <pc:sldMk cId="3406849939" sldId="462"/>
        </pc:sldMkLst>
      </pc:sldChg>
      <pc:sldChg chg="add del">
        <pc:chgData name="Divya Cinto" userId="d9765ad5-1243-4b1e-85bf-bda59fcf9de6" providerId="ADAL" clId="{A9402F56-D673-44B7-8D4D-F14FE52C374A}" dt="2017-08-24T14:34:08.293" v="211"/>
        <pc:sldMkLst>
          <pc:docMk/>
          <pc:sldMk cId="3822372090" sldId="463"/>
        </pc:sldMkLst>
      </pc:sldChg>
      <pc:sldChg chg="add del">
        <pc:chgData name="Divya Cinto" userId="d9765ad5-1243-4b1e-85bf-bda59fcf9de6" providerId="ADAL" clId="{A9402F56-D673-44B7-8D4D-F14FE52C374A}" dt="2017-08-24T14:34:40.682" v="220" actId="2696"/>
        <pc:sldMkLst>
          <pc:docMk/>
          <pc:sldMk cId="1603436389" sldId="464"/>
        </pc:sldMkLst>
      </pc:sldChg>
      <pc:sldChg chg="delSp add del">
        <pc:chgData name="Divya Cinto" userId="d9765ad5-1243-4b1e-85bf-bda59fcf9de6" providerId="ADAL" clId="{A9402F56-D673-44B7-8D4D-F14FE52C374A}" dt="2017-08-24T14:34:30.631" v="218" actId="2696"/>
        <pc:sldMkLst>
          <pc:docMk/>
          <pc:sldMk cId="3313492651" sldId="464"/>
        </pc:sldMkLst>
        <pc:spChg chg="del">
          <ac:chgData name="Divya Cinto" userId="d9765ad5-1243-4b1e-85bf-bda59fcf9de6" providerId="ADAL" clId="{A9402F56-D673-44B7-8D4D-F14FE52C374A}" dt="2017-08-24T14:34:25.469" v="215"/>
          <ac:spMkLst>
            <pc:docMk/>
            <pc:sldMk cId="3313492651" sldId="464"/>
            <ac:spMk id="7" creationId="{00000000-0000-0000-0000-000000000000}"/>
          </ac:spMkLst>
        </pc:spChg>
        <pc:spChg chg="del">
          <ac:chgData name="Divya Cinto" userId="d9765ad5-1243-4b1e-85bf-bda59fcf9de6" providerId="ADAL" clId="{A9402F56-D673-44B7-8D4D-F14FE52C374A}" dt="2017-08-24T14:34:25.469" v="215"/>
          <ac:spMkLst>
            <pc:docMk/>
            <pc:sldMk cId="3313492651" sldId="464"/>
            <ac:spMk id="15" creationId="{00000000-0000-0000-0000-000000000000}"/>
          </ac:spMkLst>
        </pc:spChg>
        <pc:spChg chg="del">
          <ac:chgData name="Divya Cinto" userId="d9765ad5-1243-4b1e-85bf-bda59fcf9de6" providerId="ADAL" clId="{A9402F56-D673-44B7-8D4D-F14FE52C374A}" dt="2017-08-24T14:34:25.469" v="215"/>
          <ac:spMkLst>
            <pc:docMk/>
            <pc:sldMk cId="3313492651" sldId="464"/>
            <ac:spMk id="16" creationId="{00000000-0000-0000-0000-000000000000}"/>
          </ac:spMkLst>
        </pc:spChg>
        <pc:spChg chg="del">
          <ac:chgData name="Divya Cinto" userId="d9765ad5-1243-4b1e-85bf-bda59fcf9de6" providerId="ADAL" clId="{A9402F56-D673-44B7-8D4D-F14FE52C374A}" dt="2017-08-24T14:34:25.469" v="215"/>
          <ac:spMkLst>
            <pc:docMk/>
            <pc:sldMk cId="3313492651" sldId="464"/>
            <ac:spMk id="17" creationId="{00000000-0000-0000-0000-000000000000}"/>
          </ac:spMkLst>
        </pc:spChg>
        <pc:spChg chg="del">
          <ac:chgData name="Divya Cinto" userId="d9765ad5-1243-4b1e-85bf-bda59fcf9de6" providerId="ADAL" clId="{A9402F56-D673-44B7-8D4D-F14FE52C374A}" dt="2017-08-24T14:34:25.469" v="215"/>
          <ac:spMkLst>
            <pc:docMk/>
            <pc:sldMk cId="3313492651" sldId="464"/>
            <ac:spMk id="18" creationId="{00000000-0000-0000-0000-000000000000}"/>
          </ac:spMkLst>
        </pc:spChg>
        <pc:spChg chg="del">
          <ac:chgData name="Divya Cinto" userId="d9765ad5-1243-4b1e-85bf-bda59fcf9de6" providerId="ADAL" clId="{A9402F56-D673-44B7-8D4D-F14FE52C374A}" dt="2017-08-24T14:34:25.469" v="215"/>
          <ac:spMkLst>
            <pc:docMk/>
            <pc:sldMk cId="3313492651" sldId="464"/>
            <ac:spMk id="19" creationId="{00000000-0000-0000-0000-000000000000}"/>
          </ac:spMkLst>
        </pc:spChg>
        <pc:spChg chg="del">
          <ac:chgData name="Divya Cinto" userId="d9765ad5-1243-4b1e-85bf-bda59fcf9de6" providerId="ADAL" clId="{A9402F56-D673-44B7-8D4D-F14FE52C374A}" dt="2017-08-24T14:34:25.469" v="215"/>
          <ac:spMkLst>
            <pc:docMk/>
            <pc:sldMk cId="3313492651" sldId="464"/>
            <ac:spMk id="20" creationId="{00000000-0000-0000-0000-000000000000}"/>
          </ac:spMkLst>
        </pc:spChg>
        <pc:spChg chg="del">
          <ac:chgData name="Divya Cinto" userId="d9765ad5-1243-4b1e-85bf-bda59fcf9de6" providerId="ADAL" clId="{A9402F56-D673-44B7-8D4D-F14FE52C374A}" dt="2017-08-24T14:34:25.469" v="215"/>
          <ac:spMkLst>
            <pc:docMk/>
            <pc:sldMk cId="3313492651" sldId="464"/>
            <ac:spMk id="27" creationId="{00000000-0000-0000-0000-000000000000}"/>
          </ac:spMkLst>
        </pc:spChg>
        <pc:spChg chg="del">
          <ac:chgData name="Divya Cinto" userId="d9765ad5-1243-4b1e-85bf-bda59fcf9de6" providerId="ADAL" clId="{A9402F56-D673-44B7-8D4D-F14FE52C374A}" dt="2017-08-24T14:34:25.469" v="215"/>
          <ac:spMkLst>
            <pc:docMk/>
            <pc:sldMk cId="3313492651" sldId="464"/>
            <ac:spMk id="28" creationId="{00000000-0000-0000-0000-000000000000}"/>
          </ac:spMkLst>
        </pc:spChg>
        <pc:spChg chg="del">
          <ac:chgData name="Divya Cinto" userId="d9765ad5-1243-4b1e-85bf-bda59fcf9de6" providerId="ADAL" clId="{A9402F56-D673-44B7-8D4D-F14FE52C374A}" dt="2017-08-24T14:34:25.469" v="215"/>
          <ac:spMkLst>
            <pc:docMk/>
            <pc:sldMk cId="3313492651" sldId="464"/>
            <ac:spMk id="29" creationId="{00000000-0000-0000-0000-000000000000}"/>
          </ac:spMkLst>
        </pc:spChg>
        <pc:graphicFrameChg chg="del">
          <ac:chgData name="Divya Cinto" userId="d9765ad5-1243-4b1e-85bf-bda59fcf9de6" providerId="ADAL" clId="{A9402F56-D673-44B7-8D4D-F14FE52C374A}" dt="2017-08-24T14:34:25.469" v="215"/>
          <ac:graphicFrameMkLst>
            <pc:docMk/>
            <pc:sldMk cId="3313492651" sldId="464"/>
            <ac:graphicFrameMk id="4"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5"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6"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22"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23"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1"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2"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5"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6"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7"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8"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39"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42" creationId="{00000000-0000-0000-0000-000000000000}"/>
          </ac:graphicFrameMkLst>
        </pc:graphicFrameChg>
        <pc:graphicFrameChg chg="del">
          <ac:chgData name="Divya Cinto" userId="d9765ad5-1243-4b1e-85bf-bda59fcf9de6" providerId="ADAL" clId="{A9402F56-D673-44B7-8D4D-F14FE52C374A}" dt="2017-08-24T14:34:25.469" v="215"/>
          <ac:graphicFrameMkLst>
            <pc:docMk/>
            <pc:sldMk cId="3313492651" sldId="464"/>
            <ac:graphicFrameMk id="44" creationId="{00000000-0000-0000-0000-000000000000}"/>
          </ac:graphicFrameMkLst>
        </pc:graphicFrameChg>
        <pc:cxnChg chg="del">
          <ac:chgData name="Divya Cinto" userId="d9765ad5-1243-4b1e-85bf-bda59fcf9de6" providerId="ADAL" clId="{A9402F56-D673-44B7-8D4D-F14FE52C374A}" dt="2017-08-24T14:34:25.469" v="215"/>
          <ac:cxnSpMkLst>
            <pc:docMk/>
            <pc:sldMk cId="3313492651" sldId="464"/>
            <ac:cxnSpMk id="9" creationId="{00000000-0000-0000-0000-000000000000}"/>
          </ac:cxnSpMkLst>
        </pc:cxnChg>
        <pc:cxnChg chg="del">
          <ac:chgData name="Divya Cinto" userId="d9765ad5-1243-4b1e-85bf-bda59fcf9de6" providerId="ADAL" clId="{A9402F56-D673-44B7-8D4D-F14FE52C374A}" dt="2017-08-24T14:34:25.469" v="215"/>
          <ac:cxnSpMkLst>
            <pc:docMk/>
            <pc:sldMk cId="3313492651" sldId="464"/>
            <ac:cxnSpMk id="10" creationId="{00000000-0000-0000-0000-000000000000}"/>
          </ac:cxnSpMkLst>
        </pc:cxnChg>
        <pc:cxnChg chg="del">
          <ac:chgData name="Divya Cinto" userId="d9765ad5-1243-4b1e-85bf-bda59fcf9de6" providerId="ADAL" clId="{A9402F56-D673-44B7-8D4D-F14FE52C374A}" dt="2017-08-24T14:34:25.469" v="215"/>
          <ac:cxnSpMkLst>
            <pc:docMk/>
            <pc:sldMk cId="3313492651" sldId="464"/>
            <ac:cxnSpMk id="11" creationId="{00000000-0000-0000-0000-000000000000}"/>
          </ac:cxnSpMkLst>
        </pc:cxnChg>
        <pc:cxnChg chg="del">
          <ac:chgData name="Divya Cinto" userId="d9765ad5-1243-4b1e-85bf-bda59fcf9de6" providerId="ADAL" clId="{A9402F56-D673-44B7-8D4D-F14FE52C374A}" dt="2017-08-24T14:34:25.469" v="215"/>
          <ac:cxnSpMkLst>
            <pc:docMk/>
            <pc:sldMk cId="3313492651" sldId="464"/>
            <ac:cxnSpMk id="12" creationId="{00000000-0000-0000-0000-000000000000}"/>
          </ac:cxnSpMkLst>
        </pc:cxnChg>
        <pc:cxnChg chg="del">
          <ac:chgData name="Divya Cinto" userId="d9765ad5-1243-4b1e-85bf-bda59fcf9de6" providerId="ADAL" clId="{A9402F56-D673-44B7-8D4D-F14FE52C374A}" dt="2017-08-24T14:34:25.469" v="215"/>
          <ac:cxnSpMkLst>
            <pc:docMk/>
            <pc:sldMk cId="3313492651" sldId="464"/>
            <ac:cxnSpMk id="13" creationId="{00000000-0000-0000-0000-000000000000}"/>
          </ac:cxnSpMkLst>
        </pc:cxnChg>
        <pc:cxnChg chg="del">
          <ac:chgData name="Divya Cinto" userId="d9765ad5-1243-4b1e-85bf-bda59fcf9de6" providerId="ADAL" clId="{A9402F56-D673-44B7-8D4D-F14FE52C374A}" dt="2017-08-24T14:34:25.469" v="215"/>
          <ac:cxnSpMkLst>
            <pc:docMk/>
            <pc:sldMk cId="3313492651" sldId="464"/>
            <ac:cxnSpMk id="14" creationId="{00000000-0000-0000-0000-000000000000}"/>
          </ac:cxnSpMkLst>
        </pc:cxnChg>
      </pc:sldChg>
      <pc:sldChg chg="modSp add">
        <pc:chgData name="Divya Cinto" userId="d9765ad5-1243-4b1e-85bf-bda59fcf9de6" providerId="ADAL" clId="{A9402F56-D673-44B7-8D4D-F14FE52C374A}" dt="2017-08-24T14:34:52.995" v="223" actId="20577"/>
        <pc:sldMkLst>
          <pc:docMk/>
          <pc:sldMk cId="3385675462" sldId="464"/>
        </pc:sldMkLst>
        <pc:spChg chg="mod">
          <ac:chgData name="Divya Cinto" userId="d9765ad5-1243-4b1e-85bf-bda59fcf9de6" providerId="ADAL" clId="{A9402F56-D673-44B7-8D4D-F14FE52C374A}" dt="2017-08-24T14:34:52.995" v="223" actId="20577"/>
          <ac:spMkLst>
            <pc:docMk/>
            <pc:sldMk cId="3385675462" sldId="464"/>
            <ac:spMk id="2" creationId="{00000000-0000-0000-0000-000000000000}"/>
          </ac:spMkLst>
        </pc:spChg>
      </pc:sldChg>
      <pc:sldChg chg="addSp modSp add del">
        <pc:chgData name="Divya Cinto" userId="d9765ad5-1243-4b1e-85bf-bda59fcf9de6" providerId="ADAL" clId="{A9402F56-D673-44B7-8D4D-F14FE52C374A}" dt="2017-08-24T14:50:56.404" v="560" actId="2696"/>
        <pc:sldMkLst>
          <pc:docMk/>
          <pc:sldMk cId="3265770247" sldId="465"/>
        </pc:sldMkLst>
        <pc:spChg chg="add">
          <ac:chgData name="Divya Cinto" userId="d9765ad5-1243-4b1e-85bf-bda59fcf9de6" providerId="ADAL" clId="{A9402F56-D673-44B7-8D4D-F14FE52C374A}" dt="2017-08-24T14:35:32.747" v="235"/>
          <ac:spMkLst>
            <pc:docMk/>
            <pc:sldMk cId="3265770247" sldId="465"/>
            <ac:spMk id="57" creationId="{FE1FB6D9-504E-4AA5-8FB6-78891188F1DB}"/>
          </ac:spMkLst>
        </pc:spChg>
        <pc:spChg chg="mod">
          <ac:chgData name="Divya Cinto" userId="d9765ad5-1243-4b1e-85bf-bda59fcf9de6" providerId="ADAL" clId="{A9402F56-D673-44B7-8D4D-F14FE52C374A}" dt="2017-08-24T14:36:00.152" v="261" actId="6549"/>
          <ac:spMkLst>
            <pc:docMk/>
            <pc:sldMk cId="3265770247" sldId="465"/>
            <ac:spMk id="88" creationId="{00000000-0000-0000-0000-000000000000}"/>
          </ac:spMkLst>
        </pc:spChg>
      </pc:sldChg>
      <pc:sldChg chg="addSp add">
        <pc:chgData name="Divya Cinto" userId="d9765ad5-1243-4b1e-85bf-bda59fcf9de6" providerId="ADAL" clId="{A9402F56-D673-44B7-8D4D-F14FE52C374A}" dt="2017-08-24T14:39:28.493" v="298"/>
        <pc:sldMkLst>
          <pc:docMk/>
          <pc:sldMk cId="1782629804" sldId="466"/>
        </pc:sldMkLst>
        <pc:spChg chg="add">
          <ac:chgData name="Divya Cinto" userId="d9765ad5-1243-4b1e-85bf-bda59fcf9de6" providerId="ADAL" clId="{A9402F56-D673-44B7-8D4D-F14FE52C374A}" dt="2017-08-24T14:39:28.493" v="298"/>
          <ac:spMkLst>
            <pc:docMk/>
            <pc:sldMk cId="1782629804" sldId="466"/>
            <ac:spMk id="4" creationId="{09782F7F-1C46-438F-9F77-C3CACC0193A2}"/>
          </ac:spMkLst>
        </pc:spChg>
      </pc:sldChg>
      <pc:sldChg chg="addSp modSp add">
        <pc:chgData name="Divya Cinto" userId="d9765ad5-1243-4b1e-85bf-bda59fcf9de6" providerId="ADAL" clId="{A9402F56-D673-44B7-8D4D-F14FE52C374A}" dt="2017-08-24T14:40:48.474" v="397" actId="1076"/>
        <pc:sldMkLst>
          <pc:docMk/>
          <pc:sldMk cId="224973895" sldId="467"/>
        </pc:sldMkLst>
        <pc:spChg chg="add mod">
          <ac:chgData name="Divya Cinto" userId="d9765ad5-1243-4b1e-85bf-bda59fcf9de6" providerId="ADAL" clId="{A9402F56-D673-44B7-8D4D-F14FE52C374A}" dt="2017-08-24T14:40:21.290" v="339" actId="108"/>
          <ac:spMkLst>
            <pc:docMk/>
            <pc:sldMk cId="224973895" sldId="467"/>
            <ac:spMk id="3" creationId="{71750598-BDE7-4CA0-AB94-2F793D014F2F}"/>
          </ac:spMkLst>
        </pc:spChg>
        <pc:spChg chg="add mod">
          <ac:chgData name="Divya Cinto" userId="d9765ad5-1243-4b1e-85bf-bda59fcf9de6" providerId="ADAL" clId="{A9402F56-D673-44B7-8D4D-F14FE52C374A}" dt="2017-08-24T14:40:48.474" v="397" actId="1076"/>
          <ac:spMkLst>
            <pc:docMk/>
            <pc:sldMk cId="224973895" sldId="467"/>
            <ac:spMk id="4" creationId="{AA7D9071-793A-47F5-B4B0-DA3F23331B6B}"/>
          </ac:spMkLst>
        </pc:spChg>
      </pc:sldChg>
      <pc:sldChg chg="addSp modSp add del">
        <pc:chgData name="Divya Cinto" userId="d9765ad5-1243-4b1e-85bf-bda59fcf9de6" providerId="ADAL" clId="{A9402F56-D673-44B7-8D4D-F14FE52C374A}" dt="2017-08-24T14:39:45.402" v="316" actId="2696"/>
        <pc:sldMkLst>
          <pc:docMk/>
          <pc:sldMk cId="2925308484" sldId="467"/>
        </pc:sldMkLst>
        <pc:spChg chg="add mod">
          <ac:chgData name="Divya Cinto" userId="d9765ad5-1243-4b1e-85bf-bda59fcf9de6" providerId="ADAL" clId="{A9402F56-D673-44B7-8D4D-F14FE52C374A}" dt="2017-08-24T14:39:42.021" v="315" actId="20577"/>
          <ac:spMkLst>
            <pc:docMk/>
            <pc:sldMk cId="2925308484" sldId="467"/>
            <ac:spMk id="5" creationId="{9B6DE619-916C-4B1E-A2FE-C4A12B55543B}"/>
          </ac:spMkLst>
        </pc:spChg>
      </pc:sldChg>
      <pc:sldChg chg="add">
        <pc:chgData name="Divya Cinto" userId="d9765ad5-1243-4b1e-85bf-bda59fcf9de6" providerId="ADAL" clId="{A9402F56-D673-44B7-8D4D-F14FE52C374A}" dt="2017-08-24T14:41:07.719" v="400"/>
        <pc:sldMkLst>
          <pc:docMk/>
          <pc:sldMk cId="3154913634" sldId="468"/>
        </pc:sldMkLst>
      </pc:sldChg>
      <pc:sldChg chg="modSp add">
        <pc:chgData name="Divya Cinto" userId="d9765ad5-1243-4b1e-85bf-bda59fcf9de6" providerId="ADAL" clId="{A9402F56-D673-44B7-8D4D-F14FE52C374A}" dt="2017-08-24T14:41:20.154" v="402"/>
        <pc:sldMkLst>
          <pc:docMk/>
          <pc:sldMk cId="2991778592" sldId="469"/>
        </pc:sldMkLst>
        <pc:spChg chg="mod">
          <ac:chgData name="Divya Cinto" userId="d9765ad5-1243-4b1e-85bf-bda59fcf9de6" providerId="ADAL" clId="{A9402F56-D673-44B7-8D4D-F14FE52C374A}" dt="2017-08-24T14:41:20.154" v="402"/>
          <ac:spMkLst>
            <pc:docMk/>
            <pc:sldMk cId="2991778592" sldId="469"/>
            <ac:spMk id="2" creationId="{00000000-0000-0000-0000-000000000000}"/>
          </ac:spMkLst>
        </pc:spChg>
      </pc:sldChg>
      <pc:sldChg chg="add del">
        <pc:chgData name="Divya Cinto" userId="d9765ad5-1243-4b1e-85bf-bda59fcf9de6" providerId="ADAL" clId="{A9402F56-D673-44B7-8D4D-F14FE52C374A}" dt="2017-08-24T14:46:24.761" v="524" actId="2696"/>
        <pc:sldMkLst>
          <pc:docMk/>
          <pc:sldMk cId="2415332372" sldId="470"/>
        </pc:sldMkLst>
      </pc:sldChg>
      <pc:sldChg chg="add ord">
        <pc:chgData name="Divya Cinto" userId="d9765ad5-1243-4b1e-85bf-bda59fcf9de6" providerId="ADAL" clId="{A9402F56-D673-44B7-8D4D-F14FE52C374A}" dt="2017-08-24T14:43:25.320" v="410"/>
        <pc:sldMkLst>
          <pc:docMk/>
          <pc:sldMk cId="744152929" sldId="471"/>
        </pc:sldMkLst>
      </pc:sldChg>
      <pc:sldChg chg="addSp delSp modSp add">
        <pc:chgData name="Divya Cinto" userId="d9765ad5-1243-4b1e-85bf-bda59fcf9de6" providerId="ADAL" clId="{A9402F56-D673-44B7-8D4D-F14FE52C374A}" dt="2017-08-24T14:45:56.020" v="523" actId="20577"/>
        <pc:sldMkLst>
          <pc:docMk/>
          <pc:sldMk cId="2236742623" sldId="472"/>
        </pc:sldMkLst>
        <pc:spChg chg="del">
          <ac:chgData name="Divya Cinto" userId="d9765ad5-1243-4b1e-85bf-bda59fcf9de6" providerId="ADAL" clId="{A9402F56-D673-44B7-8D4D-F14FE52C374A}" dt="2017-08-24T14:43:12.894" v="406"/>
          <ac:spMkLst>
            <pc:docMk/>
            <pc:sldMk cId="2236742623" sldId="472"/>
            <ac:spMk id="2" creationId="{6762AEB1-BBBB-4859-9F24-8DC917F9ADBA}"/>
          </ac:spMkLst>
        </pc:spChg>
        <pc:spChg chg="add mod">
          <ac:chgData name="Divya Cinto" userId="d9765ad5-1243-4b1e-85bf-bda59fcf9de6" providerId="ADAL" clId="{A9402F56-D673-44B7-8D4D-F14FE52C374A}" dt="2017-08-24T14:43:12.894" v="406"/>
          <ac:spMkLst>
            <pc:docMk/>
            <pc:sldMk cId="2236742623" sldId="472"/>
            <ac:spMk id="3" creationId="{ADAF0372-8874-4E8E-B926-86B6E1BACD2D}"/>
          </ac:spMkLst>
        </pc:spChg>
        <pc:spChg chg="add mod">
          <ac:chgData name="Divya Cinto" userId="d9765ad5-1243-4b1e-85bf-bda59fcf9de6" providerId="ADAL" clId="{A9402F56-D673-44B7-8D4D-F14FE52C374A}" dt="2017-08-24T14:45:56.020" v="523" actId="20577"/>
          <ac:spMkLst>
            <pc:docMk/>
            <pc:sldMk cId="2236742623" sldId="472"/>
            <ac:spMk id="4" creationId="{A75C9DBA-E40F-41F0-B741-ECB860E3E5C5}"/>
          </ac:spMkLst>
        </pc:spChg>
        <pc:spChg chg="add mod">
          <ac:chgData name="Divya Cinto" userId="d9765ad5-1243-4b1e-85bf-bda59fcf9de6" providerId="ADAL" clId="{A9402F56-D673-44B7-8D4D-F14FE52C374A}" dt="2017-08-24T14:45:39.308" v="503" actId="20577"/>
          <ac:spMkLst>
            <pc:docMk/>
            <pc:sldMk cId="2236742623" sldId="472"/>
            <ac:spMk id="5" creationId="{B45FF339-58DA-47A8-B055-9D416A89C362}"/>
          </ac:spMkLst>
        </pc:spChg>
      </pc:sldChg>
      <pc:sldChg chg="modSp add">
        <pc:chgData name="Divya Cinto" userId="d9765ad5-1243-4b1e-85bf-bda59fcf9de6" providerId="ADAL" clId="{A9402F56-D673-44B7-8D4D-F14FE52C374A}" dt="2017-08-24T14:44:09.417" v="413" actId="2165"/>
        <pc:sldMkLst>
          <pc:docMk/>
          <pc:sldMk cId="258988826" sldId="473"/>
        </pc:sldMkLst>
        <pc:graphicFrameChg chg="modGraphic">
          <ac:chgData name="Divya Cinto" userId="d9765ad5-1243-4b1e-85bf-bda59fcf9de6" providerId="ADAL" clId="{A9402F56-D673-44B7-8D4D-F14FE52C374A}" dt="2017-08-24T14:44:09.417" v="413" actId="2165"/>
          <ac:graphicFrameMkLst>
            <pc:docMk/>
            <pc:sldMk cId="258988826" sldId="473"/>
            <ac:graphicFrameMk id="3" creationId="{00000000-0000-0000-0000-000000000000}"/>
          </ac:graphicFrameMkLst>
        </pc:graphicFrameChg>
      </pc:sldChg>
      <pc:sldChg chg="add del">
        <pc:chgData name="Divya Cinto" userId="d9765ad5-1243-4b1e-85bf-bda59fcf9de6" providerId="ADAL" clId="{A9402F56-D673-44B7-8D4D-F14FE52C374A}" dt="2017-08-24T14:43:17.365" v="408"/>
        <pc:sldMkLst>
          <pc:docMk/>
          <pc:sldMk cId="2232907646" sldId="473"/>
        </pc:sldMkLst>
      </pc:sldChg>
      <pc:sldChg chg="addSp modSp add">
        <pc:chgData name="Divya Cinto" userId="d9765ad5-1243-4b1e-85bf-bda59fcf9de6" providerId="ADAL" clId="{A9402F56-D673-44B7-8D4D-F14FE52C374A}" dt="2017-08-24T14:45:26.357" v="500" actId="108"/>
        <pc:sldMkLst>
          <pc:docMk/>
          <pc:sldMk cId="2588598957" sldId="474"/>
        </pc:sldMkLst>
        <pc:spChg chg="add mod">
          <ac:chgData name="Divya Cinto" userId="d9765ad5-1243-4b1e-85bf-bda59fcf9de6" providerId="ADAL" clId="{A9402F56-D673-44B7-8D4D-F14FE52C374A}" dt="2017-08-24T14:45:12.932" v="498" actId="20577"/>
          <ac:spMkLst>
            <pc:docMk/>
            <pc:sldMk cId="2588598957" sldId="474"/>
            <ac:spMk id="3" creationId="{F6845E4E-1E80-4044-947E-486CE748029F}"/>
          </ac:spMkLst>
        </pc:spChg>
        <pc:spChg chg="add mod">
          <ac:chgData name="Divya Cinto" userId="d9765ad5-1243-4b1e-85bf-bda59fcf9de6" providerId="ADAL" clId="{A9402F56-D673-44B7-8D4D-F14FE52C374A}" dt="2017-08-24T14:45:26.357" v="500" actId="108"/>
          <ac:spMkLst>
            <pc:docMk/>
            <pc:sldMk cId="2588598957" sldId="474"/>
            <ac:spMk id="4" creationId="{ACC4E35C-E56D-403F-BA59-067E61941531}"/>
          </ac:spMkLst>
        </pc:spChg>
      </pc:sldChg>
      <pc:sldChg chg="add del">
        <pc:chgData name="Divya Cinto" userId="d9765ad5-1243-4b1e-85bf-bda59fcf9de6" providerId="ADAL" clId="{A9402F56-D673-44B7-8D4D-F14FE52C374A}" dt="2017-08-24T14:46:58.092" v="532"/>
        <pc:sldMkLst>
          <pc:docMk/>
          <pc:sldMk cId="26729193" sldId="475"/>
        </pc:sldMkLst>
      </pc:sldChg>
      <pc:sldChg chg="add">
        <pc:chgData name="Divya Cinto" userId="d9765ad5-1243-4b1e-85bf-bda59fcf9de6" providerId="ADAL" clId="{A9402F56-D673-44B7-8D4D-F14FE52C374A}" dt="2017-08-24T14:47:21.669" v="539"/>
        <pc:sldMkLst>
          <pc:docMk/>
          <pc:sldMk cId="700597588" sldId="475"/>
        </pc:sldMkLst>
      </pc:sldChg>
      <pc:sldChg chg="add">
        <pc:chgData name="Divya Cinto" userId="d9765ad5-1243-4b1e-85bf-bda59fcf9de6" providerId="ADAL" clId="{A9402F56-D673-44B7-8D4D-F14FE52C374A}" dt="2017-08-24T14:47:21.669" v="539"/>
        <pc:sldMkLst>
          <pc:docMk/>
          <pc:sldMk cId="605847712" sldId="476"/>
        </pc:sldMkLst>
      </pc:sldChg>
      <pc:sldChg chg="add">
        <pc:chgData name="Divya Cinto" userId="d9765ad5-1243-4b1e-85bf-bda59fcf9de6" providerId="ADAL" clId="{A9402F56-D673-44B7-8D4D-F14FE52C374A}" dt="2017-08-24T14:47:21.669" v="539"/>
        <pc:sldMkLst>
          <pc:docMk/>
          <pc:sldMk cId="2967296320" sldId="477"/>
        </pc:sldMkLst>
      </pc:sldChg>
      <pc:sldChg chg="add del">
        <pc:chgData name="Divya Cinto" userId="d9765ad5-1243-4b1e-85bf-bda59fcf9de6" providerId="ADAL" clId="{A9402F56-D673-44B7-8D4D-F14FE52C374A}" dt="2017-08-24T14:47:35.218" v="541"/>
        <pc:sldMkLst>
          <pc:docMk/>
          <pc:sldMk cId="1283868795" sldId="478"/>
        </pc:sldMkLst>
      </pc:sldChg>
      <pc:sldChg chg="add">
        <pc:chgData name="Divya Cinto" userId="d9765ad5-1243-4b1e-85bf-bda59fcf9de6" providerId="ADAL" clId="{A9402F56-D673-44B7-8D4D-F14FE52C374A}" dt="2017-08-24T14:51:02.681" v="561"/>
        <pc:sldMkLst>
          <pc:docMk/>
          <pc:sldMk cId="3409749915" sldId="478"/>
        </pc:sldMkLst>
      </pc:sldChg>
      <pc:sldChg chg="addSp delSp modSp add">
        <pc:chgData name="Divya Cinto" userId="d9765ad5-1243-4b1e-85bf-bda59fcf9de6" providerId="ADAL" clId="{A9402F56-D673-44B7-8D4D-F14FE52C374A}" dt="2017-08-24T14:55:43.836" v="860"/>
        <pc:sldMkLst>
          <pc:docMk/>
          <pc:sldMk cId="2868957151" sldId="479"/>
        </pc:sldMkLst>
        <pc:spChg chg="del">
          <ac:chgData name="Divya Cinto" userId="d9765ad5-1243-4b1e-85bf-bda59fcf9de6" providerId="ADAL" clId="{A9402F56-D673-44B7-8D4D-F14FE52C374A}" dt="2017-08-24T14:55:43.836" v="860"/>
          <ac:spMkLst>
            <pc:docMk/>
            <pc:sldMk cId="2868957151" sldId="479"/>
            <ac:spMk id="2" creationId="{137483C7-64B0-4B9C-8371-9A63BA09846F}"/>
          </ac:spMkLst>
        </pc:spChg>
        <pc:spChg chg="add mod">
          <ac:chgData name="Divya Cinto" userId="d9765ad5-1243-4b1e-85bf-bda59fcf9de6" providerId="ADAL" clId="{A9402F56-D673-44B7-8D4D-F14FE52C374A}" dt="2017-08-24T14:55:43.836" v="860"/>
          <ac:spMkLst>
            <pc:docMk/>
            <pc:sldMk cId="2868957151" sldId="479"/>
            <ac:spMk id="3" creationId="{3F73C31B-21A9-453E-85E0-BD8BDA9270F8}"/>
          </ac:spMkLst>
        </pc:spChg>
      </pc:sldChg>
      <pc:sldMasterChg chg="addSldLayout delSldLayout">
        <pc:chgData name="Divya Cinto" userId="d9765ad5-1243-4b1e-85bf-bda59fcf9de6" providerId="ADAL" clId="{A9402F56-D673-44B7-8D4D-F14FE52C374A}" dt="2017-08-24T14:46:59.073" v="533" actId="2696"/>
        <pc:sldMasterMkLst>
          <pc:docMk/>
          <pc:sldMasterMk cId="1291851387" sldId="2147483676"/>
        </pc:sldMasterMkLst>
        <pc:sldLayoutChg chg="add del">
          <pc:chgData name="Divya Cinto" userId="d9765ad5-1243-4b1e-85bf-bda59fcf9de6" providerId="ADAL" clId="{A9402F56-D673-44B7-8D4D-F14FE52C374A}" dt="2017-08-24T14:46:59.073" v="533" actId="2696"/>
          <pc:sldLayoutMkLst>
            <pc:docMk/>
            <pc:sldMasterMk cId="1291851387" sldId="2147483676"/>
            <pc:sldLayoutMk cId="1188205467" sldId="2147483889"/>
          </pc:sldLayoutMkLst>
        </pc:sldLayoutChg>
        <pc:sldLayoutChg chg="add del">
          <pc:chgData name="Divya Cinto" userId="d9765ad5-1243-4b1e-85bf-bda59fcf9de6" providerId="ADAL" clId="{A9402F56-D673-44B7-8D4D-F14FE52C374A}" dt="2017-08-24T14:39:05.293" v="292" actId="2696"/>
          <pc:sldLayoutMkLst>
            <pc:docMk/>
            <pc:sldMasterMk cId="1291851387" sldId="2147483676"/>
            <pc:sldLayoutMk cId="909640517" sldId="2147483892"/>
          </pc:sldLayoutMkLst>
        </pc:sldLayoutChg>
        <pc:sldLayoutChg chg="del">
          <pc:chgData name="Divya Cinto" userId="d9765ad5-1243-4b1e-85bf-bda59fcf9de6" providerId="ADAL" clId="{A9402F56-D673-44B7-8D4D-F14FE52C374A}" dt="2017-08-24T14:34:10.274" v="213" actId="2696"/>
          <pc:sldLayoutMkLst>
            <pc:docMk/>
            <pc:sldMasterMk cId="1291851387" sldId="2147483676"/>
            <pc:sldLayoutMk cId="3837626814" sldId="2147483893"/>
          </pc:sldLayoutMkLst>
        </pc:sldLayoutChg>
      </pc:sldMasterChg>
      <pc:sldMasterChg chg="delSldLayout">
        <pc:chgData name="Divya Cinto" userId="d9765ad5-1243-4b1e-85bf-bda59fcf9de6" providerId="ADAL" clId="{A9402F56-D673-44B7-8D4D-F14FE52C374A}" dt="2017-08-24T14:55:38.439" v="858" actId="2696"/>
        <pc:sldMasterMkLst>
          <pc:docMk/>
          <pc:sldMasterMk cId="1933961742" sldId="2147483682"/>
        </pc:sldMasterMkLst>
        <pc:sldLayoutChg chg="del">
          <pc:chgData name="Divya Cinto" userId="d9765ad5-1243-4b1e-85bf-bda59fcf9de6" providerId="ADAL" clId="{A9402F56-D673-44B7-8D4D-F14FE52C374A}" dt="2017-08-24T14:55:38.439" v="858" actId="2696"/>
          <pc:sldLayoutMkLst>
            <pc:docMk/>
            <pc:sldMasterMk cId="1933961742" sldId="2147483682"/>
            <pc:sldLayoutMk cId="991542017" sldId="2147483686"/>
          </pc:sldLayoutMkLst>
        </pc:sldLayoutChg>
      </pc:sldMasterChg>
      <pc:sldMasterChg chg="addSldLayout delSldLayout">
        <pc:chgData name="Divya Cinto" userId="d9765ad5-1243-4b1e-85bf-bda59fcf9de6" providerId="ADAL" clId="{A9402F56-D673-44B7-8D4D-F14FE52C374A}" dt="2017-08-24T14:46:56.871" v="530" actId="2696"/>
        <pc:sldMasterMkLst>
          <pc:docMk/>
          <pc:sldMasterMk cId="1565013102" sldId="2147483687"/>
        </pc:sldMasterMkLst>
        <pc:sldLayoutChg chg="add del">
          <pc:chgData name="Divya Cinto" userId="d9765ad5-1243-4b1e-85bf-bda59fcf9de6" providerId="ADAL" clId="{A9402F56-D673-44B7-8D4D-F14FE52C374A}" dt="2017-08-24T14:46:56.871" v="530" actId="2696"/>
          <pc:sldLayoutMkLst>
            <pc:docMk/>
            <pc:sldMasterMk cId="1565013102" sldId="2147483687"/>
            <pc:sldLayoutMk cId="1660812314" sldId="2147483892"/>
          </pc:sldLayoutMkLst>
        </pc:sldLayoutChg>
      </pc:sldMasterChg>
      <pc:sldMasterChg chg="delSldLayout">
        <pc:chgData name="Divya Cinto" userId="d9765ad5-1243-4b1e-85bf-bda59fcf9de6" providerId="ADAL" clId="{A9402F56-D673-44B7-8D4D-F14FE52C374A}" dt="2017-08-24T14:47:18.052" v="536" actId="2696"/>
        <pc:sldMasterMkLst>
          <pc:docMk/>
          <pc:sldMasterMk cId="54582375" sldId="2147483780"/>
        </pc:sldMasterMkLst>
        <pc:sldLayoutChg chg="del">
          <pc:chgData name="Divya Cinto" userId="d9765ad5-1243-4b1e-85bf-bda59fcf9de6" providerId="ADAL" clId="{A9402F56-D673-44B7-8D4D-F14FE52C374A}" dt="2017-08-24T14:47:18.052" v="536" actId="2696"/>
          <pc:sldLayoutMkLst>
            <pc:docMk/>
            <pc:sldMasterMk cId="54582375" sldId="2147483780"/>
            <pc:sldLayoutMk cId="1086592574" sldId="2147483781"/>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745ACE-CB6A-42D8-979B-1568B7DFADD5}" type="doc">
      <dgm:prSet loTypeId="urn:microsoft.com/office/officeart/2005/8/layout/hProcess4" loCatId="process" qsTypeId="urn:microsoft.com/office/officeart/2005/8/quickstyle/simple1" qsCatId="simple" csTypeId="urn:microsoft.com/office/officeart/2005/8/colors/colorful5" csCatId="colorful" phldr="1"/>
      <dgm:spPr/>
      <dgm:t>
        <a:bodyPr/>
        <a:lstStyle/>
        <a:p>
          <a:endParaRPr lang="en-US"/>
        </a:p>
      </dgm:t>
    </dgm:pt>
    <dgm:pt modelId="{74D14715-6AC4-4843-AA7B-6856B890AD46}">
      <dgm:prSet phldrT="[Text]" custT="1"/>
      <dgm:spPr>
        <a:xfrm>
          <a:off x="510802" y="2570400"/>
          <a:ext cx="2030847" cy="807600"/>
        </a:xfrm>
        <a:prstGeom prst="roundRect">
          <a:avLst>
            <a:gd name="adj" fmla="val 10000"/>
          </a:avLst>
        </a:prstGeom>
        <a:solidFill>
          <a:srgbClr val="ED8B00"/>
        </a:solidFill>
        <a:ln w="25400" cap="flat" cmpd="sng" algn="ctr">
          <a:solidFill>
            <a:srgbClr val="FFFFFF">
              <a:hueOff val="0"/>
              <a:satOff val="0"/>
              <a:lumOff val="0"/>
              <a:alphaOff val="0"/>
            </a:srgbClr>
          </a:solidFill>
          <a:prstDash val="solid"/>
        </a:ln>
        <a:effectLst/>
      </dgm:spPr>
      <dgm:t>
        <a:bodyPr/>
        <a:lstStyle/>
        <a:p>
          <a:pPr>
            <a:buNone/>
          </a:pPr>
          <a:r>
            <a:rPr lang="en-US" sz="1400" b="0" i="0" dirty="0">
              <a:solidFill>
                <a:srgbClr val="FFFFFF"/>
              </a:solidFill>
              <a:latin typeface="Calibri Light" panose="020F0302020204030204" pitchFamily="34" charset="0"/>
              <a:ea typeface="+mn-ea"/>
              <a:cs typeface="+mn-cs"/>
            </a:rPr>
            <a:t>Step 1</a:t>
          </a:r>
        </a:p>
      </dgm:t>
    </dgm:pt>
    <dgm:pt modelId="{0EFE3ADF-6D9C-41DA-B84E-C9B171CE3026}" type="parTrans" cxnId="{CE4D663A-CED8-476E-82DB-89BD48DB4872}">
      <dgm:prSet/>
      <dgm:spPr/>
      <dgm:t>
        <a:bodyPr/>
        <a:lstStyle/>
        <a:p>
          <a:endParaRPr lang="en-US" sz="2800" b="0" i="0">
            <a:latin typeface="Calibri Light" panose="020F0302020204030204" pitchFamily="34" charset="0"/>
          </a:endParaRPr>
        </a:p>
      </dgm:t>
    </dgm:pt>
    <dgm:pt modelId="{E85183B9-F38B-4593-B6D8-21BBC9FC924A}" type="sibTrans" cxnId="{CE4D663A-CED8-476E-82DB-89BD48DB4872}">
      <dgm:prSet custT="1"/>
      <dgm:spPr>
        <a:xfrm>
          <a:off x="1281028" y="1517035"/>
          <a:ext cx="2551467" cy="2551467"/>
        </a:xfrm>
        <a:prstGeom prst="leftCircularArrow">
          <a:avLst>
            <a:gd name="adj1" fmla="val 3278"/>
            <a:gd name="adj2" fmla="val 404631"/>
            <a:gd name="adj3" fmla="val 2180142"/>
            <a:gd name="adj4" fmla="val 9024489"/>
            <a:gd name="adj5" fmla="val 3825"/>
          </a:avLst>
        </a:prstGeom>
        <a:solidFill>
          <a:srgbClr val="D5D5D5">
            <a:hueOff val="0"/>
            <a:satOff val="0"/>
            <a:lumOff val="0"/>
            <a:alphaOff val="0"/>
          </a:srgbClr>
        </a:solidFill>
        <a:ln>
          <a:noFill/>
        </a:ln>
        <a:effectLst/>
      </dgm:spPr>
      <dgm:t>
        <a:bodyPr/>
        <a:lstStyle/>
        <a:p>
          <a:endParaRPr lang="en-US" sz="1000" b="0" i="0">
            <a:latin typeface="Calibri Light" panose="020F0302020204030204" pitchFamily="34" charset="0"/>
          </a:endParaRPr>
        </a:p>
      </dgm:t>
    </dgm:pt>
    <dgm:pt modelId="{B930D1D8-C521-42D5-9C52-3964A02A7602}">
      <dgm:prSet phldrT="[Text]" custT="1"/>
      <dgm:spPr>
        <a:xfrm>
          <a:off x="3090" y="1089798"/>
          <a:ext cx="2284703" cy="1884402"/>
        </a:xfrm>
        <a:prstGeom prst="roundRect">
          <a:avLst>
            <a:gd name="adj" fmla="val 10000"/>
          </a:avLst>
        </a:prstGeom>
        <a:solidFill>
          <a:srgbClr val="FFFFFF">
            <a:alpha val="90000"/>
            <a:hueOff val="0"/>
            <a:satOff val="0"/>
            <a:lumOff val="0"/>
            <a:alphaOff val="0"/>
          </a:srgbClr>
        </a:solidFill>
        <a:ln w="25400" cap="flat" cmpd="sng" algn="ctr">
          <a:solidFill>
            <a:srgbClr val="FFC000"/>
          </a:solidFill>
          <a:prstDash val="solid"/>
        </a:ln>
        <a:effectLst/>
      </dgm:spPr>
      <dgm:t>
        <a:bodyPr/>
        <a:lstStyle/>
        <a:p>
          <a:pPr>
            <a:buChar char="•"/>
          </a:pPr>
          <a:r>
            <a:rPr lang="en-US" sz="1100" b="0" i="0" dirty="0">
              <a:solidFill>
                <a:srgbClr val="000000">
                  <a:hueOff val="0"/>
                  <a:satOff val="0"/>
                  <a:lumOff val="0"/>
                  <a:alphaOff val="0"/>
                </a:srgbClr>
              </a:solidFill>
              <a:latin typeface="Calibri Light" panose="020F0302020204030204" pitchFamily="34" charset="0"/>
              <a:ea typeface="+mn-ea"/>
              <a:cs typeface="+mn-cs"/>
            </a:rPr>
            <a:t>Grouping of functional/technical areas to have a focused transition</a:t>
          </a:r>
        </a:p>
      </dgm:t>
    </dgm:pt>
    <dgm:pt modelId="{53ED7E2D-2D69-4C94-8D6C-B0F902C0534D}" type="parTrans" cxnId="{1817C449-1EA6-42B8-B184-202FC9B276F1}">
      <dgm:prSet/>
      <dgm:spPr/>
      <dgm:t>
        <a:bodyPr/>
        <a:lstStyle/>
        <a:p>
          <a:endParaRPr lang="en-US" sz="2800" b="0" i="0">
            <a:latin typeface="Calibri Light" panose="020F0302020204030204" pitchFamily="34" charset="0"/>
          </a:endParaRPr>
        </a:p>
      </dgm:t>
    </dgm:pt>
    <dgm:pt modelId="{609B2227-BD97-4E49-B348-1081553D1AB4}" type="sibTrans" cxnId="{1817C449-1EA6-42B8-B184-202FC9B276F1}">
      <dgm:prSet/>
      <dgm:spPr/>
      <dgm:t>
        <a:bodyPr/>
        <a:lstStyle/>
        <a:p>
          <a:endParaRPr lang="en-US" sz="2800" b="0" i="0">
            <a:latin typeface="Calibri Light" panose="020F0302020204030204" pitchFamily="34" charset="0"/>
          </a:endParaRPr>
        </a:p>
      </dgm:t>
    </dgm:pt>
    <dgm:pt modelId="{C10150CE-241A-42E4-A065-6D0666ED1691}">
      <dgm:prSet phldrT="[Text]" custT="1"/>
      <dgm:spPr>
        <a:xfrm>
          <a:off x="3447677" y="685998"/>
          <a:ext cx="2030847" cy="807600"/>
        </a:xfrm>
        <a:prstGeom prst="roundRect">
          <a:avLst>
            <a:gd name="adj" fmla="val 10000"/>
          </a:avLst>
        </a:prstGeom>
        <a:solidFill>
          <a:schemeClr val="tx2">
            <a:lumMod val="75000"/>
          </a:schemeClr>
        </a:solidFill>
        <a:ln w="25400" cap="flat" cmpd="sng" algn="ctr">
          <a:solidFill>
            <a:srgbClr val="FFFFFF">
              <a:hueOff val="0"/>
              <a:satOff val="0"/>
              <a:lumOff val="0"/>
              <a:alphaOff val="0"/>
            </a:srgbClr>
          </a:solidFill>
          <a:prstDash val="solid"/>
        </a:ln>
        <a:effectLst/>
      </dgm:spPr>
      <dgm:t>
        <a:bodyPr/>
        <a:lstStyle/>
        <a:p>
          <a:pPr>
            <a:buNone/>
          </a:pPr>
          <a:r>
            <a:rPr lang="en-US" sz="1400" b="0" i="0" dirty="0">
              <a:solidFill>
                <a:srgbClr val="FFFFFF"/>
              </a:solidFill>
              <a:latin typeface="Calibri Light" panose="020F0302020204030204" pitchFamily="34" charset="0"/>
              <a:ea typeface="+mn-ea"/>
              <a:cs typeface="+mn-cs"/>
            </a:rPr>
            <a:t>Step 2</a:t>
          </a:r>
        </a:p>
      </dgm:t>
    </dgm:pt>
    <dgm:pt modelId="{5B495BD0-C2B0-44B3-9AFB-E195141EC937}" type="parTrans" cxnId="{12CA9774-0210-46E0-A91D-CF36BE6170AE}">
      <dgm:prSet/>
      <dgm:spPr/>
      <dgm:t>
        <a:bodyPr/>
        <a:lstStyle/>
        <a:p>
          <a:endParaRPr lang="en-US" sz="2800" b="0" i="0">
            <a:latin typeface="Calibri Light" panose="020F0302020204030204" pitchFamily="34" charset="0"/>
          </a:endParaRPr>
        </a:p>
      </dgm:t>
    </dgm:pt>
    <dgm:pt modelId="{E343B93B-EDA7-4F6C-BB9E-52AB3C50D498}" type="sibTrans" cxnId="{12CA9774-0210-46E0-A91D-CF36BE6170AE}">
      <dgm:prSet custT="1"/>
      <dgm:spPr>
        <a:xfrm>
          <a:off x="4198864" y="-78388"/>
          <a:ext cx="2843401" cy="2843401"/>
        </a:xfrm>
        <a:prstGeom prst="circularArrow">
          <a:avLst>
            <a:gd name="adj1" fmla="val 2942"/>
            <a:gd name="adj2" fmla="val 360216"/>
            <a:gd name="adj3" fmla="val 19464273"/>
            <a:gd name="adj4" fmla="val 12575511"/>
            <a:gd name="adj5" fmla="val 3432"/>
          </a:avLst>
        </a:prstGeom>
        <a:solidFill>
          <a:srgbClr val="0073BC"/>
        </a:solidFill>
        <a:ln>
          <a:noFill/>
        </a:ln>
        <a:effectLst/>
      </dgm:spPr>
      <dgm:t>
        <a:bodyPr/>
        <a:lstStyle/>
        <a:p>
          <a:endParaRPr lang="en-US" sz="1000" b="0" i="0">
            <a:latin typeface="Calibri Light" panose="020F0302020204030204" pitchFamily="34" charset="0"/>
          </a:endParaRPr>
        </a:p>
      </dgm:t>
    </dgm:pt>
    <dgm:pt modelId="{D7E6F90E-8290-4C8A-98C2-8D5A26AA5ADF}">
      <dgm:prSet phldrT="[Text]" custT="1"/>
      <dgm:spPr>
        <a:xfrm>
          <a:off x="2939965" y="1089798"/>
          <a:ext cx="2284703" cy="1884402"/>
        </a:xfrm>
        <a:prstGeom prst="roundRect">
          <a:avLst>
            <a:gd name="adj" fmla="val 10000"/>
          </a:avLst>
        </a:prstGeom>
        <a:solidFill>
          <a:srgbClr val="FFFFFF">
            <a:alpha val="90000"/>
            <a:hueOff val="0"/>
            <a:satOff val="0"/>
            <a:lumOff val="0"/>
            <a:alphaOff val="0"/>
          </a:srgbClr>
        </a:solidFill>
        <a:ln w="25400" cap="flat" cmpd="sng" algn="ctr">
          <a:solidFill>
            <a:schemeClr val="tx2">
              <a:lumMod val="75000"/>
            </a:schemeClr>
          </a:solidFill>
          <a:prstDash val="solid"/>
        </a:ln>
        <a:effectLst/>
      </dgm:spPr>
      <dgm:t>
        <a:bodyPr/>
        <a:lstStyle/>
        <a:p>
          <a:pPr>
            <a:buChar char="•"/>
          </a:pPr>
          <a:r>
            <a:rPr lang="en-US" sz="1050" b="0" i="0" dirty="0">
              <a:solidFill>
                <a:srgbClr val="000000">
                  <a:hueOff val="0"/>
                  <a:satOff val="0"/>
                  <a:lumOff val="0"/>
                  <a:alphaOff val="0"/>
                </a:srgbClr>
              </a:solidFill>
              <a:latin typeface="Calibri Light" panose="020F0302020204030204" pitchFamily="34" charset="0"/>
              <a:ea typeface="+mn-ea"/>
              <a:cs typeface="+mn-cs"/>
            </a:rPr>
            <a:t>Aligning the knowledge transition timeline based on application complexity. Transition complex areas first</a:t>
          </a:r>
        </a:p>
      </dgm:t>
    </dgm:pt>
    <dgm:pt modelId="{F8699342-39A8-4070-95EE-FFD93A599507}" type="parTrans" cxnId="{D7932759-8997-4C41-901F-F1DB7E17A7DB}">
      <dgm:prSet/>
      <dgm:spPr/>
      <dgm:t>
        <a:bodyPr/>
        <a:lstStyle/>
        <a:p>
          <a:endParaRPr lang="en-US" sz="2800" b="0" i="0">
            <a:latin typeface="Calibri Light" panose="020F0302020204030204" pitchFamily="34" charset="0"/>
          </a:endParaRPr>
        </a:p>
      </dgm:t>
    </dgm:pt>
    <dgm:pt modelId="{AB006289-36E4-4232-BBD3-D8F3B75D25C9}" type="sibTrans" cxnId="{D7932759-8997-4C41-901F-F1DB7E17A7DB}">
      <dgm:prSet/>
      <dgm:spPr/>
      <dgm:t>
        <a:bodyPr/>
        <a:lstStyle/>
        <a:p>
          <a:endParaRPr lang="en-US" sz="2800" b="0" i="0">
            <a:latin typeface="Calibri Light" panose="020F0302020204030204" pitchFamily="34" charset="0"/>
          </a:endParaRPr>
        </a:p>
      </dgm:t>
    </dgm:pt>
    <dgm:pt modelId="{B8E2ECE4-64E0-4C20-A3B1-E6DF8D51F21A}">
      <dgm:prSet phldrT="[Text]" custT="1"/>
      <dgm:spPr>
        <a:xfrm>
          <a:off x="6384552" y="2570400"/>
          <a:ext cx="2030847" cy="807600"/>
        </a:xfrm>
        <a:prstGeom prst="roundRect">
          <a:avLst>
            <a:gd name="adj" fmla="val 10000"/>
          </a:avLst>
        </a:prstGeom>
        <a:solidFill>
          <a:srgbClr val="2C2E8C"/>
        </a:solidFill>
        <a:ln w="25400" cap="flat" cmpd="sng" algn="ctr">
          <a:solidFill>
            <a:srgbClr val="FFFFFF">
              <a:hueOff val="0"/>
              <a:satOff val="0"/>
              <a:lumOff val="0"/>
              <a:alphaOff val="0"/>
            </a:srgbClr>
          </a:solidFill>
          <a:prstDash val="solid"/>
        </a:ln>
        <a:effectLst/>
      </dgm:spPr>
      <dgm:t>
        <a:bodyPr/>
        <a:lstStyle/>
        <a:p>
          <a:pPr>
            <a:buNone/>
          </a:pPr>
          <a:r>
            <a:rPr lang="en-US" sz="1400" b="0" i="0" dirty="0">
              <a:solidFill>
                <a:srgbClr val="FFFFFF"/>
              </a:solidFill>
              <a:latin typeface="Calibri Light" panose="020F0302020204030204" pitchFamily="34" charset="0"/>
              <a:ea typeface="+mn-ea"/>
              <a:cs typeface="+mn-cs"/>
            </a:rPr>
            <a:t>Step 3</a:t>
          </a:r>
        </a:p>
      </dgm:t>
    </dgm:pt>
    <dgm:pt modelId="{7BE6F0F0-BDB2-4FDF-B21C-ECD2C50203F1}" type="parTrans" cxnId="{49100C98-F908-4AA0-BF42-C5FE2D5A0C91}">
      <dgm:prSet/>
      <dgm:spPr/>
      <dgm:t>
        <a:bodyPr/>
        <a:lstStyle/>
        <a:p>
          <a:endParaRPr lang="en-US" sz="2800" b="0" i="0">
            <a:latin typeface="Calibri Light" panose="020F0302020204030204" pitchFamily="34" charset="0"/>
          </a:endParaRPr>
        </a:p>
      </dgm:t>
    </dgm:pt>
    <dgm:pt modelId="{40C13676-D7F4-43AB-AF06-47234B412F86}" type="sibTrans" cxnId="{49100C98-F908-4AA0-BF42-C5FE2D5A0C91}">
      <dgm:prSet/>
      <dgm:spPr/>
      <dgm:t>
        <a:bodyPr/>
        <a:lstStyle/>
        <a:p>
          <a:endParaRPr lang="en-US" sz="2800" b="0" i="0">
            <a:latin typeface="Calibri Light" panose="020F0302020204030204" pitchFamily="34" charset="0"/>
          </a:endParaRPr>
        </a:p>
      </dgm:t>
    </dgm:pt>
    <dgm:pt modelId="{A7D0E46B-ECED-4487-B6D1-F18C4C3EC182}">
      <dgm:prSet phldrT="[Text]" custT="1"/>
      <dgm:spPr>
        <a:xfrm>
          <a:off x="5876840" y="1089798"/>
          <a:ext cx="2284703" cy="1884402"/>
        </a:xfrm>
        <a:prstGeom prst="roundRect">
          <a:avLst>
            <a:gd name="adj" fmla="val 10000"/>
          </a:avLst>
        </a:prstGeom>
        <a:solidFill>
          <a:srgbClr val="FFFFFF">
            <a:alpha val="90000"/>
            <a:hueOff val="0"/>
            <a:satOff val="0"/>
            <a:lumOff val="0"/>
            <a:alphaOff val="0"/>
          </a:srgbClr>
        </a:solidFill>
        <a:ln w="25400" cap="flat" cmpd="sng" algn="ctr">
          <a:solidFill>
            <a:srgbClr val="2C2E8C"/>
          </a:solidFill>
          <a:prstDash val="solid"/>
        </a:ln>
        <a:effectLst/>
      </dgm:spPr>
      <dgm:t>
        <a:bodyPr/>
        <a:lstStyle/>
        <a:p>
          <a:pPr>
            <a:buChar char="•"/>
          </a:pPr>
          <a:r>
            <a:rPr lang="en-US" sz="1100" b="0" i="0" dirty="0">
              <a:solidFill>
                <a:srgbClr val="000000">
                  <a:hueOff val="0"/>
                  <a:satOff val="0"/>
                  <a:lumOff val="0"/>
                  <a:alphaOff val="0"/>
                </a:srgbClr>
              </a:solidFill>
              <a:latin typeface="Calibri Light" panose="020F0302020204030204" pitchFamily="34" charset="0"/>
              <a:ea typeface="+mn-ea"/>
              <a:cs typeface="+mn-cs"/>
            </a:rPr>
            <a:t>Leverage the Knowledge captured and documented during the engagement</a:t>
          </a:r>
        </a:p>
      </dgm:t>
    </dgm:pt>
    <dgm:pt modelId="{670A0B82-E552-4860-ADD0-F571A9699DFC}" type="parTrans" cxnId="{8B154F8A-786A-4E52-867A-86B15C11413B}">
      <dgm:prSet/>
      <dgm:spPr/>
      <dgm:t>
        <a:bodyPr/>
        <a:lstStyle/>
        <a:p>
          <a:endParaRPr lang="en-US" sz="2800" b="0" i="0">
            <a:latin typeface="Calibri Light" panose="020F0302020204030204" pitchFamily="34" charset="0"/>
          </a:endParaRPr>
        </a:p>
      </dgm:t>
    </dgm:pt>
    <dgm:pt modelId="{141226A6-FADF-481E-92B8-9CDDCF30CE04}" type="sibTrans" cxnId="{8B154F8A-786A-4E52-867A-86B15C11413B}">
      <dgm:prSet/>
      <dgm:spPr/>
      <dgm:t>
        <a:bodyPr/>
        <a:lstStyle/>
        <a:p>
          <a:endParaRPr lang="en-US" sz="2800" b="0" i="0">
            <a:latin typeface="Calibri Light" panose="020F0302020204030204" pitchFamily="34" charset="0"/>
          </a:endParaRPr>
        </a:p>
      </dgm:t>
    </dgm:pt>
    <dgm:pt modelId="{C5C6DDC5-09EC-4192-ABA8-62DA7099541A}">
      <dgm:prSet custT="1"/>
      <dgm:spPr>
        <a:xfrm>
          <a:off x="5876840" y="1089798"/>
          <a:ext cx="2284703" cy="1884402"/>
        </a:xfrm>
        <a:prstGeom prst="roundRect">
          <a:avLst>
            <a:gd name="adj" fmla="val 10000"/>
          </a:avLst>
        </a:prstGeom>
        <a:solidFill>
          <a:srgbClr val="FFFFFF">
            <a:alpha val="90000"/>
            <a:hueOff val="0"/>
            <a:satOff val="0"/>
            <a:lumOff val="0"/>
            <a:alphaOff val="0"/>
          </a:srgbClr>
        </a:solidFill>
        <a:ln w="25400" cap="flat" cmpd="sng" algn="ctr">
          <a:solidFill>
            <a:srgbClr val="2C2E8C"/>
          </a:solidFill>
          <a:prstDash val="solid"/>
        </a:ln>
        <a:effectLst/>
      </dgm:spPr>
      <dgm:t>
        <a:bodyPr/>
        <a:lstStyle/>
        <a:p>
          <a:pPr>
            <a:buChar char="•"/>
          </a:pPr>
          <a:endParaRPr lang="en-US" sz="1100" b="0" i="0" dirty="0">
            <a:solidFill>
              <a:srgbClr val="000000">
                <a:hueOff val="0"/>
                <a:satOff val="0"/>
                <a:lumOff val="0"/>
                <a:alphaOff val="0"/>
              </a:srgbClr>
            </a:solidFill>
            <a:latin typeface="Calibri Light" panose="020F0302020204030204" pitchFamily="34" charset="0"/>
            <a:ea typeface="+mn-ea"/>
            <a:cs typeface="+mn-cs"/>
          </a:endParaRPr>
        </a:p>
      </dgm:t>
    </dgm:pt>
    <dgm:pt modelId="{2AED4C40-E87D-4299-8617-67C988329DB5}" type="parTrans" cxnId="{0FF7B20A-2F4E-487E-8B77-B537F546EAE2}">
      <dgm:prSet/>
      <dgm:spPr/>
      <dgm:t>
        <a:bodyPr/>
        <a:lstStyle/>
        <a:p>
          <a:endParaRPr lang="en-US" sz="2800" b="0" i="0">
            <a:latin typeface="Calibri Light" panose="020F0302020204030204" pitchFamily="34" charset="0"/>
          </a:endParaRPr>
        </a:p>
      </dgm:t>
    </dgm:pt>
    <dgm:pt modelId="{1BEE8113-E444-4ABF-984E-B1607475F9E8}" type="sibTrans" cxnId="{0FF7B20A-2F4E-487E-8B77-B537F546EAE2}">
      <dgm:prSet/>
      <dgm:spPr/>
      <dgm:t>
        <a:bodyPr/>
        <a:lstStyle/>
        <a:p>
          <a:endParaRPr lang="en-US" sz="2800" b="0" i="0">
            <a:latin typeface="Calibri Light" panose="020F0302020204030204" pitchFamily="34" charset="0"/>
          </a:endParaRPr>
        </a:p>
      </dgm:t>
    </dgm:pt>
    <dgm:pt modelId="{271ADF87-83DC-4AC8-B601-336431426715}" type="pres">
      <dgm:prSet presAssocID="{D1745ACE-CB6A-42D8-979B-1568B7DFADD5}" presName="Name0" presStyleCnt="0">
        <dgm:presLayoutVars>
          <dgm:dir/>
          <dgm:animLvl val="lvl"/>
          <dgm:resizeHandles val="exact"/>
        </dgm:presLayoutVars>
      </dgm:prSet>
      <dgm:spPr/>
    </dgm:pt>
    <dgm:pt modelId="{F53F9879-338C-430C-BFEC-497641A437D2}" type="pres">
      <dgm:prSet presAssocID="{D1745ACE-CB6A-42D8-979B-1568B7DFADD5}" presName="tSp" presStyleCnt="0"/>
      <dgm:spPr/>
    </dgm:pt>
    <dgm:pt modelId="{9D809F5D-F432-4289-8BE6-C3F716F9A029}" type="pres">
      <dgm:prSet presAssocID="{D1745ACE-CB6A-42D8-979B-1568B7DFADD5}" presName="bSp" presStyleCnt="0"/>
      <dgm:spPr/>
    </dgm:pt>
    <dgm:pt modelId="{43F117D0-48ED-4223-BBB3-6573816B9E59}" type="pres">
      <dgm:prSet presAssocID="{D1745ACE-CB6A-42D8-979B-1568B7DFADD5}" presName="process" presStyleCnt="0"/>
      <dgm:spPr/>
    </dgm:pt>
    <dgm:pt modelId="{DA5F0F44-FA98-4399-8C95-1C12278F3363}" type="pres">
      <dgm:prSet presAssocID="{74D14715-6AC4-4843-AA7B-6856B890AD46}" presName="composite1" presStyleCnt="0"/>
      <dgm:spPr/>
    </dgm:pt>
    <dgm:pt modelId="{7004A729-8219-4771-B27F-E4DC5B03E550}" type="pres">
      <dgm:prSet presAssocID="{74D14715-6AC4-4843-AA7B-6856B890AD46}" presName="dummyNode1" presStyleLbl="node1" presStyleIdx="0" presStyleCnt="3"/>
      <dgm:spPr/>
    </dgm:pt>
    <dgm:pt modelId="{909DD498-2435-4237-93DE-CAFEA707A258}" type="pres">
      <dgm:prSet presAssocID="{74D14715-6AC4-4843-AA7B-6856B890AD46}" presName="childNode1" presStyleLbl="bgAcc1" presStyleIdx="0" presStyleCnt="3" custScaleX="227282" custScaleY="148779">
        <dgm:presLayoutVars>
          <dgm:bulletEnabled val="1"/>
        </dgm:presLayoutVars>
      </dgm:prSet>
      <dgm:spPr/>
    </dgm:pt>
    <dgm:pt modelId="{3A6AB093-5564-4741-9ED7-6D26BC915C32}" type="pres">
      <dgm:prSet presAssocID="{74D14715-6AC4-4843-AA7B-6856B890AD46}" presName="childNode1tx" presStyleLbl="bgAcc1" presStyleIdx="0" presStyleCnt="3">
        <dgm:presLayoutVars>
          <dgm:bulletEnabled val="1"/>
        </dgm:presLayoutVars>
      </dgm:prSet>
      <dgm:spPr/>
    </dgm:pt>
    <dgm:pt modelId="{F12A5589-7FB0-4664-8F1F-8AB1AEEAE851}" type="pres">
      <dgm:prSet presAssocID="{74D14715-6AC4-4843-AA7B-6856B890AD46}" presName="parentNode1" presStyleLbl="node1" presStyleIdx="0" presStyleCnt="3">
        <dgm:presLayoutVars>
          <dgm:chMax val="1"/>
          <dgm:bulletEnabled val="1"/>
        </dgm:presLayoutVars>
      </dgm:prSet>
      <dgm:spPr/>
    </dgm:pt>
    <dgm:pt modelId="{09B89ABF-7664-4C65-849B-584E845582C9}" type="pres">
      <dgm:prSet presAssocID="{74D14715-6AC4-4843-AA7B-6856B890AD46}" presName="connSite1" presStyleCnt="0"/>
      <dgm:spPr/>
    </dgm:pt>
    <dgm:pt modelId="{7AA43DA4-F532-41AB-AEB0-064713238BA0}" type="pres">
      <dgm:prSet presAssocID="{E85183B9-F38B-4593-B6D8-21BBC9FC924A}" presName="Name9" presStyleLbl="sibTrans2D1" presStyleIdx="0" presStyleCnt="2"/>
      <dgm:spPr/>
    </dgm:pt>
    <dgm:pt modelId="{AC64832F-DB36-4339-90FF-64DB96F69B65}" type="pres">
      <dgm:prSet presAssocID="{C10150CE-241A-42E4-A065-6D0666ED1691}" presName="composite2" presStyleCnt="0"/>
      <dgm:spPr/>
    </dgm:pt>
    <dgm:pt modelId="{C05EB69E-21B0-4C8A-B57F-7D7EFAAA64BB}" type="pres">
      <dgm:prSet presAssocID="{C10150CE-241A-42E4-A065-6D0666ED1691}" presName="dummyNode2" presStyleLbl="node1" presStyleIdx="0" presStyleCnt="3"/>
      <dgm:spPr/>
    </dgm:pt>
    <dgm:pt modelId="{7E8C3140-633B-4FD9-BFA6-89538972FAA6}" type="pres">
      <dgm:prSet presAssocID="{C10150CE-241A-42E4-A065-6D0666ED1691}" presName="childNode2" presStyleLbl="bgAcc1" presStyleIdx="1" presStyleCnt="3" custScaleX="227282" custScaleY="148779">
        <dgm:presLayoutVars>
          <dgm:bulletEnabled val="1"/>
        </dgm:presLayoutVars>
      </dgm:prSet>
      <dgm:spPr/>
    </dgm:pt>
    <dgm:pt modelId="{089D746F-C8EA-4954-869E-94A2FDBD2643}" type="pres">
      <dgm:prSet presAssocID="{C10150CE-241A-42E4-A065-6D0666ED1691}" presName="childNode2tx" presStyleLbl="bgAcc1" presStyleIdx="1" presStyleCnt="3">
        <dgm:presLayoutVars>
          <dgm:bulletEnabled val="1"/>
        </dgm:presLayoutVars>
      </dgm:prSet>
      <dgm:spPr/>
    </dgm:pt>
    <dgm:pt modelId="{B2929C64-CA20-495F-B619-D76ECE4E8220}" type="pres">
      <dgm:prSet presAssocID="{C10150CE-241A-42E4-A065-6D0666ED1691}" presName="parentNode2" presStyleLbl="node1" presStyleIdx="1" presStyleCnt="3">
        <dgm:presLayoutVars>
          <dgm:chMax val="0"/>
          <dgm:bulletEnabled val="1"/>
        </dgm:presLayoutVars>
      </dgm:prSet>
      <dgm:spPr/>
    </dgm:pt>
    <dgm:pt modelId="{8F841B30-2971-4071-BD27-47DDD415BD6A}" type="pres">
      <dgm:prSet presAssocID="{C10150CE-241A-42E4-A065-6D0666ED1691}" presName="connSite2" presStyleCnt="0"/>
      <dgm:spPr/>
    </dgm:pt>
    <dgm:pt modelId="{CD9E0B13-0E30-4A77-A06B-9B43169AE266}" type="pres">
      <dgm:prSet presAssocID="{E343B93B-EDA7-4F6C-BB9E-52AB3C50D498}" presName="Name18" presStyleLbl="sibTrans2D1" presStyleIdx="1" presStyleCnt="2"/>
      <dgm:spPr/>
    </dgm:pt>
    <dgm:pt modelId="{00ACBF80-B4B4-4E66-87E8-2C6276E02BED}" type="pres">
      <dgm:prSet presAssocID="{B8E2ECE4-64E0-4C20-A3B1-E6DF8D51F21A}" presName="composite1" presStyleCnt="0"/>
      <dgm:spPr/>
    </dgm:pt>
    <dgm:pt modelId="{5E811203-06F1-4E17-9AD5-924ABD23789C}" type="pres">
      <dgm:prSet presAssocID="{B8E2ECE4-64E0-4C20-A3B1-E6DF8D51F21A}" presName="dummyNode1" presStyleLbl="node1" presStyleIdx="1" presStyleCnt="3"/>
      <dgm:spPr/>
    </dgm:pt>
    <dgm:pt modelId="{87DD50E7-20A2-4BA1-B32D-7BF8AE14015B}" type="pres">
      <dgm:prSet presAssocID="{B8E2ECE4-64E0-4C20-A3B1-E6DF8D51F21A}" presName="childNode1" presStyleLbl="bgAcc1" presStyleIdx="2" presStyleCnt="3" custScaleX="227282" custScaleY="148779">
        <dgm:presLayoutVars>
          <dgm:bulletEnabled val="1"/>
        </dgm:presLayoutVars>
      </dgm:prSet>
      <dgm:spPr/>
    </dgm:pt>
    <dgm:pt modelId="{68E0A972-FF26-4F94-B6B4-F3431E9219EF}" type="pres">
      <dgm:prSet presAssocID="{B8E2ECE4-64E0-4C20-A3B1-E6DF8D51F21A}" presName="childNode1tx" presStyleLbl="bgAcc1" presStyleIdx="2" presStyleCnt="3">
        <dgm:presLayoutVars>
          <dgm:bulletEnabled val="1"/>
        </dgm:presLayoutVars>
      </dgm:prSet>
      <dgm:spPr/>
    </dgm:pt>
    <dgm:pt modelId="{DD187A42-3D58-4BA7-891B-EF15986043CC}" type="pres">
      <dgm:prSet presAssocID="{B8E2ECE4-64E0-4C20-A3B1-E6DF8D51F21A}" presName="parentNode1" presStyleLbl="node1" presStyleIdx="2" presStyleCnt="3">
        <dgm:presLayoutVars>
          <dgm:chMax val="1"/>
          <dgm:bulletEnabled val="1"/>
        </dgm:presLayoutVars>
      </dgm:prSet>
      <dgm:spPr/>
    </dgm:pt>
    <dgm:pt modelId="{E77E26FB-8841-42E5-B762-4DAEB1693E1F}" type="pres">
      <dgm:prSet presAssocID="{B8E2ECE4-64E0-4C20-A3B1-E6DF8D51F21A}" presName="connSite1" presStyleCnt="0"/>
      <dgm:spPr/>
    </dgm:pt>
  </dgm:ptLst>
  <dgm:cxnLst>
    <dgm:cxn modelId="{C5A18602-22F8-4DD1-8C19-C791CCEA6FD3}" type="presOf" srcId="{B8E2ECE4-64E0-4C20-A3B1-E6DF8D51F21A}" destId="{DD187A42-3D58-4BA7-891B-EF15986043CC}" srcOrd="0" destOrd="0" presId="urn:microsoft.com/office/officeart/2005/8/layout/hProcess4"/>
    <dgm:cxn modelId="{0FF7B20A-2F4E-487E-8B77-B537F546EAE2}" srcId="{B8E2ECE4-64E0-4C20-A3B1-E6DF8D51F21A}" destId="{C5C6DDC5-09EC-4192-ABA8-62DA7099541A}" srcOrd="1" destOrd="0" parTransId="{2AED4C40-E87D-4299-8617-67C988329DB5}" sibTransId="{1BEE8113-E444-4ABF-984E-B1607475F9E8}"/>
    <dgm:cxn modelId="{AF37212E-F2D4-4B6C-B0B4-709175504CA3}" type="presOf" srcId="{D7E6F90E-8290-4C8A-98C2-8D5A26AA5ADF}" destId="{089D746F-C8EA-4954-869E-94A2FDBD2643}" srcOrd="1" destOrd="0" presId="urn:microsoft.com/office/officeart/2005/8/layout/hProcess4"/>
    <dgm:cxn modelId="{5A66E12F-3FE8-405B-8141-5C6FE8D7C5AF}" type="presOf" srcId="{C10150CE-241A-42E4-A065-6D0666ED1691}" destId="{B2929C64-CA20-495F-B619-D76ECE4E8220}" srcOrd="0" destOrd="0" presId="urn:microsoft.com/office/officeart/2005/8/layout/hProcess4"/>
    <dgm:cxn modelId="{AAA87733-19DE-4E34-BEDA-F893254C8554}" type="presOf" srcId="{B930D1D8-C521-42D5-9C52-3964A02A7602}" destId="{3A6AB093-5564-4741-9ED7-6D26BC915C32}" srcOrd="1" destOrd="0" presId="urn:microsoft.com/office/officeart/2005/8/layout/hProcess4"/>
    <dgm:cxn modelId="{CE4D663A-CED8-476E-82DB-89BD48DB4872}" srcId="{D1745ACE-CB6A-42D8-979B-1568B7DFADD5}" destId="{74D14715-6AC4-4843-AA7B-6856B890AD46}" srcOrd="0" destOrd="0" parTransId="{0EFE3ADF-6D9C-41DA-B84E-C9B171CE3026}" sibTransId="{E85183B9-F38B-4593-B6D8-21BBC9FC924A}"/>
    <dgm:cxn modelId="{14F6763E-9C24-4018-A490-252B308FFD3C}" type="presOf" srcId="{B930D1D8-C521-42D5-9C52-3964A02A7602}" destId="{909DD498-2435-4237-93DE-CAFEA707A258}" srcOrd="0" destOrd="0" presId="urn:microsoft.com/office/officeart/2005/8/layout/hProcess4"/>
    <dgm:cxn modelId="{7CCC433F-9147-46BA-A369-A78C74F513BB}" type="presOf" srcId="{D1745ACE-CB6A-42D8-979B-1568B7DFADD5}" destId="{271ADF87-83DC-4AC8-B601-336431426715}" srcOrd="0" destOrd="0" presId="urn:microsoft.com/office/officeart/2005/8/layout/hProcess4"/>
    <dgm:cxn modelId="{1817C449-1EA6-42B8-B184-202FC9B276F1}" srcId="{74D14715-6AC4-4843-AA7B-6856B890AD46}" destId="{B930D1D8-C521-42D5-9C52-3964A02A7602}" srcOrd="0" destOrd="0" parTransId="{53ED7E2D-2D69-4C94-8D6C-B0F902C0534D}" sibTransId="{609B2227-BD97-4E49-B348-1081553D1AB4}"/>
    <dgm:cxn modelId="{78983454-B427-4B4B-845E-27F409EDA9A9}" type="presOf" srcId="{A7D0E46B-ECED-4487-B6D1-F18C4C3EC182}" destId="{87DD50E7-20A2-4BA1-B32D-7BF8AE14015B}" srcOrd="0" destOrd="0" presId="urn:microsoft.com/office/officeart/2005/8/layout/hProcess4"/>
    <dgm:cxn modelId="{12CA9774-0210-46E0-A91D-CF36BE6170AE}" srcId="{D1745ACE-CB6A-42D8-979B-1568B7DFADD5}" destId="{C10150CE-241A-42E4-A065-6D0666ED1691}" srcOrd="1" destOrd="0" parTransId="{5B495BD0-C2B0-44B3-9AFB-E195141EC937}" sibTransId="{E343B93B-EDA7-4F6C-BB9E-52AB3C50D498}"/>
    <dgm:cxn modelId="{D7932759-8997-4C41-901F-F1DB7E17A7DB}" srcId="{C10150CE-241A-42E4-A065-6D0666ED1691}" destId="{D7E6F90E-8290-4C8A-98C2-8D5A26AA5ADF}" srcOrd="0" destOrd="0" parTransId="{F8699342-39A8-4070-95EE-FFD93A599507}" sibTransId="{AB006289-36E4-4232-BBD3-D8F3B75D25C9}"/>
    <dgm:cxn modelId="{CCC7BF5A-573F-4D9C-8CB0-0CB8C0DA0E41}" type="presOf" srcId="{E343B93B-EDA7-4F6C-BB9E-52AB3C50D498}" destId="{CD9E0B13-0E30-4A77-A06B-9B43169AE266}" srcOrd="0" destOrd="0" presId="urn:microsoft.com/office/officeart/2005/8/layout/hProcess4"/>
    <dgm:cxn modelId="{8B154F8A-786A-4E52-867A-86B15C11413B}" srcId="{B8E2ECE4-64E0-4C20-A3B1-E6DF8D51F21A}" destId="{A7D0E46B-ECED-4487-B6D1-F18C4C3EC182}" srcOrd="0" destOrd="0" parTransId="{670A0B82-E552-4860-ADD0-F571A9699DFC}" sibTransId="{141226A6-FADF-481E-92B8-9CDDCF30CE04}"/>
    <dgm:cxn modelId="{B6AE7397-F5F6-40D7-AF30-558D67441700}" type="presOf" srcId="{74D14715-6AC4-4843-AA7B-6856B890AD46}" destId="{F12A5589-7FB0-4664-8F1F-8AB1AEEAE851}" srcOrd="0" destOrd="0" presId="urn:microsoft.com/office/officeart/2005/8/layout/hProcess4"/>
    <dgm:cxn modelId="{49100C98-F908-4AA0-BF42-C5FE2D5A0C91}" srcId="{D1745ACE-CB6A-42D8-979B-1568B7DFADD5}" destId="{B8E2ECE4-64E0-4C20-A3B1-E6DF8D51F21A}" srcOrd="2" destOrd="0" parTransId="{7BE6F0F0-BDB2-4FDF-B21C-ECD2C50203F1}" sibTransId="{40C13676-D7F4-43AB-AF06-47234B412F86}"/>
    <dgm:cxn modelId="{D69063A2-109F-4B0C-AD1D-88B368C6F024}" type="presOf" srcId="{C5C6DDC5-09EC-4192-ABA8-62DA7099541A}" destId="{68E0A972-FF26-4F94-B6B4-F3431E9219EF}" srcOrd="1" destOrd="1" presId="urn:microsoft.com/office/officeart/2005/8/layout/hProcess4"/>
    <dgm:cxn modelId="{2FC66FD8-3393-4722-B844-998018E9DAD5}" type="presOf" srcId="{E85183B9-F38B-4593-B6D8-21BBC9FC924A}" destId="{7AA43DA4-F532-41AB-AEB0-064713238BA0}" srcOrd="0" destOrd="0" presId="urn:microsoft.com/office/officeart/2005/8/layout/hProcess4"/>
    <dgm:cxn modelId="{09CB01E2-0148-4E2F-9E55-454AAEB31855}" type="presOf" srcId="{A7D0E46B-ECED-4487-B6D1-F18C4C3EC182}" destId="{68E0A972-FF26-4F94-B6B4-F3431E9219EF}" srcOrd="1" destOrd="0" presId="urn:microsoft.com/office/officeart/2005/8/layout/hProcess4"/>
    <dgm:cxn modelId="{122F2AEF-D74B-4FA5-95BC-6E63B7BD8D6E}" type="presOf" srcId="{D7E6F90E-8290-4C8A-98C2-8D5A26AA5ADF}" destId="{7E8C3140-633B-4FD9-BFA6-89538972FAA6}" srcOrd="0" destOrd="0" presId="urn:microsoft.com/office/officeart/2005/8/layout/hProcess4"/>
    <dgm:cxn modelId="{8373C8EF-AAEC-4B0E-BD61-114625725DD7}" type="presOf" srcId="{C5C6DDC5-09EC-4192-ABA8-62DA7099541A}" destId="{87DD50E7-20A2-4BA1-B32D-7BF8AE14015B}" srcOrd="0" destOrd="1" presId="urn:microsoft.com/office/officeart/2005/8/layout/hProcess4"/>
    <dgm:cxn modelId="{FE6FD56D-3241-4184-A74E-12A26B51D21D}" type="presParOf" srcId="{271ADF87-83DC-4AC8-B601-336431426715}" destId="{F53F9879-338C-430C-BFEC-497641A437D2}" srcOrd="0" destOrd="0" presId="urn:microsoft.com/office/officeart/2005/8/layout/hProcess4"/>
    <dgm:cxn modelId="{145C366A-FC69-45A3-9C65-43D9D45D3587}" type="presParOf" srcId="{271ADF87-83DC-4AC8-B601-336431426715}" destId="{9D809F5D-F432-4289-8BE6-C3F716F9A029}" srcOrd="1" destOrd="0" presId="urn:microsoft.com/office/officeart/2005/8/layout/hProcess4"/>
    <dgm:cxn modelId="{7644EDE4-A199-4034-A8F7-75E4D52F79CF}" type="presParOf" srcId="{271ADF87-83DC-4AC8-B601-336431426715}" destId="{43F117D0-48ED-4223-BBB3-6573816B9E59}" srcOrd="2" destOrd="0" presId="urn:microsoft.com/office/officeart/2005/8/layout/hProcess4"/>
    <dgm:cxn modelId="{CD156C66-2DEE-4F0B-91F9-82D5DEB93882}" type="presParOf" srcId="{43F117D0-48ED-4223-BBB3-6573816B9E59}" destId="{DA5F0F44-FA98-4399-8C95-1C12278F3363}" srcOrd="0" destOrd="0" presId="urn:microsoft.com/office/officeart/2005/8/layout/hProcess4"/>
    <dgm:cxn modelId="{AB2333A4-E58F-4F2B-8D80-26B898EBD800}" type="presParOf" srcId="{DA5F0F44-FA98-4399-8C95-1C12278F3363}" destId="{7004A729-8219-4771-B27F-E4DC5B03E550}" srcOrd="0" destOrd="0" presId="urn:microsoft.com/office/officeart/2005/8/layout/hProcess4"/>
    <dgm:cxn modelId="{8C64F02A-9B94-4207-933E-35ABA016190D}" type="presParOf" srcId="{DA5F0F44-FA98-4399-8C95-1C12278F3363}" destId="{909DD498-2435-4237-93DE-CAFEA707A258}" srcOrd="1" destOrd="0" presId="urn:microsoft.com/office/officeart/2005/8/layout/hProcess4"/>
    <dgm:cxn modelId="{E05BE87E-C531-49DA-894D-D7B0FB04CFCC}" type="presParOf" srcId="{DA5F0F44-FA98-4399-8C95-1C12278F3363}" destId="{3A6AB093-5564-4741-9ED7-6D26BC915C32}" srcOrd="2" destOrd="0" presId="urn:microsoft.com/office/officeart/2005/8/layout/hProcess4"/>
    <dgm:cxn modelId="{D17B0B69-E5D5-44BD-AA8A-679F216E87B6}" type="presParOf" srcId="{DA5F0F44-FA98-4399-8C95-1C12278F3363}" destId="{F12A5589-7FB0-4664-8F1F-8AB1AEEAE851}" srcOrd="3" destOrd="0" presId="urn:microsoft.com/office/officeart/2005/8/layout/hProcess4"/>
    <dgm:cxn modelId="{BEC5A2A4-F1A6-45A6-9994-E9A4F93F1211}" type="presParOf" srcId="{DA5F0F44-FA98-4399-8C95-1C12278F3363}" destId="{09B89ABF-7664-4C65-849B-584E845582C9}" srcOrd="4" destOrd="0" presId="urn:microsoft.com/office/officeart/2005/8/layout/hProcess4"/>
    <dgm:cxn modelId="{BD36D797-9D90-405E-B0A7-C3CE0951D474}" type="presParOf" srcId="{43F117D0-48ED-4223-BBB3-6573816B9E59}" destId="{7AA43DA4-F532-41AB-AEB0-064713238BA0}" srcOrd="1" destOrd="0" presId="urn:microsoft.com/office/officeart/2005/8/layout/hProcess4"/>
    <dgm:cxn modelId="{83824AE4-54C3-4EFA-949D-8C812F5733C8}" type="presParOf" srcId="{43F117D0-48ED-4223-BBB3-6573816B9E59}" destId="{AC64832F-DB36-4339-90FF-64DB96F69B65}" srcOrd="2" destOrd="0" presId="urn:microsoft.com/office/officeart/2005/8/layout/hProcess4"/>
    <dgm:cxn modelId="{EA6B91D2-4316-4C01-807A-67BEF00F7BB8}" type="presParOf" srcId="{AC64832F-DB36-4339-90FF-64DB96F69B65}" destId="{C05EB69E-21B0-4C8A-B57F-7D7EFAAA64BB}" srcOrd="0" destOrd="0" presId="urn:microsoft.com/office/officeart/2005/8/layout/hProcess4"/>
    <dgm:cxn modelId="{DB456641-C476-46E9-8CC5-07ADA031DA85}" type="presParOf" srcId="{AC64832F-DB36-4339-90FF-64DB96F69B65}" destId="{7E8C3140-633B-4FD9-BFA6-89538972FAA6}" srcOrd="1" destOrd="0" presId="urn:microsoft.com/office/officeart/2005/8/layout/hProcess4"/>
    <dgm:cxn modelId="{D2A1CD06-6421-4C4C-94B8-52A5F72F10C0}" type="presParOf" srcId="{AC64832F-DB36-4339-90FF-64DB96F69B65}" destId="{089D746F-C8EA-4954-869E-94A2FDBD2643}" srcOrd="2" destOrd="0" presId="urn:microsoft.com/office/officeart/2005/8/layout/hProcess4"/>
    <dgm:cxn modelId="{B5FD938A-11B9-4D52-84D8-934F0D6E7268}" type="presParOf" srcId="{AC64832F-DB36-4339-90FF-64DB96F69B65}" destId="{B2929C64-CA20-495F-B619-D76ECE4E8220}" srcOrd="3" destOrd="0" presId="urn:microsoft.com/office/officeart/2005/8/layout/hProcess4"/>
    <dgm:cxn modelId="{502CD354-0E0F-4583-A9FD-E838B41EAE89}" type="presParOf" srcId="{AC64832F-DB36-4339-90FF-64DB96F69B65}" destId="{8F841B30-2971-4071-BD27-47DDD415BD6A}" srcOrd="4" destOrd="0" presId="urn:microsoft.com/office/officeart/2005/8/layout/hProcess4"/>
    <dgm:cxn modelId="{DF7142B4-287D-492E-8066-60E43B0374EB}" type="presParOf" srcId="{43F117D0-48ED-4223-BBB3-6573816B9E59}" destId="{CD9E0B13-0E30-4A77-A06B-9B43169AE266}" srcOrd="3" destOrd="0" presId="urn:microsoft.com/office/officeart/2005/8/layout/hProcess4"/>
    <dgm:cxn modelId="{346151F9-F020-4517-A87B-4707F8C7F1EB}" type="presParOf" srcId="{43F117D0-48ED-4223-BBB3-6573816B9E59}" destId="{00ACBF80-B4B4-4E66-87E8-2C6276E02BED}" srcOrd="4" destOrd="0" presId="urn:microsoft.com/office/officeart/2005/8/layout/hProcess4"/>
    <dgm:cxn modelId="{0D31F173-DCDA-495B-8AC6-C7156B9E3581}" type="presParOf" srcId="{00ACBF80-B4B4-4E66-87E8-2C6276E02BED}" destId="{5E811203-06F1-4E17-9AD5-924ABD23789C}" srcOrd="0" destOrd="0" presId="urn:microsoft.com/office/officeart/2005/8/layout/hProcess4"/>
    <dgm:cxn modelId="{3659FCD7-1633-4D9F-AE52-3A5BADD686D9}" type="presParOf" srcId="{00ACBF80-B4B4-4E66-87E8-2C6276E02BED}" destId="{87DD50E7-20A2-4BA1-B32D-7BF8AE14015B}" srcOrd="1" destOrd="0" presId="urn:microsoft.com/office/officeart/2005/8/layout/hProcess4"/>
    <dgm:cxn modelId="{EA8420BC-7F10-4BE6-B985-D7EB273B3806}" type="presParOf" srcId="{00ACBF80-B4B4-4E66-87E8-2C6276E02BED}" destId="{68E0A972-FF26-4F94-B6B4-F3431E9219EF}" srcOrd="2" destOrd="0" presId="urn:microsoft.com/office/officeart/2005/8/layout/hProcess4"/>
    <dgm:cxn modelId="{A6FB0D1E-18EC-4629-8D4E-11F882BC80D2}" type="presParOf" srcId="{00ACBF80-B4B4-4E66-87E8-2C6276E02BED}" destId="{DD187A42-3D58-4BA7-891B-EF15986043CC}" srcOrd="3" destOrd="0" presId="urn:microsoft.com/office/officeart/2005/8/layout/hProcess4"/>
    <dgm:cxn modelId="{F95A319C-7F6D-4C7F-9579-CC91B4A878AB}" type="presParOf" srcId="{00ACBF80-B4B4-4E66-87E8-2C6276E02BED}" destId="{E77E26FB-8841-42E5-B762-4DAEB1693E1F}"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DD498-2435-4237-93DE-CAFEA707A258}">
      <dsp:nvSpPr>
        <dsp:cNvPr id="0" name=""/>
        <dsp:cNvSpPr/>
      </dsp:nvSpPr>
      <dsp:spPr>
        <a:xfrm>
          <a:off x="4520" y="517063"/>
          <a:ext cx="2031618" cy="1096888"/>
        </a:xfrm>
        <a:prstGeom prst="roundRect">
          <a:avLst>
            <a:gd name="adj" fmla="val 10000"/>
          </a:avLst>
        </a:prstGeom>
        <a:solidFill>
          <a:srgbClr val="FFFFFF">
            <a:alpha val="90000"/>
            <a:hueOff val="0"/>
            <a:satOff val="0"/>
            <a:lumOff val="0"/>
            <a:alphaOff val="0"/>
          </a:srgbClr>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solidFill>
                <a:srgbClr val="000000">
                  <a:hueOff val="0"/>
                  <a:satOff val="0"/>
                  <a:lumOff val="0"/>
                  <a:alphaOff val="0"/>
                </a:srgbClr>
              </a:solidFill>
              <a:latin typeface="Calibri Light" panose="020F0302020204030204" pitchFamily="34" charset="0"/>
              <a:ea typeface="+mn-ea"/>
              <a:cs typeface="+mn-cs"/>
            </a:rPr>
            <a:t>Grouping of functional/technical areas to have a focused transition</a:t>
          </a:r>
        </a:p>
      </dsp:txBody>
      <dsp:txXfrm>
        <a:off x="29762" y="542305"/>
        <a:ext cx="1981134" cy="811357"/>
      </dsp:txXfrm>
    </dsp:sp>
    <dsp:sp modelId="{7AA43DA4-F532-41AB-AEB0-064713238BA0}">
      <dsp:nvSpPr>
        <dsp:cNvPr id="0" name=""/>
        <dsp:cNvSpPr/>
      </dsp:nvSpPr>
      <dsp:spPr>
        <a:xfrm>
          <a:off x="973228" y="-109221"/>
          <a:ext cx="2314439" cy="2314439"/>
        </a:xfrm>
        <a:prstGeom prst="leftCircularArrow">
          <a:avLst>
            <a:gd name="adj1" fmla="val 3278"/>
            <a:gd name="adj2" fmla="val 404631"/>
            <a:gd name="adj3" fmla="val 2180142"/>
            <a:gd name="adj4" fmla="val 9024489"/>
            <a:gd name="adj5" fmla="val 3825"/>
          </a:avLst>
        </a:prstGeom>
        <a:solidFill>
          <a:srgbClr val="D5D5D5">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F12A5589-7FB0-4664-8F1F-8AB1AEEAE851}">
      <dsp:nvSpPr>
        <dsp:cNvPr id="0" name=""/>
        <dsp:cNvSpPr/>
      </dsp:nvSpPr>
      <dsp:spPr>
        <a:xfrm>
          <a:off x="772030" y="1276153"/>
          <a:ext cx="794556" cy="315968"/>
        </a:xfrm>
        <a:prstGeom prst="roundRect">
          <a:avLst>
            <a:gd name="adj" fmla="val 10000"/>
          </a:avLst>
        </a:prstGeom>
        <a:solidFill>
          <a:srgbClr val="ED8B00"/>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rgbClr val="FFFFFF"/>
              </a:solidFill>
              <a:latin typeface="Calibri Light" panose="020F0302020204030204" pitchFamily="34" charset="0"/>
              <a:ea typeface="+mn-ea"/>
              <a:cs typeface="+mn-cs"/>
            </a:rPr>
            <a:t>Step 1</a:t>
          </a:r>
        </a:p>
      </dsp:txBody>
      <dsp:txXfrm>
        <a:off x="781284" y="1285407"/>
        <a:ext cx="776048" cy="297460"/>
      </dsp:txXfrm>
    </dsp:sp>
    <dsp:sp modelId="{7E8C3140-633B-4FD9-BFA6-89538972FAA6}">
      <dsp:nvSpPr>
        <dsp:cNvPr id="0" name=""/>
        <dsp:cNvSpPr/>
      </dsp:nvSpPr>
      <dsp:spPr>
        <a:xfrm>
          <a:off x="2267992" y="517063"/>
          <a:ext cx="2031618" cy="1096888"/>
        </a:xfrm>
        <a:prstGeom prst="roundRect">
          <a:avLst>
            <a:gd name="adj" fmla="val 10000"/>
          </a:avLst>
        </a:prstGeom>
        <a:solidFill>
          <a:srgbClr val="FFFFFF">
            <a:alpha val="90000"/>
            <a:hueOff val="0"/>
            <a:satOff val="0"/>
            <a:lumOff val="0"/>
            <a:alphaOff val="0"/>
          </a:srgbClr>
        </a:solidFill>
        <a:ln w="25400" cap="flat" cmpd="sng" algn="ctr">
          <a:solidFill>
            <a:schemeClr val="tx2">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Char char="•"/>
          </a:pPr>
          <a:r>
            <a:rPr lang="en-US" sz="1050" b="0" i="0" kern="1200" dirty="0">
              <a:solidFill>
                <a:srgbClr val="000000">
                  <a:hueOff val="0"/>
                  <a:satOff val="0"/>
                  <a:lumOff val="0"/>
                  <a:alphaOff val="0"/>
                </a:srgbClr>
              </a:solidFill>
              <a:latin typeface="Calibri Light" panose="020F0302020204030204" pitchFamily="34" charset="0"/>
              <a:ea typeface="+mn-ea"/>
              <a:cs typeface="+mn-cs"/>
            </a:rPr>
            <a:t>Aligning the knowledge transition timeline based on application complexity. Transition complex areas first</a:t>
          </a:r>
        </a:p>
      </dsp:txBody>
      <dsp:txXfrm>
        <a:off x="2293234" y="777352"/>
        <a:ext cx="1981134" cy="811357"/>
      </dsp:txXfrm>
    </dsp:sp>
    <dsp:sp modelId="{CD9E0B13-0E30-4A77-A06B-9B43169AE266}">
      <dsp:nvSpPr>
        <dsp:cNvPr id="0" name=""/>
        <dsp:cNvSpPr/>
      </dsp:nvSpPr>
      <dsp:spPr>
        <a:xfrm>
          <a:off x="3229252" y="-103110"/>
          <a:ext cx="2428656" cy="2428656"/>
        </a:xfrm>
        <a:prstGeom prst="circularArrow">
          <a:avLst>
            <a:gd name="adj1" fmla="val 2942"/>
            <a:gd name="adj2" fmla="val 360216"/>
            <a:gd name="adj3" fmla="val 19464273"/>
            <a:gd name="adj4" fmla="val 12575511"/>
            <a:gd name="adj5" fmla="val 3432"/>
          </a:avLst>
        </a:prstGeom>
        <a:solidFill>
          <a:srgbClr val="0073BC"/>
        </a:solidFill>
        <a:ln>
          <a:noFill/>
        </a:ln>
        <a:effectLst/>
      </dsp:spPr>
      <dsp:style>
        <a:lnRef idx="0">
          <a:scrgbClr r="0" g="0" b="0"/>
        </a:lnRef>
        <a:fillRef idx="1">
          <a:scrgbClr r="0" g="0" b="0"/>
        </a:fillRef>
        <a:effectRef idx="0">
          <a:scrgbClr r="0" g="0" b="0"/>
        </a:effectRef>
        <a:fontRef idx="minor">
          <a:schemeClr val="lt1"/>
        </a:fontRef>
      </dsp:style>
    </dsp:sp>
    <dsp:sp modelId="{B2929C64-CA20-495F-B619-D76ECE4E8220}">
      <dsp:nvSpPr>
        <dsp:cNvPr id="0" name=""/>
        <dsp:cNvSpPr/>
      </dsp:nvSpPr>
      <dsp:spPr>
        <a:xfrm>
          <a:off x="3035503" y="538892"/>
          <a:ext cx="794556" cy="315968"/>
        </a:xfrm>
        <a:prstGeom prst="roundRect">
          <a:avLst>
            <a:gd name="adj" fmla="val 10000"/>
          </a:avLst>
        </a:prstGeom>
        <a:solidFill>
          <a:schemeClr val="tx2">
            <a:lumMod val="75000"/>
          </a:scheme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rgbClr val="FFFFFF"/>
              </a:solidFill>
              <a:latin typeface="Calibri Light" panose="020F0302020204030204" pitchFamily="34" charset="0"/>
              <a:ea typeface="+mn-ea"/>
              <a:cs typeface="+mn-cs"/>
            </a:rPr>
            <a:t>Step 2</a:t>
          </a:r>
        </a:p>
      </dsp:txBody>
      <dsp:txXfrm>
        <a:off x="3044757" y="548146"/>
        <a:ext cx="776048" cy="297460"/>
      </dsp:txXfrm>
    </dsp:sp>
    <dsp:sp modelId="{87DD50E7-20A2-4BA1-B32D-7BF8AE14015B}">
      <dsp:nvSpPr>
        <dsp:cNvPr id="0" name=""/>
        <dsp:cNvSpPr/>
      </dsp:nvSpPr>
      <dsp:spPr>
        <a:xfrm>
          <a:off x="4531465" y="517063"/>
          <a:ext cx="2031618" cy="1096888"/>
        </a:xfrm>
        <a:prstGeom prst="roundRect">
          <a:avLst>
            <a:gd name="adj" fmla="val 10000"/>
          </a:avLst>
        </a:prstGeom>
        <a:solidFill>
          <a:srgbClr val="FFFFFF">
            <a:alpha val="90000"/>
            <a:hueOff val="0"/>
            <a:satOff val="0"/>
            <a:lumOff val="0"/>
            <a:alphaOff val="0"/>
          </a:srgbClr>
        </a:solidFill>
        <a:ln w="25400" cap="flat" cmpd="sng" algn="ctr">
          <a:solidFill>
            <a:srgbClr val="2C2E8C"/>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solidFill>
                <a:srgbClr val="000000">
                  <a:hueOff val="0"/>
                  <a:satOff val="0"/>
                  <a:lumOff val="0"/>
                  <a:alphaOff val="0"/>
                </a:srgbClr>
              </a:solidFill>
              <a:latin typeface="Calibri Light" panose="020F0302020204030204" pitchFamily="34" charset="0"/>
              <a:ea typeface="+mn-ea"/>
              <a:cs typeface="+mn-cs"/>
            </a:rPr>
            <a:t>Leverage the Knowledge captured and documented during the engagement</a:t>
          </a:r>
        </a:p>
        <a:p>
          <a:pPr marL="57150" lvl="1" indent="-57150" algn="l" defTabSz="488950">
            <a:lnSpc>
              <a:spcPct val="90000"/>
            </a:lnSpc>
            <a:spcBef>
              <a:spcPct val="0"/>
            </a:spcBef>
            <a:spcAft>
              <a:spcPct val="15000"/>
            </a:spcAft>
            <a:buChar char="•"/>
          </a:pPr>
          <a:endParaRPr lang="en-US" sz="1100" b="0" i="0" kern="1200" dirty="0">
            <a:solidFill>
              <a:srgbClr val="000000">
                <a:hueOff val="0"/>
                <a:satOff val="0"/>
                <a:lumOff val="0"/>
                <a:alphaOff val="0"/>
              </a:srgbClr>
            </a:solidFill>
            <a:latin typeface="Calibri Light" panose="020F0302020204030204" pitchFamily="34" charset="0"/>
            <a:ea typeface="+mn-ea"/>
            <a:cs typeface="+mn-cs"/>
          </a:endParaRPr>
        </a:p>
      </dsp:txBody>
      <dsp:txXfrm>
        <a:off x="4556707" y="542305"/>
        <a:ext cx="1981134" cy="811357"/>
      </dsp:txXfrm>
    </dsp:sp>
    <dsp:sp modelId="{DD187A42-3D58-4BA7-891B-EF15986043CC}">
      <dsp:nvSpPr>
        <dsp:cNvPr id="0" name=""/>
        <dsp:cNvSpPr/>
      </dsp:nvSpPr>
      <dsp:spPr>
        <a:xfrm>
          <a:off x="5298975" y="1276153"/>
          <a:ext cx="794556" cy="315968"/>
        </a:xfrm>
        <a:prstGeom prst="roundRect">
          <a:avLst>
            <a:gd name="adj" fmla="val 10000"/>
          </a:avLst>
        </a:prstGeom>
        <a:solidFill>
          <a:srgbClr val="2C2E8C"/>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0" i="0" kern="1200" dirty="0">
              <a:solidFill>
                <a:srgbClr val="FFFFFF"/>
              </a:solidFill>
              <a:latin typeface="Calibri Light" panose="020F0302020204030204" pitchFamily="34" charset="0"/>
              <a:ea typeface="+mn-ea"/>
              <a:cs typeface="+mn-cs"/>
            </a:rPr>
            <a:t>Step 3</a:t>
          </a:r>
        </a:p>
      </dsp:txBody>
      <dsp:txXfrm>
        <a:off x="5308229" y="1285407"/>
        <a:ext cx="776048" cy="297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2"/>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l" defTabSz="873824">
              <a:defRPr sz="1100" smtClean="0"/>
            </a:lvl1pPr>
          </a:lstStyle>
          <a:p>
            <a:pPr>
              <a:defRPr/>
            </a:pPr>
            <a:endParaRPr lang="en-US" dirty="0"/>
          </a:p>
        </p:txBody>
      </p:sp>
      <p:sp>
        <p:nvSpPr>
          <p:cNvPr id="31747" name="Rectangle 3"/>
          <p:cNvSpPr>
            <a:spLocks noGrp="1" noChangeArrowheads="1"/>
          </p:cNvSpPr>
          <p:nvPr>
            <p:ph type="dt" sz="quarter" idx="1"/>
          </p:nvPr>
        </p:nvSpPr>
        <p:spPr bwMode="auto">
          <a:xfrm>
            <a:off x="3962756" y="2"/>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t" anchorCtr="0" compatLnSpc="1">
            <a:prstTxWarp prst="textNoShape">
              <a:avLst/>
            </a:prstTxWarp>
          </a:bodyPr>
          <a:lstStyle>
            <a:lvl1pPr algn="r" defTabSz="873824">
              <a:defRPr sz="1100" smtClean="0"/>
            </a:lvl1pPr>
          </a:lstStyle>
          <a:p>
            <a:pPr>
              <a:defRPr/>
            </a:pPr>
            <a:endParaRPr lang="en-US" dirty="0"/>
          </a:p>
        </p:txBody>
      </p:sp>
      <p:sp>
        <p:nvSpPr>
          <p:cNvPr id="31748" name="Rectangle 4"/>
          <p:cNvSpPr>
            <a:spLocks noGrp="1" noChangeArrowheads="1"/>
          </p:cNvSpPr>
          <p:nvPr>
            <p:ph type="ftr" sz="quarter" idx="2"/>
          </p:nvPr>
        </p:nvSpPr>
        <p:spPr bwMode="auto">
          <a:xfrm>
            <a:off x="1" y="8781867"/>
            <a:ext cx="3047645"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l" defTabSz="873824">
              <a:defRPr sz="1100" smtClean="0"/>
            </a:lvl1pPr>
          </a:lstStyle>
          <a:p>
            <a:pPr>
              <a:defRPr/>
            </a:pPr>
            <a:endParaRPr lang="en-US" dirty="0"/>
          </a:p>
        </p:txBody>
      </p:sp>
      <p:sp>
        <p:nvSpPr>
          <p:cNvPr id="31749" name="Rectangle 5"/>
          <p:cNvSpPr>
            <a:spLocks noGrp="1" noChangeArrowheads="1"/>
          </p:cNvSpPr>
          <p:nvPr>
            <p:ph type="sldNum" sz="quarter" idx="3"/>
          </p:nvPr>
        </p:nvSpPr>
        <p:spPr bwMode="auto">
          <a:xfrm>
            <a:off x="3962756" y="8781867"/>
            <a:ext cx="3047644" cy="454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335" tIns="43666" rIns="87335" bIns="43666" numCol="1" anchor="b" anchorCtr="0" compatLnSpc="1">
            <a:prstTxWarp prst="textNoShape">
              <a:avLst/>
            </a:prstTxWarp>
          </a:bodyPr>
          <a:lstStyle>
            <a:lvl1pPr algn="r" defTabSz="873824">
              <a:defRPr sz="1100" smtClean="0"/>
            </a:lvl1pPr>
          </a:lstStyle>
          <a:p>
            <a:pPr>
              <a:defRPr/>
            </a:pPr>
            <a:fld id="{DA6835A3-9366-4C20-B248-0AC9C46AA67A}" type="slidenum">
              <a:rPr lang="en-US"/>
              <a:pPr>
                <a:defRPr/>
              </a:pPr>
              <a:t>‹#›</a:t>
            </a:fld>
            <a:endParaRPr lang="en-US" dirty="0"/>
          </a:p>
        </p:txBody>
      </p:sp>
    </p:spTree>
    <p:extLst>
      <p:ext uri="{BB962C8B-B14F-4D97-AF65-F5344CB8AC3E}">
        <p14:creationId xmlns:p14="http://schemas.microsoft.com/office/powerpoint/2010/main" val="21050723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l" defTabSz="889540">
              <a:defRPr sz="1100" smtClean="0"/>
            </a:lvl1pPr>
          </a:lstStyle>
          <a:p>
            <a:pPr>
              <a:defRPr/>
            </a:pPr>
            <a:endParaRPr lang="en-US" dirty="0"/>
          </a:p>
        </p:txBody>
      </p:sp>
      <p:sp>
        <p:nvSpPr>
          <p:cNvPr id="29699" name="Rectangle 3"/>
          <p:cNvSpPr>
            <a:spLocks noGrp="1" noChangeArrowheads="1"/>
          </p:cNvSpPr>
          <p:nvPr>
            <p:ph type="dt" idx="1"/>
          </p:nvPr>
        </p:nvSpPr>
        <p:spPr bwMode="auto">
          <a:xfrm>
            <a:off x="3972563" y="0"/>
            <a:ext cx="3036205" cy="46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lvl1pPr algn="r" defTabSz="889540">
              <a:defRPr sz="1100" smtClean="0"/>
            </a:lvl1pPr>
          </a:lstStyle>
          <a:p>
            <a:pPr>
              <a:defRPr/>
            </a:pPr>
            <a:endParaRPr lang="en-US" dirty="0"/>
          </a:p>
        </p:txBody>
      </p:sp>
      <p:sp>
        <p:nvSpPr>
          <p:cNvPr id="25604" name="Rectangle 4"/>
          <p:cNvSpPr>
            <a:spLocks noGrp="1" noRot="1" noChangeAspect="1" noChangeArrowheads="1" noTextEdit="1"/>
          </p:cNvSpPr>
          <p:nvPr>
            <p:ph type="sldImg" idx="2"/>
          </p:nvPr>
        </p:nvSpPr>
        <p:spPr bwMode="auto">
          <a:xfrm>
            <a:off x="427038" y="693738"/>
            <a:ext cx="6156325" cy="3463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99407" y="4387248"/>
            <a:ext cx="5611588" cy="415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l" defTabSz="889540">
              <a:defRPr sz="1100" smtClean="0"/>
            </a:lvl1pPr>
          </a:lstStyle>
          <a:p>
            <a:pPr>
              <a:defRPr/>
            </a:pPr>
            <a:endParaRPr lang="en-US" dirty="0"/>
          </a:p>
        </p:txBody>
      </p:sp>
      <p:sp>
        <p:nvSpPr>
          <p:cNvPr id="29703" name="Rectangle 7"/>
          <p:cNvSpPr>
            <a:spLocks noGrp="1" noChangeArrowheads="1"/>
          </p:cNvSpPr>
          <p:nvPr>
            <p:ph type="sldNum" sz="quarter" idx="5"/>
          </p:nvPr>
        </p:nvSpPr>
        <p:spPr bwMode="auto">
          <a:xfrm>
            <a:off x="3972563" y="8775968"/>
            <a:ext cx="3036205" cy="45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989" tIns="44493" rIns="88989" bIns="44493" numCol="1" anchor="b" anchorCtr="0" compatLnSpc="1">
            <a:prstTxWarp prst="textNoShape">
              <a:avLst/>
            </a:prstTxWarp>
          </a:bodyPr>
          <a:lstStyle>
            <a:lvl1pPr algn="r" defTabSz="889540">
              <a:defRPr sz="1100" smtClean="0"/>
            </a:lvl1pPr>
          </a:lstStyle>
          <a:p>
            <a:pPr>
              <a:defRPr/>
            </a:pPr>
            <a:fld id="{C0C428FF-E08F-45DE-BAC9-258D4444EC10}" type="slidenum">
              <a:rPr lang="en-US"/>
              <a:pPr>
                <a:defRPr/>
              </a:pPr>
              <a:t>‹#›</a:t>
            </a:fld>
            <a:endParaRPr lang="en-US" dirty="0"/>
          </a:p>
        </p:txBody>
      </p:sp>
    </p:spTree>
    <p:extLst>
      <p:ext uri="{BB962C8B-B14F-4D97-AF65-F5344CB8AC3E}">
        <p14:creationId xmlns:p14="http://schemas.microsoft.com/office/powerpoint/2010/main" val="33764490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1pPr>
    <a:lvl2pPr marL="389626"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2pPr>
    <a:lvl3pPr marL="779252"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3pPr>
    <a:lvl4pPr marL="1168878"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4pPr>
    <a:lvl5pPr marL="1558503" algn="l" rtl="0" eaLnBrk="0" fontAlgn="base" hangingPunct="0">
      <a:spcBef>
        <a:spcPct val="30000"/>
      </a:spcBef>
      <a:spcAft>
        <a:spcPct val="0"/>
      </a:spcAft>
      <a:defRPr sz="1000" kern="1200">
        <a:solidFill>
          <a:schemeClr val="tx1"/>
        </a:solidFill>
        <a:latin typeface="Arial" pitchFamily="34" charset="0"/>
        <a:ea typeface="ヒラギノ角ゴ Pro W3" pitchFamily="124" charset="-128"/>
        <a:cs typeface="Geneva" pitchFamily="34" charset="0"/>
      </a:defRPr>
    </a:lvl5pPr>
    <a:lvl6pPr marL="1948129" algn="l" defTabSz="779252" rtl="0" eaLnBrk="1" latinLnBrk="0" hangingPunct="1">
      <a:defRPr sz="1000" kern="1200">
        <a:solidFill>
          <a:schemeClr val="tx1"/>
        </a:solidFill>
        <a:latin typeface="+mn-lt"/>
        <a:ea typeface="+mn-ea"/>
        <a:cs typeface="+mn-cs"/>
      </a:defRPr>
    </a:lvl6pPr>
    <a:lvl7pPr marL="2337755" algn="l" defTabSz="779252" rtl="0" eaLnBrk="1" latinLnBrk="0" hangingPunct="1">
      <a:defRPr sz="1000" kern="1200">
        <a:solidFill>
          <a:schemeClr val="tx1"/>
        </a:solidFill>
        <a:latin typeface="+mn-lt"/>
        <a:ea typeface="+mn-ea"/>
        <a:cs typeface="+mn-cs"/>
      </a:defRPr>
    </a:lvl7pPr>
    <a:lvl8pPr marL="2727381" algn="l" defTabSz="779252" rtl="0" eaLnBrk="1" latinLnBrk="0" hangingPunct="1">
      <a:defRPr sz="1000" kern="1200">
        <a:solidFill>
          <a:schemeClr val="tx1"/>
        </a:solidFill>
        <a:latin typeface="+mn-lt"/>
        <a:ea typeface="+mn-ea"/>
        <a:cs typeface="+mn-cs"/>
      </a:defRPr>
    </a:lvl8pPr>
    <a:lvl9pPr marL="3117007" algn="l" defTabSz="77925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950B227-8FC0-406D-AC80-7117129094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46915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ysClr val="windowText" lastClr="000000"/>
                </a:solidFill>
                <a:latin typeface="Calbiri light"/>
                <a:ea typeface="STKaiti"/>
              </a:rPr>
              <a:t>Who is preparing the test data and the test context in the test environment? Will this be part of the automation scripts? </a:t>
            </a:r>
          </a:p>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9FF75-FA23-4878-BE13-E734B7E3556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239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solidFill>
                  <a:srgbClr val="1F497D"/>
                </a:solidFill>
                <a:latin typeface="Calibri" panose="020F0502020204030204" pitchFamily="34" charset="0"/>
                <a:ea typeface="Calibri" panose="020F0502020204030204" pitchFamily="34" charset="0"/>
              </a:rPr>
              <a:t>Is it possible that you use </a:t>
            </a:r>
            <a:r>
              <a:rPr lang="en-US" sz="1000" dirty="0" err="1">
                <a:solidFill>
                  <a:srgbClr val="1F497D"/>
                </a:solidFill>
                <a:latin typeface="Calibri" panose="020F0502020204030204" pitchFamily="34" charset="0"/>
                <a:ea typeface="Calibri" panose="020F0502020204030204" pitchFamily="34" charset="0"/>
              </a:rPr>
              <a:t>TestComplete</a:t>
            </a:r>
            <a:r>
              <a:rPr lang="en-US" sz="1000" dirty="0">
                <a:solidFill>
                  <a:srgbClr val="1F497D"/>
                </a:solidFill>
                <a:latin typeface="Calibri" panose="020F0502020204030204" pitchFamily="34" charset="0"/>
                <a:ea typeface="Calibri" panose="020F0502020204030204" pitchFamily="34" charset="0"/>
              </a:rPr>
              <a:t>/</a:t>
            </a:r>
            <a:r>
              <a:rPr lang="en-US" sz="1000" dirty="0" err="1">
                <a:solidFill>
                  <a:srgbClr val="1F497D"/>
                </a:solidFill>
                <a:latin typeface="Calibri" panose="020F0502020204030204" pitchFamily="34" charset="0"/>
                <a:ea typeface="Calibri" panose="020F0502020204030204" pitchFamily="34" charset="0"/>
              </a:rPr>
              <a:t>SmartBear</a:t>
            </a:r>
            <a:r>
              <a:rPr lang="en-US" sz="1000" dirty="0">
                <a:solidFill>
                  <a:srgbClr val="1F497D"/>
                </a:solidFill>
                <a:latin typeface="Calibri" panose="020F0502020204030204" pitchFamily="34" charset="0"/>
                <a:ea typeface="Calibri" panose="020F0502020204030204" pitchFamily="34" charset="0"/>
              </a:rPr>
              <a:t>? If yes, would this mean a change in charging?</a:t>
            </a:r>
            <a:endParaRPr lang="en-US" sz="10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28</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19501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31</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211750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32</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409583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35</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876322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36</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45067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37</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573122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D24AC54-048D-4981-AB37-933CE16895FE}" type="slidenum">
              <a:rPr kumimoji="0" lang="en-US" sz="1200" b="0" i="0" u="none" strike="noStrike" kern="1200" cap="none" spc="0" normalizeH="0" baseline="0" noProof="0" smtClean="0">
                <a:ln>
                  <a:noFill/>
                </a:ln>
                <a:solidFill>
                  <a:srgbClr val="000000"/>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373668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9D24AC54-048D-4981-AB37-933CE16895FE}" type="slidenum">
              <a:rPr lang="en-US">
                <a:solidFill>
                  <a:srgbClr val="000000"/>
                </a:solidFill>
              </a:rPr>
              <a:pPr>
                <a:defRPr/>
              </a:pPr>
              <a:t>39</a:t>
            </a:fld>
            <a:endParaRPr lang="en-US" dirty="0">
              <a:solidFill>
                <a:srgbClr val="000000"/>
              </a:solidFill>
            </a:endParaRPr>
          </a:p>
        </p:txBody>
      </p:sp>
    </p:spTree>
    <p:extLst>
      <p:ext uri="{BB962C8B-B14F-4D97-AF65-F5344CB8AC3E}">
        <p14:creationId xmlns:p14="http://schemas.microsoft.com/office/powerpoint/2010/main" val="2050437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solidFill>
                  <a:srgbClr val="2E75B6"/>
                </a:solidFill>
                <a:latin typeface="Calibri" panose="020F0502020204030204" pitchFamily="34" charset="0"/>
                <a:ea typeface="Calibri" panose="020F0502020204030204" pitchFamily="34" charset="0"/>
              </a:rPr>
              <a:t>How to ensure that the automated tests will run also in the future? How to inform you about changes that you can adapt the scripts?</a:t>
            </a:r>
            <a:endParaRPr lang="en-US" sz="1000" dirty="0">
              <a:effectLst/>
              <a:latin typeface="Calibri" panose="020F0502020204030204" pitchFamily="34" charset="0"/>
              <a:ea typeface="Calibri" panose="020F0502020204030204" pitchFamily="34" charset="0"/>
            </a:endParaRPr>
          </a:p>
          <a:p>
            <a:endParaRPr lang="en-IN"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41</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83652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950B227-8FC0-406D-AC80-7117129094D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652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panose="02020603050405020304" pitchFamily="18" charset="0"/>
                <a:cs typeface="Arial" panose="020B0604020202020204" pitchFamily="34" charset="0"/>
              </a:defRPr>
            </a:lvl1pPr>
            <a:lvl2pPr marL="742950" indent="-285750" eaLnBrk="0" hangingPunct="0">
              <a:defRPr sz="2000" b="1">
                <a:solidFill>
                  <a:schemeClr val="tx1"/>
                </a:solidFill>
                <a:latin typeface="Times" panose="02020603050405020304" pitchFamily="18" charset="0"/>
                <a:cs typeface="Arial" panose="020B0604020202020204" pitchFamily="34" charset="0"/>
              </a:defRPr>
            </a:lvl2pPr>
            <a:lvl3pPr marL="1143000" indent="-228600" eaLnBrk="0" hangingPunct="0">
              <a:defRPr sz="2000" b="1">
                <a:solidFill>
                  <a:schemeClr val="tx1"/>
                </a:solidFill>
                <a:latin typeface="Times" panose="02020603050405020304" pitchFamily="18" charset="0"/>
                <a:cs typeface="Arial" panose="020B0604020202020204" pitchFamily="34" charset="0"/>
              </a:defRPr>
            </a:lvl3pPr>
            <a:lvl4pPr marL="1600200" indent="-228600" eaLnBrk="0" hangingPunct="0">
              <a:defRPr sz="2000" b="1">
                <a:solidFill>
                  <a:schemeClr val="tx1"/>
                </a:solidFill>
                <a:latin typeface="Times" panose="02020603050405020304" pitchFamily="18" charset="0"/>
                <a:cs typeface="Arial" panose="020B0604020202020204" pitchFamily="34" charset="0"/>
              </a:defRPr>
            </a:lvl4pPr>
            <a:lvl5pPr marL="2057400" indent="-228600" eaLnBrk="0" hangingPunct="0">
              <a:defRPr sz="2000" b="1">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A2B63126-785B-47B8-ADB8-EC67844CA4C6}" type="slidenum">
              <a:rPr kumimoji="0" lang="en-US" altLang="en-US" sz="1200" b="0" i="0" u="none" strike="noStrike" kern="1200" cap="none" spc="0" normalizeH="0" baseline="0" noProof="0" smtClean="0">
                <a:ln>
                  <a:noFill/>
                </a:ln>
                <a:solidFill>
                  <a:srgbClr val="000000"/>
                </a:solidFill>
                <a:effectLst/>
                <a:uLnTx/>
                <a:uFillTx/>
                <a:latin typeface="Times" panose="02020603050405020304" pitchFamily="18" charset="0"/>
                <a:ea typeface="ヒラギノ角ゴ Pro W3" pitchFamily="12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Times" panose="02020603050405020304" pitchFamily="18" charset="0"/>
              <a:ea typeface="ヒラギノ角ゴ Pro W3" pitchFamily="124" charset="-128"/>
              <a:cs typeface="Arial" panose="020B0604020202020204" pitchFamily="34" charset="0"/>
            </a:endParaRPr>
          </a:p>
        </p:txBody>
      </p:sp>
    </p:spTree>
    <p:extLst>
      <p:ext uri="{BB962C8B-B14F-4D97-AF65-F5344CB8AC3E}">
        <p14:creationId xmlns:p14="http://schemas.microsoft.com/office/powerpoint/2010/main" val="2755157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791A7A-A9D4-449E-A552-263F596ED15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1893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9D24AC54-048D-4981-AB37-933CE16895FE}"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2923910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8467F0E-8EC5-4CB6-B644-65A9A79A67B0}" type="slidenum">
              <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9</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3002114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0C428FF-E08F-45DE-BAC9-258D4444EC10}" type="slidenum">
              <a:rPr lang="en-US" smtClean="0"/>
              <a:pPr>
                <a:defRPr/>
              </a:pPr>
              <a:t>11</a:t>
            </a:fld>
            <a:endParaRPr lang="en-US" dirty="0"/>
          </a:p>
        </p:txBody>
      </p:sp>
    </p:spTree>
    <p:extLst>
      <p:ext uri="{BB962C8B-B14F-4D97-AF65-F5344CB8AC3E}">
        <p14:creationId xmlns:p14="http://schemas.microsoft.com/office/powerpoint/2010/main" val="3362878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205E3724-2C90-4F36-9A2A-19B1361BD78E}" type="slidenum">
              <a:rPr kumimoji="0" lang="en-IN"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12</a:t>
            </a:fld>
            <a:endParaRPr kumimoji="0" lang="en-IN"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2342285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8467F0E-8EC5-4CB6-B644-65A9A79A67B0}" type="slidenum">
              <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49690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0" i="0" kern="1200" dirty="0">
                <a:solidFill>
                  <a:schemeClr val="bg1">
                    <a:lumMod val="10000"/>
                  </a:schemeClr>
                </a:solidFill>
                <a:latin typeface="Calibri Light" panose="020F0302020204030204" pitchFamily="34" charset="0"/>
                <a:ea typeface="ヒラギノ角ゴ Pro W3" pitchFamily="124" charset="-128"/>
                <a:cs typeface="Geneva" pitchFamily="34" charset="0"/>
              </a:rPr>
              <a:t>Can you work </a:t>
            </a:r>
            <a:r>
              <a:rPr lang="en-US" sz="1000" b="0" i="0" kern="1200" dirty="0" err="1">
                <a:solidFill>
                  <a:schemeClr val="bg1">
                    <a:lumMod val="10000"/>
                  </a:schemeClr>
                </a:solidFill>
                <a:latin typeface="Calibri Light" panose="020F0302020204030204" pitchFamily="34" charset="0"/>
                <a:ea typeface="ヒラギノ角ゴ Pro W3" pitchFamily="124" charset="-128"/>
                <a:cs typeface="Geneva" pitchFamily="34" charset="0"/>
              </a:rPr>
              <a:t>GxP</a:t>
            </a:r>
            <a:r>
              <a:rPr lang="en-US" sz="1000" b="0" i="0" kern="1200" dirty="0">
                <a:solidFill>
                  <a:schemeClr val="bg1">
                    <a:lumMod val="10000"/>
                  </a:schemeClr>
                </a:solidFill>
                <a:latin typeface="Calibri Light" panose="020F0302020204030204" pitchFamily="34" charset="0"/>
                <a:ea typeface="ヒラギノ角ゴ Pro W3" pitchFamily="124" charset="-128"/>
                <a:cs typeface="Geneva" pitchFamily="34" charset="0"/>
              </a:rPr>
              <a:t> compliant (Templates according to our SOPs </a:t>
            </a:r>
            <a:r>
              <a:rPr lang="en-US" sz="1000" b="0" i="0" kern="1200" dirty="0" err="1">
                <a:solidFill>
                  <a:schemeClr val="bg1">
                    <a:lumMod val="10000"/>
                  </a:schemeClr>
                </a:solidFill>
                <a:latin typeface="Calibri Light" panose="020F0302020204030204" pitchFamily="34" charset="0"/>
                <a:ea typeface="ヒラギノ角ゴ Pro W3" pitchFamily="124" charset="-128"/>
                <a:cs typeface="Geneva" pitchFamily="34" charset="0"/>
              </a:rPr>
              <a:t>etc</a:t>
            </a:r>
            <a:r>
              <a:rPr lang="en-US" sz="1000" b="0" i="0" kern="1200" dirty="0">
                <a:solidFill>
                  <a:schemeClr val="bg1">
                    <a:lumMod val="10000"/>
                  </a:schemeClr>
                </a:solidFill>
                <a:latin typeface="Calibri Light" panose="020F0302020204030204" pitchFamily="34" charset="0"/>
                <a:ea typeface="ヒラギノ角ゴ Pro W3" pitchFamily="124" charset="-128"/>
                <a:cs typeface="Geneva" pitchFamily="34" charset="0"/>
              </a:rPr>
              <a:t>)?</a:t>
            </a:r>
          </a:p>
          <a:p>
            <a:endParaRPr lang="en-IN"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264653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700"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3934087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ysClr val="windowText" lastClr="000000"/>
                </a:solidFill>
                <a:latin typeface="Calbiri light"/>
                <a:ea typeface="ヒラギノ角ゴ Pro W3" pitchFamily="124" charset="-128"/>
                <a:cs typeface="Geneva" pitchFamily="34" charset="0"/>
              </a:rPr>
              <a:t>Who is responsible for </a:t>
            </a:r>
            <a:r>
              <a:rPr lang="en-US" sz="1000" kern="1200" dirty="0" err="1">
                <a:solidFill>
                  <a:sysClr val="windowText" lastClr="000000"/>
                </a:solidFill>
                <a:latin typeface="Calbiri light"/>
                <a:ea typeface="ヒラギノ角ゴ Pro W3" pitchFamily="124" charset="-128"/>
                <a:cs typeface="Geneva" pitchFamily="34" charset="0"/>
              </a:rPr>
              <a:t>knowledgetransfer</a:t>
            </a:r>
            <a:r>
              <a:rPr lang="en-US" sz="1000" kern="1200" dirty="0">
                <a:solidFill>
                  <a:sysClr val="windowText" lastClr="000000"/>
                </a:solidFill>
                <a:latin typeface="Calbiri light"/>
                <a:ea typeface="ヒラギノ角ゴ Pro W3" pitchFamily="124" charset="-128"/>
                <a:cs typeface="Geneva" pitchFamily="34" charset="0"/>
              </a:rPr>
              <a:t> if we want to ramp up or if some of your testers will leave you and you have to replace internally? Who will be charged for that effort? How big is your fluctuation</a:t>
            </a:r>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502C9A-0141-4F4B-97C9-394E94775E05}"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3939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emf"/><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3.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 Id="rId4"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157650" y="4561890"/>
            <a:ext cx="1369306" cy="2541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53247"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30462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0"/>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4"/>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80469"/>
          <a:stretch/>
        </p:blipFill>
        <p:spPr bwMode="auto">
          <a:xfrm>
            <a:off x="6103633" y="4581797"/>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03632" y="267476"/>
            <a:ext cx="689056" cy="510622"/>
          </a:xfrm>
          <a:prstGeom prst="rect">
            <a:avLst/>
          </a:prstGeom>
        </p:spPr>
      </p:pic>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6335" y="267475"/>
            <a:ext cx="864729" cy="629814"/>
          </a:xfrm>
          <a:prstGeom prst="rect">
            <a:avLst/>
          </a:prstGeom>
        </p:spPr>
      </p:pic>
    </p:spTree>
    <p:extLst>
      <p:ext uri="{BB962C8B-B14F-4D97-AF65-F5344CB8AC3E}">
        <p14:creationId xmlns:p14="http://schemas.microsoft.com/office/powerpoint/2010/main" val="1983687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0"/>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261040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2224" y="240429"/>
            <a:ext cx="8401915" cy="384721"/>
          </a:xfrm>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7" y="4824117"/>
            <a:ext cx="396262" cy="307777"/>
          </a:xfrm>
          <a:prstGeom prst="rect">
            <a:avLst/>
          </a:prstGeom>
        </p:spPr>
        <p:txBody>
          <a:bodyPr wrap="none">
            <a:spAutoFit/>
          </a:bodyPr>
          <a:lstStyle/>
          <a:p>
            <a:pPr defTabSz="457178">
              <a:defRPr/>
            </a:pPr>
            <a:fld id="{9C5957C0-C9FD-924F-A662-3B71DAE40C56}" type="slidenum">
              <a:rPr lang="uk-UA" sz="1400" smtClean="0">
                <a:solidFill>
                  <a:srgbClr val="FEFDFD"/>
                </a:solidFill>
                <a:latin typeface="Calibri Light"/>
                <a:cs typeface="Calibri Light"/>
              </a:rPr>
              <a:pPr defTabSz="457178">
                <a:defRPr/>
              </a:pPr>
              <a:t>‹#›</a:t>
            </a:fld>
            <a:endParaRPr lang="uk-UA" sz="1050" dirty="0">
              <a:solidFill>
                <a:srgbClr val="FEFDFD"/>
              </a:solidFill>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4" y="4849624"/>
            <a:ext cx="2959099" cy="215444"/>
          </a:xfrm>
          <a:prstGeom prst="rect">
            <a:avLst/>
          </a:prstGeom>
          <a:noFill/>
        </p:spPr>
        <p:txBody>
          <a:bodyPr wrap="square" rtlCol="0">
            <a:spAutoFit/>
          </a:bodyPr>
          <a:lstStyle/>
          <a:p>
            <a:pPr defTabSz="914355"/>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007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51" indent="-233351">
              <a:buFont typeface="Wingdings" pitchFamily="2" charset="2"/>
              <a:buChar char="§"/>
              <a:defRPr>
                <a:solidFill>
                  <a:schemeClr val="tx1">
                    <a:lumMod val="75000"/>
                  </a:schemeClr>
                </a:solidFill>
              </a:defRPr>
            </a:lvl1pPr>
            <a:lvl2pPr marL="457178" indent="-209540">
              <a:buFont typeface="Arial" pitchFamily="34" charset="0"/>
              <a:buChar char="–"/>
              <a:defRPr>
                <a:solidFill>
                  <a:schemeClr val="tx1">
                    <a:lumMod val="75000"/>
                  </a:schemeClr>
                </a:solidFill>
              </a:defRPr>
            </a:lvl2pPr>
            <a:lvl3pPr marL="690529" indent="-233351">
              <a:tabLst/>
              <a:defRPr>
                <a:solidFill>
                  <a:schemeClr val="tx1">
                    <a:lumMod val="75000"/>
                  </a:schemeClr>
                </a:solidFill>
              </a:defRPr>
            </a:lvl3pPr>
            <a:lvl4pPr marL="914355" indent="-223826">
              <a:buFont typeface="Trebuchet MS" pitchFamily="34" charset="0"/>
              <a:buChar char="-"/>
              <a:defRPr>
                <a:solidFill>
                  <a:schemeClr val="tx1">
                    <a:lumMod val="75000"/>
                  </a:schemeClr>
                </a:solidFill>
              </a:defRPr>
            </a:lvl4pPr>
            <a:lvl5pPr marL="1147706" indent="-223826">
              <a:buFont typeface="Calibri Light" pitchFamily="34" charset="0"/>
              <a:buChar char="»"/>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noFill/>
          <a:ln>
            <a:noFill/>
          </a:ln>
        </p:spPr>
        <p:txBody>
          <a:bodyPr/>
          <a:lstStyle/>
          <a:p>
            <a:r>
              <a:rPr lang="en-US" dirty="0"/>
              <a:t>Click to Edit Master Title Style</a:t>
            </a:r>
          </a:p>
        </p:txBody>
      </p:sp>
    </p:spTree>
    <p:extLst>
      <p:ext uri="{BB962C8B-B14F-4D97-AF65-F5344CB8AC3E}">
        <p14:creationId xmlns:p14="http://schemas.microsoft.com/office/powerpoint/2010/main" val="1226840335"/>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7160" y="891251"/>
            <a:ext cx="5484017" cy="38188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424590" y="4759506"/>
            <a:ext cx="335348" cy="246221"/>
          </a:xfrm>
          <a:prstGeom prst="rect">
            <a:avLst/>
          </a:prstGeom>
        </p:spPr>
        <p:txBody>
          <a:bodyPr wrap="none">
            <a:spAutoFit/>
          </a:bodyPr>
          <a:lstStyle/>
          <a:p>
            <a:pPr algn="l" defTabSz="457189" fontAlgn="auto">
              <a:spcBef>
                <a:spcPts val="0"/>
              </a:spcBef>
              <a:spcAft>
                <a:spcPts val="0"/>
              </a:spcAft>
              <a:defRPr/>
            </a:pPr>
            <a:fld id="{9C5957C0-C9FD-924F-A662-3B71DAE40C56}" type="slidenum">
              <a:rPr lang="uk-UA" sz="1000" smtClean="0">
                <a:solidFill>
                  <a:srgbClr val="7C7C7C"/>
                </a:solidFill>
                <a:latin typeface="Calibri Light"/>
                <a:cs typeface="Calibri Light"/>
              </a:rPr>
              <a:pPr algn="l" defTabSz="457189" fontAlgn="auto">
                <a:spcBef>
                  <a:spcPts val="0"/>
                </a:spcBef>
                <a:spcAft>
                  <a:spcPts val="0"/>
                </a:spcAft>
                <a:defRPr/>
              </a:pPr>
              <a:t>‹#›</a:t>
            </a:fld>
            <a:endParaRPr lang="uk-UA" sz="700" dirty="0">
              <a:solidFill>
                <a:srgbClr val="7C7C7C"/>
              </a:solidFill>
              <a:latin typeface="Calibri Light"/>
              <a:cs typeface="Calibri Light"/>
            </a:endParaRPr>
          </a:p>
        </p:txBody>
      </p:sp>
      <p:sp>
        <p:nvSpPr>
          <p:cNvPr id="10" name="Chart Placeholder 9"/>
          <p:cNvSpPr>
            <a:spLocks noGrp="1"/>
          </p:cNvSpPr>
          <p:nvPr>
            <p:ph type="chart" sz="quarter" idx="11"/>
          </p:nvPr>
        </p:nvSpPr>
        <p:spPr>
          <a:xfrm>
            <a:off x="6157913" y="890588"/>
            <a:ext cx="2847975" cy="3819525"/>
          </a:xfrm>
          <a:prstGeom prst="rect">
            <a:avLst/>
          </a:prstGeom>
        </p:spPr>
        <p:txBody>
          <a:bodyPr/>
          <a:lstStyle/>
          <a:p>
            <a:r>
              <a:rPr lang="en-US"/>
              <a:t>Click icon to add chart</a:t>
            </a:r>
          </a:p>
        </p:txBody>
      </p:sp>
      <p:sp>
        <p:nvSpPr>
          <p:cNvPr id="13" name="Title 1"/>
          <p:cNvSpPr>
            <a:spLocks noGrp="1"/>
          </p:cNvSpPr>
          <p:nvPr>
            <p:ph type="title" hasCustomPrompt="1"/>
          </p:nvPr>
        </p:nvSpPr>
        <p:spPr>
          <a:xfrm>
            <a:off x="215153" y="329349"/>
            <a:ext cx="7343115" cy="369332"/>
          </a:xfrm>
          <a:prstGeom prst="rect">
            <a:avLst/>
          </a:prstGeom>
        </p:spPr>
        <p:txBody>
          <a:bodyPr anchor="ctr"/>
          <a:lstStyle>
            <a:lvl1pPr>
              <a:defRPr lang="en-US" sz="2400" b="0" i="0" kern="0" dirty="0">
                <a:solidFill>
                  <a:srgbClr val="13386E"/>
                </a:solidFill>
                <a:latin typeface="Calibri Light"/>
                <a:ea typeface="+mn-ea"/>
                <a:cs typeface="Calibri Light"/>
              </a:defRPr>
            </a:lvl1pPr>
          </a:lstStyle>
          <a:p>
            <a:r>
              <a:rPr lang="en-US" dirty="0"/>
              <a:t>Click to Edit Master Title Style</a:t>
            </a:r>
          </a:p>
        </p:txBody>
      </p:sp>
    </p:spTree>
    <p:extLst>
      <p:ext uri="{BB962C8B-B14F-4D97-AF65-F5344CB8AC3E}">
        <p14:creationId xmlns:p14="http://schemas.microsoft.com/office/powerpoint/2010/main" val="20594515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721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152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74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0" y="940223"/>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269879" y="240428"/>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6" y="4824117"/>
            <a:ext cx="453970" cy="369332"/>
          </a:xfrm>
          <a:prstGeom prst="rect">
            <a:avLst/>
          </a:prstGeom>
        </p:spPr>
        <p:txBody>
          <a:bodyPr wrap="none">
            <a:spAutoFit/>
          </a:bodyPr>
          <a:lstStyle/>
          <a:p>
            <a:pPr algn="l" defTabSz="457189" fontAlgn="auto">
              <a:spcBef>
                <a:spcPts val="0"/>
              </a:spcBef>
              <a:spcAft>
                <a:spcPts val="0"/>
              </a:spcAft>
              <a:defRPr/>
            </a:pPr>
            <a:fld id="{9C5957C0-C9FD-924F-A662-3B71DAE40C56}" type="slidenum">
              <a:rPr lang="uk-UA" sz="1800" smtClean="0">
                <a:solidFill>
                  <a:srgbClr val="FEFDFD"/>
                </a:solidFill>
                <a:latin typeface="Calibri Light"/>
                <a:cs typeface="Calibri Light"/>
              </a:rPr>
              <a:pPr algn="l" defTabSz="457189" fontAlgn="auto">
                <a:spcBef>
                  <a:spcPts val="0"/>
                </a:spcBef>
                <a:spcAft>
                  <a:spcPts val="0"/>
                </a:spcAft>
                <a:defRPr/>
              </a:pPr>
              <a:t>‹#›</a:t>
            </a:fld>
            <a:endParaRPr lang="uk-UA" sz="1000" dirty="0">
              <a:solidFill>
                <a:srgbClr val="FEFDFD"/>
              </a:solidFill>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3" y="4849624"/>
            <a:ext cx="2959099" cy="215444"/>
          </a:xfrm>
          <a:prstGeom prst="rect">
            <a:avLst/>
          </a:prstGeom>
          <a:noFill/>
        </p:spPr>
        <p:txBody>
          <a:bodyPr wrap="square" rtlCol="0">
            <a:spAutoFit/>
          </a:bodyPr>
          <a:lstStyle/>
          <a:p>
            <a:pPr algn="l" defTabSz="685800" fontAlgn="auto">
              <a:spcBef>
                <a:spcPts val="0"/>
              </a:spcBef>
              <a:spcAft>
                <a:spcPts val="0"/>
              </a:spcAft>
            </a:pP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166772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0" y="940223"/>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9" y="240428"/>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7"/>
            <a:ext cx="364202" cy="276999"/>
          </a:xfrm>
          <a:prstGeom prst="rect">
            <a:avLst/>
          </a:prstGeom>
        </p:spPr>
        <p:txBody>
          <a:bodyPr wrap="none">
            <a:spAutoFit/>
          </a:bodyPr>
          <a:lstStyle/>
          <a:p>
            <a:pPr defTabSz="457189">
              <a:defRPr/>
            </a:pPr>
            <a:fld id="{9C5957C0-C9FD-924F-A662-3B71DAE40C56}" type="slidenum">
              <a:rPr lang="uk-UA" smtClean="0">
                <a:solidFill>
                  <a:srgbClr val="FEFDFD"/>
                </a:solidFill>
                <a:latin typeface="Calibri Light"/>
                <a:cs typeface="Calibri Light"/>
              </a:rPr>
              <a:pPr defTabSz="457189">
                <a:defRPr/>
              </a:pPr>
              <a:t>‹#›</a:t>
            </a:fld>
            <a:endParaRPr lang="uk-UA" sz="1000" dirty="0">
              <a:solidFill>
                <a:srgbClr val="FEFDFD"/>
              </a:solidFill>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3" y="4849624"/>
            <a:ext cx="2959099" cy="215444"/>
          </a:xfrm>
          <a:prstGeom prst="rect">
            <a:avLst/>
          </a:prstGeom>
          <a:noFill/>
        </p:spPr>
        <p:txBody>
          <a:bodyPr wrap="square" rtlCol="0">
            <a:spAutoFit/>
          </a:bodyPr>
          <a:lstStyle/>
          <a:p>
            <a:pPr defTabSz="685800" fontAlgn="auto">
              <a:spcBef>
                <a:spcPts val="0"/>
              </a:spcBef>
              <a:spcAft>
                <a:spcPts val="0"/>
              </a:spcAft>
            </a:pP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55373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1160376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265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03547"/>
          </a:xfrm>
          <a:prstGeom prst="rect">
            <a:avLst/>
          </a:prstGeom>
        </p:spPr>
      </p:pic>
      <p:sp>
        <p:nvSpPr>
          <p:cNvPr id="3" name="Title 1"/>
          <p:cNvSpPr>
            <a:spLocks noGrp="1"/>
          </p:cNvSpPr>
          <p:nvPr>
            <p:ph type="title" hasCustomPrompt="1"/>
          </p:nvPr>
        </p:nvSpPr>
        <p:spPr>
          <a:xfrm>
            <a:off x="215153" y="234651"/>
            <a:ext cx="7343115" cy="558725"/>
          </a:xfrm>
          <a:prstGeom prst="rect">
            <a:avLst/>
          </a:prstGeom>
        </p:spPr>
        <p:txBody>
          <a:bodyPr anchor="ctr"/>
          <a:lstStyle>
            <a:lvl1pPr>
              <a:defRPr lang="en-US" sz="2400" b="0" i="0" kern="0" dirty="0">
                <a:solidFill>
                  <a:srgbClr val="13386E"/>
                </a:solidFill>
                <a:latin typeface="Calibri Light"/>
                <a:ea typeface="+mn-ea"/>
                <a:cs typeface="Calibri Light"/>
              </a:defRPr>
            </a:lvl1pPr>
          </a:lstStyle>
          <a:p>
            <a:r>
              <a:rPr lang="en-US" dirty="0"/>
              <a:t>Click to Edit Master Title Style</a:t>
            </a:r>
          </a:p>
        </p:txBody>
      </p:sp>
      <p:sp>
        <p:nvSpPr>
          <p:cNvPr id="4" name="Rectangle 3"/>
          <p:cNvSpPr/>
          <p:nvPr/>
        </p:nvSpPr>
        <p:spPr>
          <a:xfrm>
            <a:off x="424590" y="4759506"/>
            <a:ext cx="335348" cy="246221"/>
          </a:xfrm>
          <a:prstGeom prst="rect">
            <a:avLst/>
          </a:prstGeom>
        </p:spPr>
        <p:txBody>
          <a:bodyPr wrap="none">
            <a:spAutoFit/>
          </a:bodyPr>
          <a:lstStyle/>
          <a:p>
            <a:pPr defTabSz="457200">
              <a:defRPr/>
            </a:pPr>
            <a:fld id="{9C5957C0-C9FD-924F-A662-3B71DAE40C56}" type="slidenum">
              <a:rPr lang="uk-UA" sz="1000" smtClean="0">
                <a:solidFill>
                  <a:srgbClr val="7C7C7C"/>
                </a:solidFill>
                <a:latin typeface="Calibri Light"/>
                <a:cs typeface="Calibri Light"/>
              </a:rPr>
              <a:pPr defTabSz="457200">
                <a:defRPr/>
              </a:pPr>
              <a:t>‹#›</a:t>
            </a:fld>
            <a:endParaRPr lang="uk-UA" sz="700" dirty="0">
              <a:solidFill>
                <a:srgbClr val="7C7C7C"/>
              </a:solidFill>
              <a:latin typeface="Calibri Light"/>
              <a:cs typeface="Calibri Light"/>
            </a:endParaRPr>
          </a:p>
        </p:txBody>
      </p:sp>
      <p:sp>
        <p:nvSpPr>
          <p:cNvPr id="5" name="TextBox 4"/>
          <p:cNvSpPr txBox="1"/>
          <p:nvPr/>
        </p:nvSpPr>
        <p:spPr>
          <a:xfrm>
            <a:off x="678913" y="4767200"/>
            <a:ext cx="2959099" cy="230832"/>
          </a:xfrm>
          <a:prstGeom prst="rect">
            <a:avLst/>
          </a:prstGeom>
          <a:noFill/>
        </p:spPr>
        <p:txBody>
          <a:bodyPr wrap="square" rtlCol="0">
            <a:spAutoFit/>
          </a:bodyPr>
          <a:lstStyle/>
          <a:p>
            <a:pPr algn="l" defTabSz="685800" fontAlgn="auto">
              <a:spcBef>
                <a:spcPts val="0"/>
              </a:spcBef>
              <a:spcAft>
                <a:spcPts val="0"/>
              </a:spcAft>
            </a:pPr>
            <a:r>
              <a:rPr lang="en-US" sz="9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357019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7266954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5221"/>
            <a:ext cx="9144000" cy="5130800"/>
          </a:xfrm>
          <a:prstGeom prst="rect">
            <a:avLst/>
          </a:prstGeom>
        </p:spPr>
      </p:pic>
      <p:sp>
        <p:nvSpPr>
          <p:cNvPr id="3" name="Title 1"/>
          <p:cNvSpPr>
            <a:spLocks noGrp="1"/>
          </p:cNvSpPr>
          <p:nvPr>
            <p:ph type="title" hasCustomPrompt="1"/>
          </p:nvPr>
        </p:nvSpPr>
        <p:spPr>
          <a:xfrm>
            <a:off x="215156" y="11386"/>
            <a:ext cx="7343115" cy="558725"/>
          </a:xfrm>
          <a:prstGeom prst="rect">
            <a:avLst/>
          </a:prstGeom>
        </p:spPr>
        <p:txBody>
          <a:bodyPr lIns="91352" tIns="45676" rIns="91352" bIns="45676" anchor="ctr"/>
          <a:lstStyle>
            <a:lvl1pPr>
              <a:defRPr lang="en-US" sz="2400" b="0" i="0" kern="0" dirty="0">
                <a:solidFill>
                  <a:srgbClr val="13386E"/>
                </a:solidFill>
                <a:latin typeface="Calibri Light"/>
                <a:ea typeface="+mn-ea"/>
                <a:cs typeface="Calibri Light"/>
              </a:defRPr>
            </a:lvl1pPr>
          </a:lstStyle>
          <a:p>
            <a:r>
              <a:rPr lang="en-US" dirty="0"/>
              <a:t>Click to Edit Master Title Style</a:t>
            </a:r>
          </a:p>
        </p:txBody>
      </p:sp>
      <p:sp>
        <p:nvSpPr>
          <p:cNvPr id="4" name="Rectangle 3"/>
          <p:cNvSpPr/>
          <p:nvPr userDrawn="1"/>
        </p:nvSpPr>
        <p:spPr>
          <a:xfrm>
            <a:off x="424591" y="4759536"/>
            <a:ext cx="335348" cy="246221"/>
          </a:xfrm>
          <a:prstGeom prst="rect">
            <a:avLst/>
          </a:prstGeom>
        </p:spPr>
        <p:txBody>
          <a:bodyPr wrap="none" lIns="91352" tIns="45676" rIns="91352" bIns="45676">
            <a:spAutoFit/>
          </a:bodyPr>
          <a:lstStyle/>
          <a:p>
            <a:pPr algn="ctr" defTabSz="456746" fontAlgn="base">
              <a:spcBef>
                <a:spcPct val="0"/>
              </a:spcBef>
              <a:spcAft>
                <a:spcPct val="0"/>
              </a:spcAft>
              <a:defRPr/>
            </a:pPr>
            <a:fld id="{9C5957C0-C9FD-924F-A662-3B71DAE40C56}" type="slidenum">
              <a:rPr lang="uk-UA" sz="1000" smtClean="0">
                <a:solidFill>
                  <a:srgbClr val="7C7C7C"/>
                </a:solidFill>
                <a:latin typeface="Calibri Light"/>
                <a:cs typeface="Calibri Light"/>
              </a:rPr>
              <a:pPr algn="ctr" defTabSz="456746" fontAlgn="base">
                <a:spcBef>
                  <a:spcPct val="0"/>
                </a:spcBef>
                <a:spcAft>
                  <a:spcPct val="0"/>
                </a:spcAft>
                <a:defRPr/>
              </a:pPr>
              <a:t>‹#›</a:t>
            </a:fld>
            <a:endParaRPr lang="uk-UA" sz="700" dirty="0">
              <a:solidFill>
                <a:srgbClr val="7C7C7C"/>
              </a:solidFill>
              <a:latin typeface="Calibri Light"/>
              <a:cs typeface="Calibri Light"/>
            </a:endParaRPr>
          </a:p>
        </p:txBody>
      </p:sp>
      <p:sp>
        <p:nvSpPr>
          <p:cNvPr id="5" name="TextBox 4"/>
          <p:cNvSpPr txBox="1"/>
          <p:nvPr userDrawn="1"/>
        </p:nvSpPr>
        <p:spPr>
          <a:xfrm>
            <a:off x="678926" y="4767200"/>
            <a:ext cx="2959099" cy="230832"/>
          </a:xfrm>
          <a:prstGeom prst="rect">
            <a:avLst/>
          </a:prstGeom>
          <a:noFill/>
        </p:spPr>
        <p:txBody>
          <a:bodyPr wrap="square" lIns="91352" tIns="45676" rIns="91352" bIns="45676" rtlCol="0">
            <a:spAutoFit/>
          </a:bodyPr>
          <a:lstStyle/>
          <a:p>
            <a:pPr defTabSz="685128"/>
            <a:r>
              <a:rPr lang="en-US" sz="900" dirty="0">
                <a:solidFill>
                  <a:srgbClr val="7C7C7C"/>
                </a:solidFill>
                <a:latin typeface="Calibri Light"/>
                <a:cs typeface="Calibri Light"/>
              </a:rPr>
              <a:t>©Larsen &amp; Toubro Infotech Ltd. Privileged and Confidential</a:t>
            </a:r>
          </a:p>
        </p:txBody>
      </p:sp>
      <p:sp>
        <p:nvSpPr>
          <p:cNvPr id="2" name="Rectangle 1"/>
          <p:cNvSpPr/>
          <p:nvPr userDrawn="1"/>
        </p:nvSpPr>
        <p:spPr bwMode="auto">
          <a:xfrm>
            <a:off x="7850343" y="4719344"/>
            <a:ext cx="1183125" cy="365760"/>
          </a:xfrm>
          <a:prstGeom prst="rect">
            <a:avLst/>
          </a:prstGeom>
          <a:solidFill>
            <a:schemeClr val="bg1"/>
          </a:solidFill>
          <a:ln w="635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Arial" pitchFamily="34" charset="0"/>
              <a:ea typeface="+mj-ea"/>
            </a:endParaRPr>
          </a:p>
        </p:txBody>
      </p:sp>
      <p:pic>
        <p:nvPicPr>
          <p:cNvPr id="8" name="Picture 7"/>
          <p:cNvPicPr>
            <a:picLocks noChangeAspect="1"/>
          </p:cNvPicPr>
          <p:nvPr userDrawn="1"/>
        </p:nvPicPr>
        <p:blipFill>
          <a:blip r:embed="rId3"/>
          <a:stretch>
            <a:fillRect/>
          </a:stretch>
        </p:blipFill>
        <p:spPr>
          <a:xfrm>
            <a:off x="8028633" y="4842989"/>
            <a:ext cx="354272" cy="221420"/>
          </a:xfrm>
          <a:prstGeom prst="rect">
            <a:avLst/>
          </a:prstGeom>
        </p:spPr>
      </p:pic>
    </p:spTree>
    <p:extLst>
      <p:ext uri="{BB962C8B-B14F-4D97-AF65-F5344CB8AC3E}">
        <p14:creationId xmlns:p14="http://schemas.microsoft.com/office/powerpoint/2010/main" val="658735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3"/>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0469"/>
          <a:stretch/>
        </p:blipFill>
        <p:spPr bwMode="auto">
          <a:xfrm>
            <a:off x="6103631" y="4581795"/>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03631" y="267475"/>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4" y="267475"/>
            <a:ext cx="864729" cy="629814"/>
          </a:xfrm>
          <a:prstGeom prst="rect">
            <a:avLst/>
          </a:prstGeom>
        </p:spPr>
      </p:pic>
    </p:spTree>
    <p:extLst>
      <p:ext uri="{BB962C8B-B14F-4D97-AF65-F5344CB8AC3E}">
        <p14:creationId xmlns:p14="http://schemas.microsoft.com/office/powerpoint/2010/main" val="1202450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89" y="940222"/>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8" y="240427"/>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9120342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732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0" y="940223"/>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9" y="240428"/>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7"/>
            <a:ext cx="364202" cy="276999"/>
          </a:xfrm>
          <a:prstGeom prst="rect">
            <a:avLst/>
          </a:prstGeom>
        </p:spPr>
        <p:txBody>
          <a:bodyPr wrap="none">
            <a:spAutoFit/>
          </a:bodyPr>
          <a:lstStyle/>
          <a:p>
            <a:pPr defTabSz="457189">
              <a:defRPr/>
            </a:pPr>
            <a:fld id="{9C5957C0-C9FD-924F-A662-3B71DAE40C56}" type="slidenum">
              <a:rPr lang="uk-UA" smtClean="0">
                <a:solidFill>
                  <a:srgbClr val="FEFDFD"/>
                </a:solidFill>
                <a:latin typeface="Calibri Light"/>
                <a:cs typeface="Calibri Light"/>
              </a:rPr>
              <a:pPr defTabSz="457189">
                <a:defRPr/>
              </a:pPr>
              <a:t>‹#›</a:t>
            </a:fld>
            <a:endParaRPr lang="uk-UA" sz="1000" dirty="0">
              <a:solidFill>
                <a:srgbClr val="FEFDFD"/>
              </a:solidFill>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3" y="4849624"/>
            <a:ext cx="2959099" cy="215444"/>
          </a:xfrm>
          <a:prstGeom prst="rect">
            <a:avLst/>
          </a:prstGeom>
          <a:noFill/>
        </p:spPr>
        <p:txBody>
          <a:bodyPr wrap="square" rtlCol="0">
            <a:spAutoFit/>
          </a:bodyPr>
          <a:lstStyle/>
          <a:p>
            <a:pPr defTabSz="685800" fontAlgn="auto">
              <a:spcBef>
                <a:spcPts val="0"/>
              </a:spcBef>
              <a:spcAft>
                <a:spcPts val="0"/>
              </a:spcAft>
            </a:pP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0732975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4062185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7" name="Group 6"/>
          <p:cNvGrpSpPr/>
          <p:nvPr userDrawn="1"/>
        </p:nvGrpSpPr>
        <p:grpSpPr>
          <a:xfrm>
            <a:off x="1" y="4851564"/>
            <a:ext cx="9144000" cy="303987"/>
            <a:chOff x="1" y="4851564"/>
            <a:chExt cx="9144000" cy="303987"/>
          </a:xfrm>
        </p:grpSpPr>
        <p:grpSp>
          <p:nvGrpSpPr>
            <p:cNvPr id="8" name="Group 7"/>
            <p:cNvGrpSpPr/>
            <p:nvPr/>
          </p:nvGrpSpPr>
          <p:grpSpPr>
            <a:xfrm>
              <a:off x="25475" y="4851564"/>
              <a:ext cx="8721088" cy="186576"/>
              <a:chOff x="49008" y="6474745"/>
              <a:chExt cx="11613731" cy="248461"/>
            </a:xfrm>
          </p:grpSpPr>
          <p:sp>
            <p:nvSpPr>
              <p:cNvPr id="10" name="TextBox 9"/>
              <p:cNvSpPr txBox="1"/>
              <p:nvPr/>
            </p:nvSpPr>
            <p:spPr>
              <a:xfrm>
                <a:off x="49008" y="6477001"/>
                <a:ext cx="4884713" cy="246205"/>
              </a:xfrm>
              <a:prstGeom prst="rect">
                <a:avLst/>
              </a:prstGeom>
              <a:noFill/>
            </p:spPr>
            <p:txBody>
              <a:bodyPr wrap="square" lIns="121893" tIns="60952" rIns="121893" bIns="60952" rtlCol="0">
                <a:spAutoFit/>
              </a:bodyPr>
              <a:lstStyle/>
              <a:p>
                <a:r>
                  <a:rPr lang="en-US" sz="800" dirty="0">
                    <a:latin typeface="Roboto" panose="02000000000000000000" pitchFamily="2" charset="0"/>
                    <a:cs typeface="Calibri Light"/>
                  </a:rPr>
                  <a:t>©Larsen &amp; Toubro Infotech Ltd. Privileged and Confidential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50351" y="6474745"/>
                <a:ext cx="1812388" cy="240993"/>
              </a:xfrm>
              <a:prstGeom prst="rect">
                <a:avLst/>
              </a:prstGeom>
            </p:spPr>
          </p:pic>
        </p:grpSp>
        <p:sp>
          <p:nvSpPr>
            <p:cNvPr id="9" name="Rectangle 8"/>
            <p:cNvSpPr/>
            <p:nvPr/>
          </p:nvSpPr>
          <p:spPr>
            <a:xfrm>
              <a:off x="1" y="5109832"/>
              <a:ext cx="9144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bg1"/>
                </a:solidFill>
                <a:latin typeface="Roboto" pitchFamily="2" charset="0"/>
              </a:endParaRPr>
            </a:p>
          </p:txBody>
        </p:sp>
      </p:grpSp>
      <p:cxnSp>
        <p:nvCxnSpPr>
          <p:cNvPr id="12" name="Straight Connector 11"/>
          <p:cNvCxnSpPr/>
          <p:nvPr userDrawn="1"/>
        </p:nvCxnSpPr>
        <p:spPr>
          <a:xfrm>
            <a:off x="0" y="873734"/>
            <a:ext cx="503040" cy="0"/>
          </a:xfrm>
          <a:prstGeom prst="line">
            <a:avLst/>
          </a:prstGeom>
          <a:ln>
            <a:solidFill>
              <a:srgbClr val="99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46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2677"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435" y="4824116"/>
            <a:ext cx="364703"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5372876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1" y="940224"/>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9" y="240429"/>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8"/>
            <a:ext cx="453970" cy="369332"/>
          </a:xfrm>
          <a:prstGeom prst="rect">
            <a:avLst/>
          </a:prstGeom>
        </p:spPr>
        <p:txBody>
          <a:bodyPr wrap="none">
            <a:spAutoFit/>
          </a:bodyPr>
          <a:lstStyle/>
          <a:p>
            <a:pPr algn="l" defTabSz="457178" fontAlgn="auto">
              <a:spcBef>
                <a:spcPts val="0"/>
              </a:spcBef>
              <a:spcAft>
                <a:spcPts val="0"/>
              </a:spcAft>
              <a:defRPr/>
            </a:pPr>
            <a:fld id="{9C5957C0-C9FD-924F-A662-3B71DAE40C56}" type="slidenum">
              <a:rPr lang="uk-UA" sz="1800" smtClean="0">
                <a:solidFill>
                  <a:srgbClr val="FEFDFD"/>
                </a:solidFill>
                <a:latin typeface="Calibri Light"/>
                <a:ea typeface="+mn-ea"/>
                <a:cs typeface="Calibri Light"/>
              </a:rPr>
              <a:pPr algn="l" defTabSz="457178" fontAlgn="auto">
                <a:spcBef>
                  <a:spcPts val="0"/>
                </a:spcBef>
                <a:spcAft>
                  <a:spcPts val="0"/>
                </a:spcAft>
                <a:defRPr/>
              </a:pPr>
              <a:t>‹#›</a:t>
            </a:fld>
            <a:endParaRPr lang="uk-UA" sz="1000" dirty="0">
              <a:solidFill>
                <a:srgbClr val="FEFDFD"/>
              </a:solidFill>
              <a:latin typeface="Calibri Light"/>
              <a:ea typeface="+mn-ea"/>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4" y="4849624"/>
            <a:ext cx="2959099" cy="215444"/>
          </a:xfrm>
          <a:prstGeom prst="rect">
            <a:avLst/>
          </a:prstGeom>
          <a:noFill/>
        </p:spPr>
        <p:txBody>
          <a:bodyPr wrap="square" rtlCol="0">
            <a:spAutoFit/>
          </a:bodyPr>
          <a:lstStyle/>
          <a:p>
            <a:pPr algn="l" defTabSz="685783" fontAlgn="auto">
              <a:spcBef>
                <a:spcPts val="0"/>
              </a:spcBef>
              <a:spcAft>
                <a:spcPts val="0"/>
              </a:spcAft>
            </a:pPr>
            <a:r>
              <a:rPr lang="en-US" sz="800" dirty="0">
                <a:solidFill>
                  <a:srgbClr val="7C7C7C"/>
                </a:solidFill>
                <a:latin typeface="Calibri Light"/>
                <a:ea typeface="+mn-ea"/>
                <a:cs typeface="Calibri Light"/>
              </a:rPr>
              <a:t>©Larsen &amp; Toubro Infotech Ltd. Privileged and Confidential</a:t>
            </a:r>
          </a:p>
        </p:txBody>
      </p:sp>
    </p:spTree>
    <p:extLst>
      <p:ext uri="{BB962C8B-B14F-4D97-AF65-F5344CB8AC3E}">
        <p14:creationId xmlns:p14="http://schemas.microsoft.com/office/powerpoint/2010/main" val="463777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979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57" indent="-233357">
              <a:buFont typeface="Wingdings" pitchFamily="2" charset="2"/>
              <a:buChar char="§"/>
              <a:defRPr>
                <a:solidFill>
                  <a:schemeClr val="tx1">
                    <a:lumMod val="75000"/>
                  </a:schemeClr>
                </a:solidFill>
              </a:defRPr>
            </a:lvl1pPr>
            <a:lvl2pPr marL="457189" indent="-209545">
              <a:buFont typeface="Arial" pitchFamily="34" charset="0"/>
              <a:buChar char="–"/>
              <a:defRPr>
                <a:solidFill>
                  <a:schemeClr val="tx1">
                    <a:lumMod val="75000"/>
                  </a:schemeClr>
                </a:solidFill>
              </a:defRPr>
            </a:lvl2pPr>
            <a:lvl3pPr marL="690546" indent="-233357">
              <a:tabLst/>
              <a:defRPr>
                <a:solidFill>
                  <a:schemeClr val="tx1">
                    <a:lumMod val="75000"/>
                  </a:schemeClr>
                </a:solidFill>
              </a:defRPr>
            </a:lvl3pPr>
            <a:lvl4pPr marL="914378" indent="-223832">
              <a:buFont typeface="Trebuchet MS" pitchFamily="34" charset="0"/>
              <a:buChar char="-"/>
              <a:defRPr>
                <a:solidFill>
                  <a:schemeClr val="tx1">
                    <a:lumMod val="75000"/>
                  </a:schemeClr>
                </a:solidFill>
              </a:defRPr>
            </a:lvl4pPr>
            <a:lvl5pPr marL="1147734" indent="-223832">
              <a:buFont typeface="Calibri Light" pitchFamily="34" charset="0"/>
              <a:buChar char="»"/>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noFill/>
          <a:ln>
            <a:noFill/>
          </a:ln>
        </p:spPr>
        <p:txBody>
          <a:bodyPr/>
          <a:lstStyle/>
          <a:p>
            <a:r>
              <a:rPr lang="en-US" dirty="0"/>
              <a:t>Click to Edit Master Title Style</a:t>
            </a:r>
          </a:p>
        </p:txBody>
      </p:sp>
    </p:spTree>
    <p:extLst>
      <p:ext uri="{BB962C8B-B14F-4D97-AF65-F5344CB8AC3E}">
        <p14:creationId xmlns:p14="http://schemas.microsoft.com/office/powerpoint/2010/main" val="5129726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1"/>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4"/>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descr="C:\Users\10630824\Desktop\Microot template\LTI logo (3).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80469"/>
          <a:stretch/>
        </p:blipFill>
        <p:spPr bwMode="auto">
          <a:xfrm>
            <a:off x="6103633" y="4581798"/>
            <a:ext cx="1294850" cy="2723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03632" y="267476"/>
            <a:ext cx="689056" cy="510622"/>
          </a:xfrm>
          <a:prstGeom prst="rect">
            <a:avLst/>
          </a:prstGeom>
        </p:spPr>
      </p:pic>
      <p:pic>
        <p:nvPicPr>
          <p:cNvPr id="3" name="Picture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66335" y="267475"/>
            <a:ext cx="864729" cy="629814"/>
          </a:xfrm>
          <a:prstGeom prst="rect">
            <a:avLst/>
          </a:prstGeom>
        </p:spPr>
      </p:pic>
    </p:spTree>
    <p:extLst>
      <p:ext uri="{BB962C8B-B14F-4D97-AF65-F5344CB8AC3E}">
        <p14:creationId xmlns:p14="http://schemas.microsoft.com/office/powerpoint/2010/main" val="25670278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1"/>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30403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2225" y="240430"/>
            <a:ext cx="8401915" cy="384721"/>
          </a:xfrm>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59372" y="4824117"/>
            <a:ext cx="396262" cy="307777"/>
          </a:xfrm>
          <a:prstGeom prst="rect">
            <a:avLst/>
          </a:prstGeom>
        </p:spPr>
        <p:txBody>
          <a:bodyPr wrap="none">
            <a:spAutoFit/>
          </a:bodyPr>
          <a:lstStyle/>
          <a:p>
            <a:pPr defTabSz="457166">
              <a:defRPr/>
            </a:pPr>
            <a:fld id="{9C5957C0-C9FD-924F-A662-3B71DAE40C56}" type="slidenum">
              <a:rPr lang="uk-UA" sz="1400" smtClean="0">
                <a:solidFill>
                  <a:srgbClr val="FEFDFD"/>
                </a:solidFill>
                <a:latin typeface="Calibri Light"/>
                <a:cs typeface="Calibri Light"/>
              </a:rPr>
              <a:pPr defTabSz="457166">
                <a:defRPr/>
              </a:pPr>
              <a:t>‹#›</a:t>
            </a:fld>
            <a:endParaRPr lang="uk-UA" sz="1050" dirty="0">
              <a:solidFill>
                <a:srgbClr val="FEFDFD"/>
              </a:solidFill>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5" y="4849624"/>
            <a:ext cx="2959099" cy="215444"/>
          </a:xfrm>
          <a:prstGeom prst="rect">
            <a:avLst/>
          </a:prstGeom>
          <a:noFill/>
        </p:spPr>
        <p:txBody>
          <a:bodyPr wrap="square" rtlCol="0">
            <a:spAutoFit/>
          </a:bodyPr>
          <a:lstStyle/>
          <a:p>
            <a:pPr defTabSz="914333"/>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14607" y="4755052"/>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03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33345" indent="-233345">
              <a:buFont typeface="Wingdings" pitchFamily="2" charset="2"/>
              <a:buChar char="§"/>
              <a:defRPr>
                <a:solidFill>
                  <a:schemeClr val="tx1">
                    <a:lumMod val="75000"/>
                  </a:schemeClr>
                </a:solidFill>
              </a:defRPr>
            </a:lvl1pPr>
            <a:lvl2pPr marL="457166" indent="-209535">
              <a:buFont typeface="Arial" pitchFamily="34" charset="0"/>
              <a:buChar char="–"/>
              <a:defRPr>
                <a:solidFill>
                  <a:schemeClr val="tx1">
                    <a:lumMod val="75000"/>
                  </a:schemeClr>
                </a:solidFill>
              </a:defRPr>
            </a:lvl2pPr>
            <a:lvl3pPr marL="690512" indent="-233345">
              <a:tabLst/>
              <a:defRPr>
                <a:solidFill>
                  <a:schemeClr val="tx1">
                    <a:lumMod val="75000"/>
                  </a:schemeClr>
                </a:solidFill>
              </a:defRPr>
            </a:lvl3pPr>
            <a:lvl4pPr marL="914333" indent="-223820">
              <a:buFont typeface="Trebuchet MS" pitchFamily="34" charset="0"/>
              <a:buChar char="-"/>
              <a:defRPr>
                <a:solidFill>
                  <a:schemeClr val="tx1">
                    <a:lumMod val="75000"/>
                  </a:schemeClr>
                </a:solidFill>
              </a:defRPr>
            </a:lvl4pPr>
            <a:lvl5pPr marL="1147677" indent="-223820">
              <a:buFont typeface="Calibri Light" pitchFamily="34" charset="0"/>
              <a:buChar char="»"/>
              <a:defRPr>
                <a:solidFill>
                  <a:schemeClr val="tx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noFill/>
          <a:ln>
            <a:noFill/>
          </a:ln>
        </p:spPr>
        <p:txBody>
          <a:bodyPr/>
          <a:lstStyle/>
          <a:p>
            <a:r>
              <a:rPr lang="en-US" dirty="0"/>
              <a:t>Click to Edit Master Title Style</a:t>
            </a:r>
          </a:p>
        </p:txBody>
      </p:sp>
    </p:spTree>
    <p:extLst>
      <p:ext uri="{BB962C8B-B14F-4D97-AF65-F5344CB8AC3E}">
        <p14:creationId xmlns:p14="http://schemas.microsoft.com/office/powerpoint/2010/main" val="431495710"/>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67161" y="891251"/>
            <a:ext cx="5484017" cy="38188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424590" y="4759506"/>
            <a:ext cx="335348" cy="246221"/>
          </a:xfrm>
          <a:prstGeom prst="rect">
            <a:avLst/>
          </a:prstGeom>
        </p:spPr>
        <p:txBody>
          <a:bodyPr wrap="none">
            <a:spAutoFit/>
          </a:bodyPr>
          <a:lstStyle/>
          <a:p>
            <a:pPr algn="l" defTabSz="457178" fontAlgn="auto">
              <a:spcBef>
                <a:spcPts val="0"/>
              </a:spcBef>
              <a:spcAft>
                <a:spcPts val="0"/>
              </a:spcAft>
              <a:defRPr/>
            </a:pPr>
            <a:fld id="{9C5957C0-C9FD-924F-A662-3B71DAE40C56}" type="slidenum">
              <a:rPr lang="uk-UA" sz="1000" smtClean="0">
                <a:solidFill>
                  <a:srgbClr val="7C7C7C"/>
                </a:solidFill>
                <a:latin typeface="Calibri Light"/>
                <a:cs typeface="Calibri Light"/>
              </a:rPr>
              <a:pPr algn="l" defTabSz="457178" fontAlgn="auto">
                <a:spcBef>
                  <a:spcPts val="0"/>
                </a:spcBef>
                <a:spcAft>
                  <a:spcPts val="0"/>
                </a:spcAft>
                <a:defRPr/>
              </a:pPr>
              <a:t>‹#›</a:t>
            </a:fld>
            <a:endParaRPr lang="uk-UA" sz="700" dirty="0">
              <a:solidFill>
                <a:srgbClr val="7C7C7C"/>
              </a:solidFill>
              <a:latin typeface="Calibri Light"/>
              <a:cs typeface="Calibri Light"/>
            </a:endParaRPr>
          </a:p>
        </p:txBody>
      </p:sp>
      <p:sp>
        <p:nvSpPr>
          <p:cNvPr id="10" name="Chart Placeholder 9"/>
          <p:cNvSpPr>
            <a:spLocks noGrp="1"/>
          </p:cNvSpPr>
          <p:nvPr>
            <p:ph type="chart" sz="quarter" idx="11"/>
          </p:nvPr>
        </p:nvSpPr>
        <p:spPr>
          <a:xfrm>
            <a:off x="6157913" y="890588"/>
            <a:ext cx="2847975" cy="3819525"/>
          </a:xfrm>
          <a:prstGeom prst="rect">
            <a:avLst/>
          </a:prstGeom>
        </p:spPr>
        <p:txBody>
          <a:bodyPr/>
          <a:lstStyle/>
          <a:p>
            <a:r>
              <a:rPr lang="en-US"/>
              <a:t>Click icon to add chart</a:t>
            </a:r>
          </a:p>
        </p:txBody>
      </p:sp>
      <p:sp>
        <p:nvSpPr>
          <p:cNvPr id="13" name="Title 1"/>
          <p:cNvSpPr>
            <a:spLocks noGrp="1"/>
          </p:cNvSpPr>
          <p:nvPr>
            <p:ph type="title" hasCustomPrompt="1"/>
          </p:nvPr>
        </p:nvSpPr>
        <p:spPr>
          <a:xfrm>
            <a:off x="215153" y="329350"/>
            <a:ext cx="7343115" cy="369332"/>
          </a:xfrm>
          <a:prstGeom prst="rect">
            <a:avLst/>
          </a:prstGeom>
        </p:spPr>
        <p:txBody>
          <a:bodyPr anchor="ctr"/>
          <a:lstStyle>
            <a:lvl1pPr>
              <a:defRPr lang="en-US" sz="2400" b="0" i="0" kern="0" dirty="0">
                <a:solidFill>
                  <a:srgbClr val="13386E"/>
                </a:solidFill>
                <a:latin typeface="Calibri Light"/>
                <a:ea typeface="+mn-ea"/>
                <a:cs typeface="Calibri Light"/>
              </a:defRPr>
            </a:lvl1pPr>
          </a:lstStyle>
          <a:p>
            <a:r>
              <a:rPr lang="en-US" dirty="0"/>
              <a:t>Click to Edit Master Title Style</a:t>
            </a:r>
          </a:p>
        </p:txBody>
      </p:sp>
    </p:spTree>
    <p:extLst>
      <p:ext uri="{BB962C8B-B14F-4D97-AF65-F5344CB8AC3E}">
        <p14:creationId xmlns:p14="http://schemas.microsoft.com/office/powerpoint/2010/main" val="156807452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0936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60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2" y="456328"/>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16215641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959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1" y="940224"/>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269879" y="240429"/>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436" y="4824118"/>
            <a:ext cx="453970" cy="369332"/>
          </a:xfrm>
          <a:prstGeom prst="rect">
            <a:avLst/>
          </a:prstGeom>
        </p:spPr>
        <p:txBody>
          <a:bodyPr wrap="none">
            <a:spAutoFit/>
          </a:bodyPr>
          <a:lstStyle/>
          <a:p>
            <a:pPr algn="l" defTabSz="457178" fontAlgn="auto">
              <a:spcBef>
                <a:spcPts val="0"/>
              </a:spcBef>
              <a:spcAft>
                <a:spcPts val="0"/>
              </a:spcAft>
              <a:defRPr/>
            </a:pPr>
            <a:fld id="{9C5957C0-C9FD-924F-A662-3B71DAE40C56}" type="slidenum">
              <a:rPr lang="uk-UA" sz="1800" smtClean="0">
                <a:solidFill>
                  <a:srgbClr val="FEFDFD"/>
                </a:solidFill>
                <a:latin typeface="Calibri Light"/>
                <a:cs typeface="Calibri Light"/>
              </a:rPr>
              <a:pPr algn="l" defTabSz="457178" fontAlgn="auto">
                <a:spcBef>
                  <a:spcPts val="0"/>
                </a:spcBef>
                <a:spcAft>
                  <a:spcPts val="0"/>
                </a:spcAft>
                <a:defRPr/>
              </a:pPr>
              <a:t>‹#›</a:t>
            </a:fld>
            <a:endParaRPr lang="uk-UA" sz="1000" dirty="0">
              <a:solidFill>
                <a:srgbClr val="FEFDFD"/>
              </a:solidFill>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4" y="4849624"/>
            <a:ext cx="2959099" cy="215444"/>
          </a:xfrm>
          <a:prstGeom prst="rect">
            <a:avLst/>
          </a:prstGeom>
          <a:noFill/>
        </p:spPr>
        <p:txBody>
          <a:bodyPr wrap="square" rtlCol="0">
            <a:spAutoFit/>
          </a:bodyPr>
          <a:lstStyle/>
          <a:p>
            <a:pPr algn="l" defTabSz="685783" fontAlgn="auto">
              <a:spcBef>
                <a:spcPts val="0"/>
              </a:spcBef>
              <a:spcAft>
                <a:spcPts val="0"/>
              </a:spcAft>
            </a:pP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511970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1" y="940224"/>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9" y="240429"/>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77805" y="4824118"/>
            <a:ext cx="453970" cy="369332"/>
          </a:xfrm>
          <a:prstGeom prst="rect">
            <a:avLst/>
          </a:prstGeom>
        </p:spPr>
        <p:txBody>
          <a:bodyPr wrap="none">
            <a:spAutoFit/>
          </a:bodyPr>
          <a:lstStyle/>
          <a:p>
            <a:pPr defTabSz="457178">
              <a:defRPr/>
            </a:pPr>
            <a:fld id="{9C5957C0-C9FD-924F-A662-3B71DAE40C56}" type="slidenum">
              <a:rPr lang="uk-UA" sz="1800" smtClean="0">
                <a:solidFill>
                  <a:srgbClr val="FEFDFD"/>
                </a:solidFill>
                <a:latin typeface="Calibri Light"/>
                <a:cs typeface="Calibri Light"/>
              </a:rPr>
              <a:pPr defTabSz="457178">
                <a:defRPr/>
              </a:pPr>
              <a:t>‹#›</a:t>
            </a:fld>
            <a:endParaRPr lang="uk-UA" sz="1000" dirty="0">
              <a:solidFill>
                <a:srgbClr val="FEFDFD"/>
              </a:solidFill>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4" y="4849624"/>
            <a:ext cx="2959099" cy="215444"/>
          </a:xfrm>
          <a:prstGeom prst="rect">
            <a:avLst/>
          </a:prstGeom>
          <a:noFill/>
        </p:spPr>
        <p:txBody>
          <a:bodyPr wrap="square" rtlCol="0">
            <a:spAutoFit/>
          </a:bodyPr>
          <a:lstStyle/>
          <a:p>
            <a:pPr defTabSz="685783" fontAlgn="auto">
              <a:spcBef>
                <a:spcPts val="0"/>
              </a:spcBef>
              <a:spcAft>
                <a:spcPts val="0"/>
              </a:spcAft>
            </a:pP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9796215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4998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0" y="940223"/>
            <a:ext cx="8615227" cy="37250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269879" y="240428"/>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7"/>
            <a:ext cx="364202" cy="276999"/>
          </a:xfrm>
          <a:prstGeom prst="rect">
            <a:avLst/>
          </a:prstGeom>
        </p:spPr>
        <p:txBody>
          <a:bodyPr wrap="none">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89"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3"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586597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29"/>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4"/>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157650" y="4561891"/>
            <a:ext cx="1369306" cy="2541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53248" y="267476"/>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5" y="267475"/>
            <a:ext cx="864729" cy="629814"/>
          </a:xfrm>
          <a:prstGeom prst="rect">
            <a:avLst/>
          </a:prstGeom>
        </p:spPr>
      </p:pic>
    </p:spTree>
    <p:extLst>
      <p:ext uri="{BB962C8B-B14F-4D97-AF65-F5344CB8AC3E}">
        <p14:creationId xmlns:p14="http://schemas.microsoft.com/office/powerpoint/2010/main" val="2184899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0" y="940223"/>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269879" y="240428"/>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7"/>
            <a:ext cx="364202" cy="276999"/>
          </a:xfrm>
          <a:prstGeom prst="rect">
            <a:avLst/>
          </a:prstGeom>
        </p:spPr>
        <p:txBody>
          <a:bodyPr wrap="none">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89"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3"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7536274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8"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2678"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686" y="4824117"/>
            <a:ext cx="364202" cy="276999"/>
          </a:xfrm>
          <a:prstGeom prst="rect">
            <a:avLst/>
          </a:prstGeom>
        </p:spPr>
        <p:txBody>
          <a:bodyPr wrap="none">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89"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3"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902645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29"/>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34179371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7" y="4824117"/>
            <a:ext cx="396262" cy="307777"/>
          </a:xfrm>
          <a:prstGeom prst="rect">
            <a:avLst/>
          </a:prstGeom>
        </p:spPr>
        <p:txBody>
          <a:bodyPr wrap="none">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89"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1"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3"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70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485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 y="4851567"/>
            <a:ext cx="9144000" cy="303986"/>
            <a:chOff x="1" y="4851565"/>
            <a:chExt cx="9144000" cy="303986"/>
          </a:xfrm>
        </p:grpSpPr>
        <p:grpSp>
          <p:nvGrpSpPr>
            <p:cNvPr id="8" name="Group 7"/>
            <p:cNvGrpSpPr/>
            <p:nvPr/>
          </p:nvGrpSpPr>
          <p:grpSpPr>
            <a:xfrm>
              <a:off x="25475" y="4851565"/>
              <a:ext cx="8721088" cy="247899"/>
              <a:chOff x="49008" y="6474745"/>
              <a:chExt cx="11613731" cy="330124"/>
            </a:xfrm>
          </p:grpSpPr>
          <p:sp>
            <p:nvSpPr>
              <p:cNvPr id="10" name="TextBox 9"/>
              <p:cNvSpPr txBox="1"/>
              <p:nvPr/>
            </p:nvSpPr>
            <p:spPr>
              <a:xfrm>
                <a:off x="49008" y="6477001"/>
                <a:ext cx="4884713" cy="327868"/>
              </a:xfrm>
              <a:prstGeom prst="rect">
                <a:avLst/>
              </a:prstGeom>
              <a:noFill/>
            </p:spPr>
            <p:txBody>
              <a:bodyPr wrap="square" lIns="121893" tIns="60952" rIns="121893" bIns="60952" rtlCol="0">
                <a:spAutoFit/>
              </a:bodyPr>
              <a:lstStyle/>
              <a:p>
                <a:r>
                  <a:rPr lang="en-US" sz="800" dirty="0">
                    <a:latin typeface="Roboto" panose="02000000000000000000" pitchFamily="2" charset="0"/>
                    <a:cs typeface="Calibri Light"/>
                  </a:rPr>
                  <a:t>©Larsen &amp; Toubro Infotech Ltd. Privileged and Confidential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50351" y="6474745"/>
                <a:ext cx="1812388" cy="240993"/>
              </a:xfrm>
              <a:prstGeom prst="rect">
                <a:avLst/>
              </a:prstGeom>
            </p:spPr>
          </p:pic>
        </p:grpSp>
        <p:sp>
          <p:nvSpPr>
            <p:cNvPr id="9" name="Rectangle 8"/>
            <p:cNvSpPr/>
            <p:nvPr/>
          </p:nvSpPr>
          <p:spPr>
            <a:xfrm>
              <a:off x="1" y="5109832"/>
              <a:ext cx="9144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bg1"/>
                </a:solidFill>
                <a:latin typeface="Roboto" pitchFamily="2" charset="0"/>
              </a:endParaRPr>
            </a:p>
          </p:txBody>
        </p:sp>
      </p:grpSp>
      <p:cxnSp>
        <p:nvCxnSpPr>
          <p:cNvPr id="12" name="Straight Connector 11"/>
          <p:cNvCxnSpPr/>
          <p:nvPr userDrawn="1"/>
        </p:nvCxnSpPr>
        <p:spPr>
          <a:xfrm>
            <a:off x="0" y="873734"/>
            <a:ext cx="503040" cy="0"/>
          </a:xfrm>
          <a:prstGeom prst="line">
            <a:avLst/>
          </a:prstGeom>
          <a:ln>
            <a:solidFill>
              <a:srgbClr val="99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9039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0"/>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348105" y="3230194"/>
            <a:ext cx="5556738" cy="221456"/>
          </a:xfrm>
          <a:ln>
            <a:noFill/>
          </a:ln>
        </p:spPr>
        <p:txBody>
          <a:bodyPr anchor="ctr" anchorCtr="0"/>
          <a:lstStyle>
            <a:lvl1pPr marL="0" indent="0">
              <a:buFont typeface="Symbol" pitchFamily="18" charset="2"/>
              <a:buNone/>
              <a:defRPr sz="1600"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6157650" y="4561892"/>
            <a:ext cx="1369306" cy="25412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53249" y="267476"/>
            <a:ext cx="689056" cy="510622"/>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6335" y="267475"/>
            <a:ext cx="864729" cy="629814"/>
          </a:xfrm>
          <a:prstGeom prst="rect">
            <a:avLst/>
          </a:prstGeom>
        </p:spPr>
      </p:pic>
    </p:spTree>
    <p:extLst>
      <p:ext uri="{BB962C8B-B14F-4D97-AF65-F5344CB8AC3E}">
        <p14:creationId xmlns:p14="http://schemas.microsoft.com/office/powerpoint/2010/main" val="25259969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191" y="940224"/>
            <a:ext cx="8615227" cy="37250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269879" y="240429"/>
            <a:ext cx="8024283" cy="38472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8499686" y="4824118"/>
            <a:ext cx="364202" cy="276999"/>
          </a:xfrm>
          <a:prstGeom prst="rect">
            <a:avLst/>
          </a:prstGeom>
        </p:spPr>
        <p:txBody>
          <a:bodyPr wrap="none">
            <a:spAutoFit/>
          </a:bodyPr>
          <a:lstStyle/>
          <a:p>
            <a:pPr marL="0" marR="0" lvl="0" indent="0" algn="ctr" defTabSz="457178"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78"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343291" y="681005"/>
            <a:ext cx="7964402" cy="188523"/>
          </a:xfrm>
        </p:spPr>
        <p:txBody>
          <a:bodyPr/>
          <a:lstStyle>
            <a:lvl1pPr marL="0" indent="0">
              <a:buNone/>
              <a:defRPr sz="1200" b="0" baseline="0">
                <a:solidFill>
                  <a:srgbClr val="ED8B00"/>
                </a:solidFill>
              </a:defRPr>
            </a:lvl1pPr>
          </a:lstStyle>
          <a:p>
            <a:pPr lvl="0"/>
            <a:r>
              <a:rPr lang="en-US" dirty="0"/>
              <a:t>Secondary title place holder</a:t>
            </a:r>
          </a:p>
        </p:txBody>
      </p:sp>
      <p:sp>
        <p:nvSpPr>
          <p:cNvPr id="11" name="TextBox 10"/>
          <p:cNvSpPr txBox="1"/>
          <p:nvPr userDrawn="1"/>
        </p:nvSpPr>
        <p:spPr>
          <a:xfrm>
            <a:off x="3086254"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971484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40679"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2679" y="971550"/>
            <a:ext cx="4290646" cy="3657600"/>
          </a:xfrm>
        </p:spPr>
        <p:txBody>
          <a:bodyPr/>
          <a:lstStyle>
            <a:lvl1pPr>
              <a:defRPr sz="1400"/>
            </a:lvl1pPr>
            <a:lvl2pPr>
              <a:defRPr sz="1400"/>
            </a:lvl2pPr>
            <a:lvl3pPr>
              <a:defRPr sz="1400"/>
            </a:lvl3pPr>
            <a:lvl4pPr>
              <a:defRPr sz="1400"/>
            </a:lvl4pPr>
            <a:lvl5pPr>
              <a:defRPr sz="14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8499686" y="4824118"/>
            <a:ext cx="364202" cy="276999"/>
          </a:xfrm>
          <a:prstGeom prst="rect">
            <a:avLst/>
          </a:prstGeom>
        </p:spPr>
        <p:txBody>
          <a:bodyPr wrap="none">
            <a:spAutoFit/>
          </a:bodyPr>
          <a:lstStyle/>
          <a:p>
            <a:pPr marL="0" marR="0" lvl="0" indent="0" algn="ctr" defTabSz="457178"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78"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3086254"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0011144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31" y="456330"/>
            <a:ext cx="9153331" cy="46704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348105" y="2269550"/>
            <a:ext cx="5561624" cy="430887"/>
          </a:xfrm>
          <a:noFill/>
          <a:ln w="9525">
            <a:noFill/>
            <a:miter lim="800000"/>
            <a:headEnd/>
            <a:tailEnd/>
          </a:ln>
          <a:extLst/>
        </p:spPr>
        <p:txBody>
          <a:bodyPr anchor="t"/>
          <a:lstStyle>
            <a:lvl1pPr>
              <a:defRPr sz="27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39664994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83657" y="4824117"/>
            <a:ext cx="396262" cy="307777"/>
          </a:xfrm>
          <a:prstGeom prst="rect">
            <a:avLst/>
          </a:prstGeom>
        </p:spPr>
        <p:txBody>
          <a:bodyPr wrap="none">
            <a:spAutoFit/>
          </a:bodyPr>
          <a:lstStyle/>
          <a:p>
            <a:pPr marL="0" marR="0" lvl="0" indent="0" algn="ctr" defTabSz="457178"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178"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25390" y="-30236"/>
            <a:ext cx="688705" cy="69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4"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574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 y="4851568"/>
            <a:ext cx="9144000" cy="303986"/>
            <a:chOff x="1" y="4851565"/>
            <a:chExt cx="9144000" cy="303986"/>
          </a:xfrm>
        </p:grpSpPr>
        <p:grpSp>
          <p:nvGrpSpPr>
            <p:cNvPr id="8" name="Group 7"/>
            <p:cNvGrpSpPr/>
            <p:nvPr/>
          </p:nvGrpSpPr>
          <p:grpSpPr>
            <a:xfrm>
              <a:off x="25475" y="4851565"/>
              <a:ext cx="8721088" cy="247899"/>
              <a:chOff x="49008" y="6474745"/>
              <a:chExt cx="11613731" cy="330124"/>
            </a:xfrm>
          </p:grpSpPr>
          <p:sp>
            <p:nvSpPr>
              <p:cNvPr id="10" name="TextBox 9"/>
              <p:cNvSpPr txBox="1"/>
              <p:nvPr/>
            </p:nvSpPr>
            <p:spPr>
              <a:xfrm>
                <a:off x="49008" y="6477001"/>
                <a:ext cx="4884713" cy="327868"/>
              </a:xfrm>
              <a:prstGeom prst="rect">
                <a:avLst/>
              </a:prstGeom>
              <a:noFill/>
            </p:spPr>
            <p:txBody>
              <a:bodyPr wrap="square" lIns="121893" tIns="60952" rIns="121893" bIns="60952" rtlCol="0">
                <a:spAutoFit/>
              </a:bodyPr>
              <a:lstStyle/>
              <a:p>
                <a:r>
                  <a:rPr lang="en-US" sz="800" dirty="0">
                    <a:latin typeface="Roboto" panose="02000000000000000000" pitchFamily="2" charset="0"/>
                    <a:cs typeface="Calibri Light"/>
                  </a:rPr>
                  <a:t>©Larsen &amp; Toubro Infotech Ltd. Privileged and Confidential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50351" y="6474745"/>
                <a:ext cx="1812388" cy="240993"/>
              </a:xfrm>
              <a:prstGeom prst="rect">
                <a:avLst/>
              </a:prstGeom>
            </p:spPr>
          </p:pic>
        </p:grpSp>
        <p:sp>
          <p:nvSpPr>
            <p:cNvPr id="9" name="Rectangle 8"/>
            <p:cNvSpPr/>
            <p:nvPr/>
          </p:nvSpPr>
          <p:spPr>
            <a:xfrm>
              <a:off x="1" y="5109832"/>
              <a:ext cx="9144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bg1"/>
                </a:solidFill>
                <a:latin typeface="Roboto" pitchFamily="2" charset="0"/>
              </a:endParaRPr>
            </a:p>
          </p:txBody>
        </p:sp>
      </p:grpSp>
      <p:cxnSp>
        <p:nvCxnSpPr>
          <p:cNvPr id="12" name="Straight Connector 11"/>
          <p:cNvCxnSpPr/>
          <p:nvPr userDrawn="1"/>
        </p:nvCxnSpPr>
        <p:spPr>
          <a:xfrm>
            <a:off x="0" y="873734"/>
            <a:ext cx="503040" cy="0"/>
          </a:xfrm>
          <a:prstGeom prst="line">
            <a:avLst/>
          </a:prstGeom>
          <a:ln>
            <a:solidFill>
              <a:srgbClr val="99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25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p:cNvGrpSpPr/>
          <p:nvPr userDrawn="1"/>
        </p:nvGrpSpPr>
        <p:grpSpPr>
          <a:xfrm>
            <a:off x="1" y="4851564"/>
            <a:ext cx="9144000" cy="303987"/>
            <a:chOff x="1" y="4851564"/>
            <a:chExt cx="9144000" cy="303987"/>
          </a:xfrm>
        </p:grpSpPr>
        <p:grpSp>
          <p:nvGrpSpPr>
            <p:cNvPr id="8" name="Group 7"/>
            <p:cNvGrpSpPr/>
            <p:nvPr/>
          </p:nvGrpSpPr>
          <p:grpSpPr>
            <a:xfrm>
              <a:off x="25475" y="4851564"/>
              <a:ext cx="8721088" cy="186576"/>
              <a:chOff x="49008" y="6474745"/>
              <a:chExt cx="11613731" cy="248461"/>
            </a:xfrm>
          </p:grpSpPr>
          <p:sp>
            <p:nvSpPr>
              <p:cNvPr id="10" name="TextBox 9"/>
              <p:cNvSpPr txBox="1"/>
              <p:nvPr/>
            </p:nvSpPr>
            <p:spPr>
              <a:xfrm>
                <a:off x="49008" y="6477001"/>
                <a:ext cx="4884713" cy="246205"/>
              </a:xfrm>
              <a:prstGeom prst="rect">
                <a:avLst/>
              </a:prstGeom>
              <a:noFill/>
            </p:spPr>
            <p:txBody>
              <a:bodyPr wrap="square" lIns="121893" tIns="60952" rIns="121893" bIns="60952" rtlCol="0">
                <a:spAutoFit/>
              </a:bodyPr>
              <a:lstStyle/>
              <a:p>
                <a:r>
                  <a:rPr lang="en-US" sz="800" dirty="0">
                    <a:latin typeface="Roboto" panose="02000000000000000000" pitchFamily="2" charset="0"/>
                    <a:cs typeface="Calibri Light"/>
                  </a:rPr>
                  <a:t>©Larsen &amp; Toubro Infotech Ltd. Privileged and Confidential</a:t>
                </a: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850351" y="6474745"/>
                <a:ext cx="1812388" cy="240993"/>
              </a:xfrm>
              <a:prstGeom prst="rect">
                <a:avLst/>
              </a:prstGeom>
            </p:spPr>
          </p:pic>
        </p:grpSp>
        <p:sp>
          <p:nvSpPr>
            <p:cNvPr id="9" name="Rectangle 8"/>
            <p:cNvSpPr/>
            <p:nvPr/>
          </p:nvSpPr>
          <p:spPr>
            <a:xfrm>
              <a:off x="1" y="5109832"/>
              <a:ext cx="9144000"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bg1"/>
                </a:solidFill>
                <a:latin typeface="Roboto" pitchFamily="2" charset="0"/>
              </a:endParaRPr>
            </a:p>
          </p:txBody>
        </p:sp>
      </p:grpSp>
      <p:cxnSp>
        <p:nvCxnSpPr>
          <p:cNvPr id="12" name="Straight Connector 11"/>
          <p:cNvCxnSpPr/>
          <p:nvPr userDrawn="1"/>
        </p:nvCxnSpPr>
        <p:spPr>
          <a:xfrm>
            <a:off x="0" y="873734"/>
            <a:ext cx="503040" cy="0"/>
          </a:xfrm>
          <a:prstGeom prst="line">
            <a:avLst/>
          </a:prstGeom>
          <a:ln>
            <a:solidFill>
              <a:srgbClr val="9900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066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700"/>
            <a:ext cx="9144000" cy="5130800"/>
          </a:xfrm>
          <a:prstGeom prst="rect">
            <a:avLst/>
          </a:prstGeom>
        </p:spPr>
      </p:pic>
      <p:sp>
        <p:nvSpPr>
          <p:cNvPr id="3" name="Title 1"/>
          <p:cNvSpPr>
            <a:spLocks noGrp="1"/>
          </p:cNvSpPr>
          <p:nvPr>
            <p:ph type="title" hasCustomPrompt="1"/>
          </p:nvPr>
        </p:nvSpPr>
        <p:spPr>
          <a:xfrm>
            <a:off x="215156" y="22018"/>
            <a:ext cx="7343115" cy="558725"/>
          </a:xfrm>
          <a:prstGeom prst="rect">
            <a:avLst/>
          </a:prstGeom>
        </p:spPr>
        <p:txBody>
          <a:bodyPr lIns="91352" tIns="45676" rIns="91352" bIns="45676" anchor="ctr"/>
          <a:lstStyle>
            <a:lvl1pPr>
              <a:defRPr lang="en-US" sz="2400" b="0" i="0" kern="0" dirty="0">
                <a:solidFill>
                  <a:srgbClr val="13386E"/>
                </a:solidFill>
                <a:latin typeface="Calibri Light"/>
                <a:ea typeface="+mn-ea"/>
                <a:cs typeface="Calibri Light"/>
              </a:defRPr>
            </a:lvl1pPr>
          </a:lstStyle>
          <a:p>
            <a:r>
              <a:rPr lang="en-US" dirty="0"/>
              <a:t>Click to Edit Master Title Style</a:t>
            </a:r>
          </a:p>
        </p:txBody>
      </p:sp>
      <p:sp>
        <p:nvSpPr>
          <p:cNvPr id="4" name="Rectangle 3"/>
          <p:cNvSpPr/>
          <p:nvPr userDrawn="1"/>
        </p:nvSpPr>
        <p:spPr>
          <a:xfrm>
            <a:off x="424591" y="4759536"/>
            <a:ext cx="335348" cy="246221"/>
          </a:xfrm>
          <a:prstGeom prst="rect">
            <a:avLst/>
          </a:prstGeom>
        </p:spPr>
        <p:txBody>
          <a:bodyPr wrap="none" lIns="91352" tIns="45676" rIns="91352" bIns="45676">
            <a:spAutoFit/>
          </a:bodyPr>
          <a:lstStyle/>
          <a:p>
            <a:pPr algn="ctr" defTabSz="456746" fontAlgn="base">
              <a:spcBef>
                <a:spcPct val="0"/>
              </a:spcBef>
              <a:spcAft>
                <a:spcPct val="0"/>
              </a:spcAft>
              <a:defRPr/>
            </a:pPr>
            <a:fld id="{9C5957C0-C9FD-924F-A662-3B71DAE40C56}" type="slidenum">
              <a:rPr lang="uk-UA" sz="1000" smtClean="0">
                <a:solidFill>
                  <a:srgbClr val="7C7C7C"/>
                </a:solidFill>
                <a:latin typeface="Calibri Light"/>
                <a:cs typeface="Calibri Light"/>
              </a:rPr>
              <a:pPr algn="ctr" defTabSz="456746" fontAlgn="base">
                <a:spcBef>
                  <a:spcPct val="0"/>
                </a:spcBef>
                <a:spcAft>
                  <a:spcPct val="0"/>
                </a:spcAft>
                <a:defRPr/>
              </a:pPr>
              <a:t>‹#›</a:t>
            </a:fld>
            <a:endParaRPr lang="uk-UA" sz="700" dirty="0">
              <a:solidFill>
                <a:srgbClr val="7C7C7C"/>
              </a:solidFill>
              <a:latin typeface="Calibri Light"/>
              <a:cs typeface="Calibri Light"/>
            </a:endParaRPr>
          </a:p>
        </p:txBody>
      </p:sp>
      <p:sp>
        <p:nvSpPr>
          <p:cNvPr id="5" name="TextBox 4"/>
          <p:cNvSpPr txBox="1"/>
          <p:nvPr userDrawn="1"/>
        </p:nvSpPr>
        <p:spPr>
          <a:xfrm>
            <a:off x="678926" y="4767200"/>
            <a:ext cx="2959099" cy="230832"/>
          </a:xfrm>
          <a:prstGeom prst="rect">
            <a:avLst/>
          </a:prstGeom>
          <a:noFill/>
        </p:spPr>
        <p:txBody>
          <a:bodyPr wrap="square" lIns="91352" tIns="45676" rIns="91352" bIns="45676" rtlCol="0">
            <a:spAutoFit/>
          </a:bodyPr>
          <a:lstStyle/>
          <a:p>
            <a:pPr defTabSz="685128"/>
            <a:r>
              <a:rPr lang="en-US" sz="900" dirty="0">
                <a:solidFill>
                  <a:srgbClr val="7C7C7C"/>
                </a:solidFill>
                <a:latin typeface="Calibri Light"/>
                <a:cs typeface="Calibri Light"/>
              </a:rPr>
              <a:t>©Larsen &amp; Toubro Infotech Ltd. Privileged and Confidential</a:t>
            </a:r>
          </a:p>
        </p:txBody>
      </p:sp>
      <p:sp>
        <p:nvSpPr>
          <p:cNvPr id="6" name="Rectangle 5"/>
          <p:cNvSpPr/>
          <p:nvPr userDrawn="1"/>
        </p:nvSpPr>
        <p:spPr bwMode="auto">
          <a:xfrm>
            <a:off x="7850343" y="4719344"/>
            <a:ext cx="1183125" cy="365760"/>
          </a:xfrm>
          <a:prstGeom prst="rect">
            <a:avLst/>
          </a:prstGeom>
          <a:solidFill>
            <a:schemeClr val="bg1"/>
          </a:solidFill>
          <a:ln w="635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Arial" pitchFamily="34" charset="0"/>
              <a:ea typeface="+mj-ea"/>
            </a:endParaRPr>
          </a:p>
        </p:txBody>
      </p:sp>
      <p:pic>
        <p:nvPicPr>
          <p:cNvPr id="8" name="Picture 7"/>
          <p:cNvPicPr>
            <a:picLocks noChangeAspect="1"/>
          </p:cNvPicPr>
          <p:nvPr userDrawn="1"/>
        </p:nvPicPr>
        <p:blipFill>
          <a:blip r:embed="rId3"/>
          <a:stretch>
            <a:fillRect/>
          </a:stretch>
        </p:blipFill>
        <p:spPr>
          <a:xfrm>
            <a:off x="8028633" y="4842989"/>
            <a:ext cx="354272" cy="221420"/>
          </a:xfrm>
          <a:prstGeom prst="rect">
            <a:avLst/>
          </a:prstGeom>
        </p:spPr>
      </p:pic>
    </p:spTree>
    <p:extLst>
      <p:ext uri="{BB962C8B-B14F-4D97-AF65-F5344CB8AC3E}">
        <p14:creationId xmlns:p14="http://schemas.microsoft.com/office/powerpoint/2010/main" val="3705768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8_Title Only">
    <p:spTree>
      <p:nvGrpSpPr>
        <p:cNvPr id="1" name=""/>
        <p:cNvGrpSpPr/>
        <p:nvPr/>
      </p:nvGrpSpPr>
      <p:grpSpPr>
        <a:xfrm>
          <a:off x="0" y="0"/>
          <a:ext cx="0" cy="0"/>
          <a:chOff x="0" y="0"/>
          <a:chExt cx="0" cy="0"/>
        </a:xfrm>
      </p:grpSpPr>
      <p:pic>
        <p:nvPicPr>
          <p:cNvPr id="12" name="Picture 11" descr="Screen Shot 2015-12-06 at 5.32.48 PM.png"/>
          <p:cNvPicPr>
            <a:picLocks noChangeAspect="1"/>
          </p:cNvPicPr>
          <p:nvPr userDrawn="1"/>
        </p:nvPicPr>
        <p:blipFill rotWithShape="1">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rcRect t="21065"/>
          <a:stretch/>
        </p:blipFill>
        <p:spPr>
          <a:xfrm>
            <a:off x="-1" y="711715"/>
            <a:ext cx="9125161" cy="3499120"/>
          </a:xfrm>
          <a:prstGeom prst="rect">
            <a:avLst/>
          </a:prstGeom>
          <a:noFill/>
          <a:ln>
            <a:noFill/>
          </a:ln>
          <a:effectLst/>
        </p:spPr>
      </p:pic>
      <p:sp>
        <p:nvSpPr>
          <p:cNvPr id="3" name="Rectangle 2"/>
          <p:cNvSpPr/>
          <p:nvPr userDrawn="1"/>
        </p:nvSpPr>
        <p:spPr bwMode="auto">
          <a:xfrm>
            <a:off x="0" y="711715"/>
            <a:ext cx="9157048" cy="3575869"/>
          </a:xfrm>
          <a:prstGeom prst="rect">
            <a:avLst/>
          </a:prstGeom>
          <a:solidFill>
            <a:srgbClr val="7C7C7C">
              <a:alpha val="43922"/>
            </a:srgb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0" name="Regular Pentagon 13"/>
          <p:cNvSpPr/>
          <p:nvPr userDrawn="1"/>
        </p:nvSpPr>
        <p:spPr bwMode="auto">
          <a:xfrm flipH="1">
            <a:off x="-19594" y="3117272"/>
            <a:ext cx="9167860" cy="2026215"/>
          </a:xfrm>
          <a:custGeom>
            <a:avLst/>
            <a:gdLst>
              <a:gd name="connsiteX0" fmla="*/ 12 w 11404488"/>
              <a:gd name="connsiteY0" fmla="*/ 1681165 h 4401359"/>
              <a:gd name="connsiteX1" fmla="*/ 5702244 w 11404488"/>
              <a:gd name="connsiteY1" fmla="*/ 0 h 4401359"/>
              <a:gd name="connsiteX2" fmla="*/ 11404476 w 11404488"/>
              <a:gd name="connsiteY2" fmla="*/ 1681165 h 4401359"/>
              <a:gd name="connsiteX3" fmla="*/ 9226417 w 11404488"/>
              <a:gd name="connsiteY3" fmla="*/ 4401348 h 4401359"/>
              <a:gd name="connsiteX4" fmla="*/ 2178071 w 11404488"/>
              <a:gd name="connsiteY4" fmla="*/ 4401348 h 4401359"/>
              <a:gd name="connsiteX5" fmla="*/ 12 w 11404488"/>
              <a:gd name="connsiteY5" fmla="*/ 1681165 h 4401359"/>
              <a:gd name="connsiteX0" fmla="*/ 0 w 11404464"/>
              <a:gd name="connsiteY0" fmla="*/ 0 h 2720183"/>
              <a:gd name="connsiteX1" fmla="*/ 6011151 w 11404464"/>
              <a:gd name="connsiteY1" fmla="*/ 221776 h 2720183"/>
              <a:gd name="connsiteX2" fmla="*/ 11404464 w 11404464"/>
              <a:gd name="connsiteY2" fmla="*/ 0 h 2720183"/>
              <a:gd name="connsiteX3" fmla="*/ 9226405 w 11404464"/>
              <a:gd name="connsiteY3" fmla="*/ 2720183 h 2720183"/>
              <a:gd name="connsiteX4" fmla="*/ 2178059 w 11404464"/>
              <a:gd name="connsiteY4" fmla="*/ 2720183 h 2720183"/>
              <a:gd name="connsiteX5" fmla="*/ 0 w 11404464"/>
              <a:gd name="connsiteY5" fmla="*/ 0 h 2720183"/>
              <a:gd name="connsiteX0" fmla="*/ 0 w 10292356"/>
              <a:gd name="connsiteY0" fmla="*/ 939114 h 3659297"/>
              <a:gd name="connsiteX1" fmla="*/ 6011151 w 10292356"/>
              <a:gd name="connsiteY1" fmla="*/ 1160890 h 3659297"/>
              <a:gd name="connsiteX2" fmla="*/ 10292356 w 10292356"/>
              <a:gd name="connsiteY2" fmla="*/ 0 h 3659297"/>
              <a:gd name="connsiteX3" fmla="*/ 9226405 w 10292356"/>
              <a:gd name="connsiteY3" fmla="*/ 3659297 h 3659297"/>
              <a:gd name="connsiteX4" fmla="*/ 2178059 w 10292356"/>
              <a:gd name="connsiteY4" fmla="*/ 3659297 h 3659297"/>
              <a:gd name="connsiteX5" fmla="*/ 0 w 10292356"/>
              <a:gd name="connsiteY5" fmla="*/ 939114 h 3659297"/>
              <a:gd name="connsiteX0" fmla="*/ 0 w 10292356"/>
              <a:gd name="connsiteY0" fmla="*/ 939114 h 3659297"/>
              <a:gd name="connsiteX1" fmla="*/ 7617530 w 10292356"/>
              <a:gd name="connsiteY1" fmla="*/ 1704587 h 3659297"/>
              <a:gd name="connsiteX2" fmla="*/ 10292356 w 10292356"/>
              <a:gd name="connsiteY2" fmla="*/ 0 h 3659297"/>
              <a:gd name="connsiteX3" fmla="*/ 9226405 w 10292356"/>
              <a:gd name="connsiteY3" fmla="*/ 3659297 h 3659297"/>
              <a:gd name="connsiteX4" fmla="*/ 2178059 w 10292356"/>
              <a:gd name="connsiteY4" fmla="*/ 3659297 h 3659297"/>
              <a:gd name="connsiteX5" fmla="*/ 0 w 10292356"/>
              <a:gd name="connsiteY5" fmla="*/ 939114 h 3659297"/>
              <a:gd name="connsiteX0" fmla="*/ 0 w 10292356"/>
              <a:gd name="connsiteY0" fmla="*/ 939114 h 3659297"/>
              <a:gd name="connsiteX1" fmla="*/ 8210654 w 10292356"/>
              <a:gd name="connsiteY1" fmla="*/ 913754 h 3659297"/>
              <a:gd name="connsiteX2" fmla="*/ 10292356 w 10292356"/>
              <a:gd name="connsiteY2" fmla="*/ 0 h 3659297"/>
              <a:gd name="connsiteX3" fmla="*/ 9226405 w 10292356"/>
              <a:gd name="connsiteY3" fmla="*/ 3659297 h 3659297"/>
              <a:gd name="connsiteX4" fmla="*/ 2178059 w 10292356"/>
              <a:gd name="connsiteY4" fmla="*/ 3659297 h 3659297"/>
              <a:gd name="connsiteX5" fmla="*/ 0 w 10292356"/>
              <a:gd name="connsiteY5" fmla="*/ 939114 h 3659297"/>
              <a:gd name="connsiteX0" fmla="*/ 0 w 10292356"/>
              <a:gd name="connsiteY0" fmla="*/ 988541 h 3708724"/>
              <a:gd name="connsiteX1" fmla="*/ 8210654 w 10292356"/>
              <a:gd name="connsiteY1" fmla="*/ 963181 h 3708724"/>
              <a:gd name="connsiteX2" fmla="*/ 10292356 w 10292356"/>
              <a:gd name="connsiteY2" fmla="*/ 0 h 3708724"/>
              <a:gd name="connsiteX3" fmla="*/ 9226405 w 10292356"/>
              <a:gd name="connsiteY3" fmla="*/ 3708724 h 3708724"/>
              <a:gd name="connsiteX4" fmla="*/ 2178059 w 10292356"/>
              <a:gd name="connsiteY4" fmla="*/ 3708724 h 3708724"/>
              <a:gd name="connsiteX5" fmla="*/ 0 w 10292356"/>
              <a:gd name="connsiteY5" fmla="*/ 988541 h 3708724"/>
              <a:gd name="connsiteX0" fmla="*/ 0 w 8142281"/>
              <a:gd name="connsiteY0" fmla="*/ 1927655 h 3708724"/>
              <a:gd name="connsiteX1" fmla="*/ 6060579 w 8142281"/>
              <a:gd name="connsiteY1" fmla="*/ 963181 h 3708724"/>
              <a:gd name="connsiteX2" fmla="*/ 8142281 w 8142281"/>
              <a:gd name="connsiteY2" fmla="*/ 0 h 3708724"/>
              <a:gd name="connsiteX3" fmla="*/ 7076330 w 8142281"/>
              <a:gd name="connsiteY3" fmla="*/ 3708724 h 3708724"/>
              <a:gd name="connsiteX4" fmla="*/ 27984 w 8142281"/>
              <a:gd name="connsiteY4" fmla="*/ 3708724 h 3708724"/>
              <a:gd name="connsiteX5" fmla="*/ 0 w 8142281"/>
              <a:gd name="connsiteY5" fmla="*/ 1927655 h 3708724"/>
              <a:gd name="connsiteX0" fmla="*/ 0 w 9155535"/>
              <a:gd name="connsiteY0" fmla="*/ 1445741 h 3708724"/>
              <a:gd name="connsiteX1" fmla="*/ 7073833 w 9155535"/>
              <a:gd name="connsiteY1" fmla="*/ 963181 h 3708724"/>
              <a:gd name="connsiteX2" fmla="*/ 9155535 w 9155535"/>
              <a:gd name="connsiteY2" fmla="*/ 0 h 3708724"/>
              <a:gd name="connsiteX3" fmla="*/ 8089584 w 9155535"/>
              <a:gd name="connsiteY3" fmla="*/ 3708724 h 3708724"/>
              <a:gd name="connsiteX4" fmla="*/ 1041238 w 9155535"/>
              <a:gd name="connsiteY4" fmla="*/ 3708724 h 3708724"/>
              <a:gd name="connsiteX5" fmla="*/ 0 w 9155535"/>
              <a:gd name="connsiteY5" fmla="*/ 1445741 h 3708724"/>
              <a:gd name="connsiteX0" fmla="*/ 0 w 9155535"/>
              <a:gd name="connsiteY0" fmla="*/ 1445741 h 3708724"/>
              <a:gd name="connsiteX1" fmla="*/ 7073833 w 9155535"/>
              <a:gd name="connsiteY1" fmla="*/ 963181 h 3708724"/>
              <a:gd name="connsiteX2" fmla="*/ 9155535 w 9155535"/>
              <a:gd name="connsiteY2" fmla="*/ 0 h 3708724"/>
              <a:gd name="connsiteX3" fmla="*/ 8089584 w 9155535"/>
              <a:gd name="connsiteY3" fmla="*/ 3708724 h 3708724"/>
              <a:gd name="connsiteX4" fmla="*/ 3270 w 9155535"/>
              <a:gd name="connsiteY4" fmla="*/ 3708724 h 3708724"/>
              <a:gd name="connsiteX5" fmla="*/ 0 w 9155535"/>
              <a:gd name="connsiteY5" fmla="*/ 1445741 h 3708724"/>
              <a:gd name="connsiteX0" fmla="*/ 0 w 9155535"/>
              <a:gd name="connsiteY0" fmla="*/ 1445741 h 3708724"/>
              <a:gd name="connsiteX1" fmla="*/ 7073833 w 9155535"/>
              <a:gd name="connsiteY1" fmla="*/ 963181 h 3708724"/>
              <a:gd name="connsiteX2" fmla="*/ 9155535 w 9155535"/>
              <a:gd name="connsiteY2" fmla="*/ 0 h 3708724"/>
              <a:gd name="connsiteX3" fmla="*/ 9139908 w 9155535"/>
              <a:gd name="connsiteY3" fmla="*/ 3696367 h 3708724"/>
              <a:gd name="connsiteX4" fmla="*/ 3270 w 9155535"/>
              <a:gd name="connsiteY4" fmla="*/ 3708724 h 3708724"/>
              <a:gd name="connsiteX5" fmla="*/ 0 w 9155535"/>
              <a:gd name="connsiteY5" fmla="*/ 1445741 h 3708724"/>
              <a:gd name="connsiteX0" fmla="*/ 0 w 9155535"/>
              <a:gd name="connsiteY0" fmla="*/ 1445741 h 3708724"/>
              <a:gd name="connsiteX1" fmla="*/ 7073833 w 9155535"/>
              <a:gd name="connsiteY1" fmla="*/ 963181 h 3708724"/>
              <a:gd name="connsiteX2" fmla="*/ 9155535 w 9155535"/>
              <a:gd name="connsiteY2" fmla="*/ 0 h 3708724"/>
              <a:gd name="connsiteX3" fmla="*/ 9139908 w 9155535"/>
              <a:gd name="connsiteY3" fmla="*/ 3696367 h 3708724"/>
              <a:gd name="connsiteX4" fmla="*/ 3270 w 9155535"/>
              <a:gd name="connsiteY4" fmla="*/ 3708724 h 3708724"/>
              <a:gd name="connsiteX5" fmla="*/ 0 w 9155535"/>
              <a:gd name="connsiteY5" fmla="*/ 1445741 h 3708724"/>
              <a:gd name="connsiteX0" fmla="*/ 0 w 9155535"/>
              <a:gd name="connsiteY0" fmla="*/ 1445741 h 3708724"/>
              <a:gd name="connsiteX1" fmla="*/ 6221216 w 9155535"/>
              <a:gd name="connsiteY1" fmla="*/ 1024965 h 3708724"/>
              <a:gd name="connsiteX2" fmla="*/ 9155535 w 9155535"/>
              <a:gd name="connsiteY2" fmla="*/ 0 h 3708724"/>
              <a:gd name="connsiteX3" fmla="*/ 9139908 w 9155535"/>
              <a:gd name="connsiteY3" fmla="*/ 3696367 h 3708724"/>
              <a:gd name="connsiteX4" fmla="*/ 3270 w 9155535"/>
              <a:gd name="connsiteY4" fmla="*/ 3708724 h 3708724"/>
              <a:gd name="connsiteX5" fmla="*/ 0 w 9155535"/>
              <a:gd name="connsiteY5" fmla="*/ 1445741 h 3708724"/>
              <a:gd name="connsiteX0" fmla="*/ 0 w 9155535"/>
              <a:gd name="connsiteY0" fmla="*/ 1445741 h 3708724"/>
              <a:gd name="connsiteX1" fmla="*/ 6221216 w 9155535"/>
              <a:gd name="connsiteY1" fmla="*/ 1024965 h 3708724"/>
              <a:gd name="connsiteX2" fmla="*/ 7110104 w 9155535"/>
              <a:gd name="connsiteY2" fmla="*/ 1011873 h 3708724"/>
              <a:gd name="connsiteX3" fmla="*/ 9155535 w 9155535"/>
              <a:gd name="connsiteY3" fmla="*/ 0 h 3708724"/>
              <a:gd name="connsiteX4" fmla="*/ 9139908 w 9155535"/>
              <a:gd name="connsiteY4" fmla="*/ 3696367 h 3708724"/>
              <a:gd name="connsiteX5" fmla="*/ 3270 w 9155535"/>
              <a:gd name="connsiteY5" fmla="*/ 3708724 h 3708724"/>
              <a:gd name="connsiteX6" fmla="*/ 0 w 9155535"/>
              <a:gd name="connsiteY6" fmla="*/ 1445741 h 3708724"/>
              <a:gd name="connsiteX0" fmla="*/ 0 w 9155535"/>
              <a:gd name="connsiteY0" fmla="*/ 1933545 h 4196528"/>
              <a:gd name="connsiteX1" fmla="*/ 6221216 w 9155535"/>
              <a:gd name="connsiteY1" fmla="*/ 1512769 h 4196528"/>
              <a:gd name="connsiteX2" fmla="*/ 7110104 w 9155535"/>
              <a:gd name="connsiteY2" fmla="*/ 1499677 h 4196528"/>
              <a:gd name="connsiteX3" fmla="*/ 9155535 w 9155535"/>
              <a:gd name="connsiteY3" fmla="*/ 0 h 4196528"/>
              <a:gd name="connsiteX4" fmla="*/ 9139908 w 9155535"/>
              <a:gd name="connsiteY4" fmla="*/ 4184171 h 4196528"/>
              <a:gd name="connsiteX5" fmla="*/ 3270 w 9155535"/>
              <a:gd name="connsiteY5" fmla="*/ 4196528 h 4196528"/>
              <a:gd name="connsiteX6" fmla="*/ 0 w 9155535"/>
              <a:gd name="connsiteY6" fmla="*/ 1933545 h 419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5535" h="4196528">
                <a:moveTo>
                  <a:pt x="0" y="1933545"/>
                </a:moveTo>
                <a:cubicBezTo>
                  <a:pt x="2357944" y="1772692"/>
                  <a:pt x="119175" y="994001"/>
                  <a:pt x="6221216" y="1512769"/>
                </a:cubicBezTo>
                <a:cubicBezTo>
                  <a:pt x="6542226" y="1401313"/>
                  <a:pt x="6789094" y="1611133"/>
                  <a:pt x="7110104" y="1499677"/>
                </a:cubicBezTo>
                <a:lnTo>
                  <a:pt x="9155535" y="0"/>
                </a:lnTo>
                <a:lnTo>
                  <a:pt x="9139908" y="4184171"/>
                </a:lnTo>
                <a:lnTo>
                  <a:pt x="3270" y="4196528"/>
                </a:lnTo>
                <a:lnTo>
                  <a:pt x="0" y="1933545"/>
                </a:lnTo>
                <a:close/>
              </a:path>
            </a:pathLst>
          </a:custGeom>
          <a:solidFill>
            <a:srgbClr val="F3F3F3"/>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grpSp>
        <p:nvGrpSpPr>
          <p:cNvPr id="34" name="Group 33"/>
          <p:cNvGrpSpPr/>
          <p:nvPr userDrawn="1"/>
        </p:nvGrpSpPr>
        <p:grpSpPr>
          <a:xfrm flipH="1">
            <a:off x="-1" y="2430965"/>
            <a:ext cx="9217409" cy="2418659"/>
            <a:chOff x="-87407" y="1117750"/>
            <a:chExt cx="9231407" cy="2594557"/>
          </a:xfrm>
        </p:grpSpPr>
        <p:sp>
          <p:nvSpPr>
            <p:cNvPr id="35" name="Isosceles Triangle 5"/>
            <p:cNvSpPr/>
            <p:nvPr userDrawn="1"/>
          </p:nvSpPr>
          <p:spPr bwMode="auto">
            <a:xfrm rot="6300000">
              <a:off x="852985" y="1763159"/>
              <a:ext cx="1391287" cy="1168497"/>
            </a:xfrm>
            <a:custGeom>
              <a:avLst/>
              <a:gdLst>
                <a:gd name="connsiteX0" fmla="*/ 0 w 1215152"/>
                <a:gd name="connsiteY0" fmla="*/ 717080 h 717080"/>
                <a:gd name="connsiteX1" fmla="*/ 607576 w 1215152"/>
                <a:gd name="connsiteY1" fmla="*/ 0 h 717080"/>
                <a:gd name="connsiteX2" fmla="*/ 1215152 w 1215152"/>
                <a:gd name="connsiteY2" fmla="*/ 717080 h 717080"/>
                <a:gd name="connsiteX3" fmla="*/ 0 w 1215152"/>
                <a:gd name="connsiteY3" fmla="*/ 717080 h 717080"/>
                <a:gd name="connsiteX0" fmla="*/ 112911 w 1328063"/>
                <a:gd name="connsiteY0" fmla="*/ 778896 h 778896"/>
                <a:gd name="connsiteX1" fmla="*/ 0 w 1328063"/>
                <a:gd name="connsiteY1" fmla="*/ 0 h 778896"/>
                <a:gd name="connsiteX2" fmla="*/ 1328063 w 1328063"/>
                <a:gd name="connsiteY2" fmla="*/ 778896 h 778896"/>
                <a:gd name="connsiteX3" fmla="*/ 112911 w 1328063"/>
                <a:gd name="connsiteY3" fmla="*/ 778896 h 778896"/>
                <a:gd name="connsiteX0" fmla="*/ 176410 w 1328063"/>
                <a:gd name="connsiteY0" fmla="*/ 834702 h 834702"/>
                <a:gd name="connsiteX1" fmla="*/ 0 w 1328063"/>
                <a:gd name="connsiteY1" fmla="*/ 0 h 834702"/>
                <a:gd name="connsiteX2" fmla="*/ 1328063 w 1328063"/>
                <a:gd name="connsiteY2" fmla="*/ 778896 h 834702"/>
                <a:gd name="connsiteX3" fmla="*/ 176410 w 1328063"/>
                <a:gd name="connsiteY3" fmla="*/ 834702 h 834702"/>
                <a:gd name="connsiteX0" fmla="*/ 176410 w 804301"/>
                <a:gd name="connsiteY0" fmla="*/ 834702 h 834702"/>
                <a:gd name="connsiteX1" fmla="*/ 0 w 804301"/>
                <a:gd name="connsiteY1" fmla="*/ 0 h 834702"/>
                <a:gd name="connsiteX2" fmla="*/ 804301 w 804301"/>
                <a:gd name="connsiteY2" fmla="*/ 409499 h 834702"/>
                <a:gd name="connsiteX3" fmla="*/ 176410 w 804301"/>
                <a:gd name="connsiteY3" fmla="*/ 834702 h 834702"/>
                <a:gd name="connsiteX0" fmla="*/ 176410 w 886601"/>
                <a:gd name="connsiteY0" fmla="*/ 834702 h 834702"/>
                <a:gd name="connsiteX1" fmla="*/ 0 w 886601"/>
                <a:gd name="connsiteY1" fmla="*/ 0 h 834702"/>
                <a:gd name="connsiteX2" fmla="*/ 886601 w 886601"/>
                <a:gd name="connsiteY2" fmla="*/ 399584 h 834702"/>
                <a:gd name="connsiteX3" fmla="*/ 176410 w 886601"/>
                <a:gd name="connsiteY3" fmla="*/ 834702 h 834702"/>
                <a:gd name="connsiteX0" fmla="*/ 176410 w 780464"/>
                <a:gd name="connsiteY0" fmla="*/ 834702 h 834702"/>
                <a:gd name="connsiteX1" fmla="*/ 0 w 780464"/>
                <a:gd name="connsiteY1" fmla="*/ 0 h 834702"/>
                <a:gd name="connsiteX2" fmla="*/ 780464 w 780464"/>
                <a:gd name="connsiteY2" fmla="*/ 682893 h 834702"/>
                <a:gd name="connsiteX3" fmla="*/ 176410 w 780464"/>
                <a:gd name="connsiteY3" fmla="*/ 834702 h 834702"/>
                <a:gd name="connsiteX0" fmla="*/ 176410 w 1358128"/>
                <a:gd name="connsiteY0" fmla="*/ 834702 h 834702"/>
                <a:gd name="connsiteX1" fmla="*/ 0 w 1358128"/>
                <a:gd name="connsiteY1" fmla="*/ 0 h 834702"/>
                <a:gd name="connsiteX2" fmla="*/ 1358128 w 1358128"/>
                <a:gd name="connsiteY2" fmla="*/ 30507 h 834702"/>
                <a:gd name="connsiteX3" fmla="*/ 176410 w 1358128"/>
                <a:gd name="connsiteY3" fmla="*/ 834702 h 834702"/>
                <a:gd name="connsiteX0" fmla="*/ 1236230 w 1358128"/>
                <a:gd name="connsiteY0" fmla="*/ 1121146 h 1121146"/>
                <a:gd name="connsiteX1" fmla="*/ 0 w 1358128"/>
                <a:gd name="connsiteY1" fmla="*/ 0 h 1121146"/>
                <a:gd name="connsiteX2" fmla="*/ 1358128 w 1358128"/>
                <a:gd name="connsiteY2" fmla="*/ 30507 h 1121146"/>
                <a:gd name="connsiteX3" fmla="*/ 1236230 w 1358128"/>
                <a:gd name="connsiteY3" fmla="*/ 1121146 h 1121146"/>
                <a:gd name="connsiteX0" fmla="*/ 1236230 w 1422223"/>
                <a:gd name="connsiteY0" fmla="*/ 1168497 h 1168497"/>
                <a:gd name="connsiteX1" fmla="*/ 0 w 1422223"/>
                <a:gd name="connsiteY1" fmla="*/ 47351 h 1168497"/>
                <a:gd name="connsiteX2" fmla="*/ 1422223 w 1422223"/>
                <a:gd name="connsiteY2" fmla="*/ 0 h 1168497"/>
                <a:gd name="connsiteX3" fmla="*/ 1236230 w 1422223"/>
                <a:gd name="connsiteY3" fmla="*/ 1168497 h 1168497"/>
                <a:gd name="connsiteX0" fmla="*/ 1205294 w 1391287"/>
                <a:gd name="connsiteY0" fmla="*/ 1168497 h 1168497"/>
                <a:gd name="connsiteX1" fmla="*/ 0 w 1391287"/>
                <a:gd name="connsiteY1" fmla="*/ 26925 h 1168497"/>
                <a:gd name="connsiteX2" fmla="*/ 1391287 w 1391287"/>
                <a:gd name="connsiteY2" fmla="*/ 0 h 1168497"/>
                <a:gd name="connsiteX3" fmla="*/ 1205294 w 1391287"/>
                <a:gd name="connsiteY3" fmla="*/ 1168497 h 1168497"/>
              </a:gdLst>
              <a:ahLst/>
              <a:cxnLst>
                <a:cxn ang="0">
                  <a:pos x="connsiteX0" y="connsiteY0"/>
                </a:cxn>
                <a:cxn ang="0">
                  <a:pos x="connsiteX1" y="connsiteY1"/>
                </a:cxn>
                <a:cxn ang="0">
                  <a:pos x="connsiteX2" y="connsiteY2"/>
                </a:cxn>
                <a:cxn ang="0">
                  <a:pos x="connsiteX3" y="connsiteY3"/>
                </a:cxn>
              </a:cxnLst>
              <a:rect l="l" t="t" r="r" b="b"/>
              <a:pathLst>
                <a:path w="1391287" h="1168497">
                  <a:moveTo>
                    <a:pt x="1205294" y="1168497"/>
                  </a:moveTo>
                  <a:lnTo>
                    <a:pt x="0" y="26925"/>
                  </a:lnTo>
                  <a:lnTo>
                    <a:pt x="1391287" y="0"/>
                  </a:lnTo>
                  <a:lnTo>
                    <a:pt x="1205294" y="1168497"/>
                  </a:lnTo>
                  <a:close/>
                </a:path>
              </a:pathLst>
            </a:custGeom>
            <a:gradFill>
              <a:gsLst>
                <a:gs pos="100000">
                  <a:srgbClr val="F47600"/>
                </a:gs>
                <a:gs pos="0">
                  <a:srgbClr val="FFCC03"/>
                </a:gs>
              </a:gsLst>
              <a:lin ang="5400000" scaled="1"/>
            </a:gra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36" name="Isosceles Triangle 5"/>
            <p:cNvSpPr/>
            <p:nvPr userDrawn="1"/>
          </p:nvSpPr>
          <p:spPr bwMode="auto">
            <a:xfrm rot="6300000">
              <a:off x="-80212" y="2560155"/>
              <a:ext cx="834817" cy="849207"/>
            </a:xfrm>
            <a:custGeom>
              <a:avLst/>
              <a:gdLst>
                <a:gd name="connsiteX0" fmla="*/ 0 w 1215152"/>
                <a:gd name="connsiteY0" fmla="*/ 717080 h 717080"/>
                <a:gd name="connsiteX1" fmla="*/ 607576 w 1215152"/>
                <a:gd name="connsiteY1" fmla="*/ 0 h 717080"/>
                <a:gd name="connsiteX2" fmla="*/ 1215152 w 1215152"/>
                <a:gd name="connsiteY2" fmla="*/ 717080 h 717080"/>
                <a:gd name="connsiteX3" fmla="*/ 0 w 1215152"/>
                <a:gd name="connsiteY3" fmla="*/ 717080 h 717080"/>
                <a:gd name="connsiteX0" fmla="*/ 112911 w 1328063"/>
                <a:gd name="connsiteY0" fmla="*/ 778896 h 778896"/>
                <a:gd name="connsiteX1" fmla="*/ 0 w 1328063"/>
                <a:gd name="connsiteY1" fmla="*/ 0 h 778896"/>
                <a:gd name="connsiteX2" fmla="*/ 1328063 w 1328063"/>
                <a:gd name="connsiteY2" fmla="*/ 778896 h 778896"/>
                <a:gd name="connsiteX3" fmla="*/ 112911 w 1328063"/>
                <a:gd name="connsiteY3" fmla="*/ 778896 h 778896"/>
                <a:gd name="connsiteX0" fmla="*/ 176410 w 1328063"/>
                <a:gd name="connsiteY0" fmla="*/ 834702 h 834702"/>
                <a:gd name="connsiteX1" fmla="*/ 0 w 1328063"/>
                <a:gd name="connsiteY1" fmla="*/ 0 h 834702"/>
                <a:gd name="connsiteX2" fmla="*/ 1328063 w 1328063"/>
                <a:gd name="connsiteY2" fmla="*/ 778896 h 834702"/>
                <a:gd name="connsiteX3" fmla="*/ 176410 w 1328063"/>
                <a:gd name="connsiteY3" fmla="*/ 834702 h 834702"/>
                <a:gd name="connsiteX0" fmla="*/ 176410 w 804301"/>
                <a:gd name="connsiteY0" fmla="*/ 834702 h 834702"/>
                <a:gd name="connsiteX1" fmla="*/ 0 w 804301"/>
                <a:gd name="connsiteY1" fmla="*/ 0 h 834702"/>
                <a:gd name="connsiteX2" fmla="*/ 804301 w 804301"/>
                <a:gd name="connsiteY2" fmla="*/ 409499 h 834702"/>
                <a:gd name="connsiteX3" fmla="*/ 176410 w 804301"/>
                <a:gd name="connsiteY3" fmla="*/ 834702 h 834702"/>
                <a:gd name="connsiteX0" fmla="*/ 176410 w 886601"/>
                <a:gd name="connsiteY0" fmla="*/ 834702 h 834702"/>
                <a:gd name="connsiteX1" fmla="*/ 0 w 886601"/>
                <a:gd name="connsiteY1" fmla="*/ 0 h 834702"/>
                <a:gd name="connsiteX2" fmla="*/ 886601 w 886601"/>
                <a:gd name="connsiteY2" fmla="*/ 399584 h 834702"/>
                <a:gd name="connsiteX3" fmla="*/ 176410 w 886601"/>
                <a:gd name="connsiteY3" fmla="*/ 834702 h 834702"/>
                <a:gd name="connsiteX0" fmla="*/ 176410 w 780464"/>
                <a:gd name="connsiteY0" fmla="*/ 834702 h 834702"/>
                <a:gd name="connsiteX1" fmla="*/ 0 w 780464"/>
                <a:gd name="connsiteY1" fmla="*/ 0 h 834702"/>
                <a:gd name="connsiteX2" fmla="*/ 780464 w 780464"/>
                <a:gd name="connsiteY2" fmla="*/ 682893 h 834702"/>
                <a:gd name="connsiteX3" fmla="*/ 176410 w 780464"/>
                <a:gd name="connsiteY3" fmla="*/ 834702 h 834702"/>
                <a:gd name="connsiteX0" fmla="*/ 176410 w 1358128"/>
                <a:gd name="connsiteY0" fmla="*/ 834702 h 834702"/>
                <a:gd name="connsiteX1" fmla="*/ 0 w 1358128"/>
                <a:gd name="connsiteY1" fmla="*/ 0 h 834702"/>
                <a:gd name="connsiteX2" fmla="*/ 1358128 w 1358128"/>
                <a:gd name="connsiteY2" fmla="*/ 30507 h 834702"/>
                <a:gd name="connsiteX3" fmla="*/ 176410 w 1358128"/>
                <a:gd name="connsiteY3" fmla="*/ 834702 h 834702"/>
                <a:gd name="connsiteX0" fmla="*/ 1236230 w 1358128"/>
                <a:gd name="connsiteY0" fmla="*/ 1121146 h 1121146"/>
                <a:gd name="connsiteX1" fmla="*/ 0 w 1358128"/>
                <a:gd name="connsiteY1" fmla="*/ 0 h 1121146"/>
                <a:gd name="connsiteX2" fmla="*/ 1358128 w 1358128"/>
                <a:gd name="connsiteY2" fmla="*/ 30507 h 1121146"/>
                <a:gd name="connsiteX3" fmla="*/ 1236230 w 1358128"/>
                <a:gd name="connsiteY3" fmla="*/ 1121146 h 1121146"/>
                <a:gd name="connsiteX0" fmla="*/ 1236230 w 1422223"/>
                <a:gd name="connsiteY0" fmla="*/ 1168497 h 1168497"/>
                <a:gd name="connsiteX1" fmla="*/ 0 w 1422223"/>
                <a:gd name="connsiteY1" fmla="*/ 47351 h 1168497"/>
                <a:gd name="connsiteX2" fmla="*/ 1422223 w 1422223"/>
                <a:gd name="connsiteY2" fmla="*/ 0 h 1168497"/>
                <a:gd name="connsiteX3" fmla="*/ 1236230 w 1422223"/>
                <a:gd name="connsiteY3" fmla="*/ 1168497 h 1168497"/>
                <a:gd name="connsiteX0" fmla="*/ 1205294 w 1391287"/>
                <a:gd name="connsiteY0" fmla="*/ 1168497 h 1168497"/>
                <a:gd name="connsiteX1" fmla="*/ 0 w 1391287"/>
                <a:gd name="connsiteY1" fmla="*/ 26925 h 1168497"/>
                <a:gd name="connsiteX2" fmla="*/ 1391287 w 1391287"/>
                <a:gd name="connsiteY2" fmla="*/ 0 h 1168497"/>
                <a:gd name="connsiteX3" fmla="*/ 1205294 w 1391287"/>
                <a:gd name="connsiteY3" fmla="*/ 1168497 h 1168497"/>
                <a:gd name="connsiteX0" fmla="*/ 179446 w 1391287"/>
                <a:gd name="connsiteY0" fmla="*/ 872950 h 872950"/>
                <a:gd name="connsiteX1" fmla="*/ 0 w 1391287"/>
                <a:gd name="connsiteY1" fmla="*/ 26925 h 872950"/>
                <a:gd name="connsiteX2" fmla="*/ 1391287 w 1391287"/>
                <a:gd name="connsiteY2" fmla="*/ 0 h 872950"/>
                <a:gd name="connsiteX3" fmla="*/ 179446 w 1391287"/>
                <a:gd name="connsiteY3" fmla="*/ 872950 h 872950"/>
                <a:gd name="connsiteX0" fmla="*/ 179446 w 1406457"/>
                <a:gd name="connsiteY0" fmla="*/ 846025 h 846025"/>
                <a:gd name="connsiteX1" fmla="*/ 0 w 1406457"/>
                <a:gd name="connsiteY1" fmla="*/ 0 h 846025"/>
                <a:gd name="connsiteX2" fmla="*/ 1406457 w 1406457"/>
                <a:gd name="connsiteY2" fmla="*/ 29693 h 846025"/>
                <a:gd name="connsiteX3" fmla="*/ 179446 w 1406457"/>
                <a:gd name="connsiteY3" fmla="*/ 846025 h 846025"/>
                <a:gd name="connsiteX0" fmla="*/ 179446 w 701198"/>
                <a:gd name="connsiteY0" fmla="*/ 846025 h 846025"/>
                <a:gd name="connsiteX1" fmla="*/ 0 w 701198"/>
                <a:gd name="connsiteY1" fmla="*/ 0 h 846025"/>
                <a:gd name="connsiteX2" fmla="*/ 701198 w 701198"/>
                <a:gd name="connsiteY2" fmla="*/ 704131 h 846025"/>
                <a:gd name="connsiteX3" fmla="*/ 179446 w 701198"/>
                <a:gd name="connsiteY3" fmla="*/ 846025 h 846025"/>
                <a:gd name="connsiteX0" fmla="*/ 179446 w 746492"/>
                <a:gd name="connsiteY0" fmla="*/ 846025 h 846025"/>
                <a:gd name="connsiteX1" fmla="*/ 0 w 746492"/>
                <a:gd name="connsiteY1" fmla="*/ 0 h 846025"/>
                <a:gd name="connsiteX2" fmla="*/ 746492 w 746492"/>
                <a:gd name="connsiteY2" fmla="*/ 691995 h 846025"/>
                <a:gd name="connsiteX3" fmla="*/ 179446 w 746492"/>
                <a:gd name="connsiteY3" fmla="*/ 846025 h 846025"/>
                <a:gd name="connsiteX0" fmla="*/ 140705 w 746492"/>
                <a:gd name="connsiteY0" fmla="*/ 849207 h 849207"/>
                <a:gd name="connsiteX1" fmla="*/ 0 w 746492"/>
                <a:gd name="connsiteY1" fmla="*/ 0 h 849207"/>
                <a:gd name="connsiteX2" fmla="*/ 746492 w 746492"/>
                <a:gd name="connsiteY2" fmla="*/ 691995 h 849207"/>
                <a:gd name="connsiteX3" fmla="*/ 140705 w 746492"/>
                <a:gd name="connsiteY3" fmla="*/ 849207 h 849207"/>
                <a:gd name="connsiteX0" fmla="*/ 140705 w 834817"/>
                <a:gd name="connsiteY0" fmla="*/ 849207 h 849207"/>
                <a:gd name="connsiteX1" fmla="*/ 0 w 834817"/>
                <a:gd name="connsiteY1" fmla="*/ 0 h 849207"/>
                <a:gd name="connsiteX2" fmla="*/ 834817 w 834817"/>
                <a:gd name="connsiteY2" fmla="*/ 668328 h 849207"/>
                <a:gd name="connsiteX3" fmla="*/ 140705 w 834817"/>
                <a:gd name="connsiteY3" fmla="*/ 849207 h 849207"/>
              </a:gdLst>
              <a:ahLst/>
              <a:cxnLst>
                <a:cxn ang="0">
                  <a:pos x="connsiteX0" y="connsiteY0"/>
                </a:cxn>
                <a:cxn ang="0">
                  <a:pos x="connsiteX1" y="connsiteY1"/>
                </a:cxn>
                <a:cxn ang="0">
                  <a:pos x="connsiteX2" y="connsiteY2"/>
                </a:cxn>
                <a:cxn ang="0">
                  <a:pos x="connsiteX3" y="connsiteY3"/>
                </a:cxn>
              </a:cxnLst>
              <a:rect l="l" t="t" r="r" b="b"/>
              <a:pathLst>
                <a:path w="834817" h="849207">
                  <a:moveTo>
                    <a:pt x="140705" y="849207"/>
                  </a:moveTo>
                  <a:lnTo>
                    <a:pt x="0" y="0"/>
                  </a:lnTo>
                  <a:lnTo>
                    <a:pt x="834817" y="668328"/>
                  </a:lnTo>
                  <a:lnTo>
                    <a:pt x="140705" y="849207"/>
                  </a:lnTo>
                  <a:close/>
                </a:path>
              </a:pathLst>
            </a:custGeom>
            <a:solidFill>
              <a:srgbClr val="2C2D8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37" name="Isosceles Triangle 5"/>
            <p:cNvSpPr/>
            <p:nvPr userDrawn="1"/>
          </p:nvSpPr>
          <p:spPr bwMode="auto">
            <a:xfrm rot="6300000">
              <a:off x="549339" y="2239709"/>
              <a:ext cx="841662" cy="1847631"/>
            </a:xfrm>
            <a:custGeom>
              <a:avLst/>
              <a:gdLst>
                <a:gd name="connsiteX0" fmla="*/ 0 w 1215152"/>
                <a:gd name="connsiteY0" fmla="*/ 717080 h 717080"/>
                <a:gd name="connsiteX1" fmla="*/ 607576 w 1215152"/>
                <a:gd name="connsiteY1" fmla="*/ 0 h 717080"/>
                <a:gd name="connsiteX2" fmla="*/ 1215152 w 1215152"/>
                <a:gd name="connsiteY2" fmla="*/ 717080 h 717080"/>
                <a:gd name="connsiteX3" fmla="*/ 0 w 1215152"/>
                <a:gd name="connsiteY3" fmla="*/ 717080 h 717080"/>
                <a:gd name="connsiteX0" fmla="*/ 112911 w 1328063"/>
                <a:gd name="connsiteY0" fmla="*/ 778896 h 778896"/>
                <a:gd name="connsiteX1" fmla="*/ 0 w 1328063"/>
                <a:gd name="connsiteY1" fmla="*/ 0 h 778896"/>
                <a:gd name="connsiteX2" fmla="*/ 1328063 w 1328063"/>
                <a:gd name="connsiteY2" fmla="*/ 778896 h 778896"/>
                <a:gd name="connsiteX3" fmla="*/ 112911 w 1328063"/>
                <a:gd name="connsiteY3" fmla="*/ 778896 h 778896"/>
                <a:gd name="connsiteX0" fmla="*/ 176410 w 1328063"/>
                <a:gd name="connsiteY0" fmla="*/ 834702 h 834702"/>
                <a:gd name="connsiteX1" fmla="*/ 0 w 1328063"/>
                <a:gd name="connsiteY1" fmla="*/ 0 h 834702"/>
                <a:gd name="connsiteX2" fmla="*/ 1328063 w 1328063"/>
                <a:gd name="connsiteY2" fmla="*/ 778896 h 834702"/>
                <a:gd name="connsiteX3" fmla="*/ 176410 w 1328063"/>
                <a:gd name="connsiteY3" fmla="*/ 834702 h 834702"/>
                <a:gd name="connsiteX0" fmla="*/ 176410 w 804301"/>
                <a:gd name="connsiteY0" fmla="*/ 834702 h 834702"/>
                <a:gd name="connsiteX1" fmla="*/ 0 w 804301"/>
                <a:gd name="connsiteY1" fmla="*/ 0 h 834702"/>
                <a:gd name="connsiteX2" fmla="*/ 804301 w 804301"/>
                <a:gd name="connsiteY2" fmla="*/ 409499 h 834702"/>
                <a:gd name="connsiteX3" fmla="*/ 176410 w 804301"/>
                <a:gd name="connsiteY3" fmla="*/ 834702 h 834702"/>
                <a:gd name="connsiteX0" fmla="*/ 176410 w 886601"/>
                <a:gd name="connsiteY0" fmla="*/ 834702 h 834702"/>
                <a:gd name="connsiteX1" fmla="*/ 0 w 886601"/>
                <a:gd name="connsiteY1" fmla="*/ 0 h 834702"/>
                <a:gd name="connsiteX2" fmla="*/ 886601 w 886601"/>
                <a:gd name="connsiteY2" fmla="*/ 399584 h 834702"/>
                <a:gd name="connsiteX3" fmla="*/ 176410 w 886601"/>
                <a:gd name="connsiteY3" fmla="*/ 834702 h 834702"/>
                <a:gd name="connsiteX0" fmla="*/ 176410 w 780464"/>
                <a:gd name="connsiteY0" fmla="*/ 834702 h 834702"/>
                <a:gd name="connsiteX1" fmla="*/ 0 w 780464"/>
                <a:gd name="connsiteY1" fmla="*/ 0 h 834702"/>
                <a:gd name="connsiteX2" fmla="*/ 780464 w 780464"/>
                <a:gd name="connsiteY2" fmla="*/ 682893 h 834702"/>
                <a:gd name="connsiteX3" fmla="*/ 176410 w 780464"/>
                <a:gd name="connsiteY3" fmla="*/ 834702 h 834702"/>
                <a:gd name="connsiteX0" fmla="*/ 176410 w 1358128"/>
                <a:gd name="connsiteY0" fmla="*/ 834702 h 834702"/>
                <a:gd name="connsiteX1" fmla="*/ 0 w 1358128"/>
                <a:gd name="connsiteY1" fmla="*/ 0 h 834702"/>
                <a:gd name="connsiteX2" fmla="*/ 1358128 w 1358128"/>
                <a:gd name="connsiteY2" fmla="*/ 30507 h 834702"/>
                <a:gd name="connsiteX3" fmla="*/ 176410 w 1358128"/>
                <a:gd name="connsiteY3" fmla="*/ 834702 h 834702"/>
                <a:gd name="connsiteX0" fmla="*/ 1236230 w 1358128"/>
                <a:gd name="connsiteY0" fmla="*/ 1121146 h 1121146"/>
                <a:gd name="connsiteX1" fmla="*/ 0 w 1358128"/>
                <a:gd name="connsiteY1" fmla="*/ 0 h 1121146"/>
                <a:gd name="connsiteX2" fmla="*/ 1358128 w 1358128"/>
                <a:gd name="connsiteY2" fmla="*/ 30507 h 1121146"/>
                <a:gd name="connsiteX3" fmla="*/ 1236230 w 1358128"/>
                <a:gd name="connsiteY3" fmla="*/ 1121146 h 1121146"/>
                <a:gd name="connsiteX0" fmla="*/ 1236230 w 1422223"/>
                <a:gd name="connsiteY0" fmla="*/ 1168497 h 1168497"/>
                <a:gd name="connsiteX1" fmla="*/ 0 w 1422223"/>
                <a:gd name="connsiteY1" fmla="*/ 47351 h 1168497"/>
                <a:gd name="connsiteX2" fmla="*/ 1422223 w 1422223"/>
                <a:gd name="connsiteY2" fmla="*/ 0 h 1168497"/>
                <a:gd name="connsiteX3" fmla="*/ 1236230 w 1422223"/>
                <a:gd name="connsiteY3" fmla="*/ 1168497 h 1168497"/>
                <a:gd name="connsiteX0" fmla="*/ 1205294 w 1391287"/>
                <a:gd name="connsiteY0" fmla="*/ 1168497 h 1168497"/>
                <a:gd name="connsiteX1" fmla="*/ 0 w 1391287"/>
                <a:gd name="connsiteY1" fmla="*/ 26925 h 1168497"/>
                <a:gd name="connsiteX2" fmla="*/ 1391287 w 1391287"/>
                <a:gd name="connsiteY2" fmla="*/ 0 h 1168497"/>
                <a:gd name="connsiteX3" fmla="*/ 1205294 w 1391287"/>
                <a:gd name="connsiteY3" fmla="*/ 1168497 h 1168497"/>
                <a:gd name="connsiteX0" fmla="*/ 1196118 w 1382111"/>
                <a:gd name="connsiteY0" fmla="*/ 1168497 h 1168497"/>
                <a:gd name="connsiteX1" fmla="*/ 0 w 1382111"/>
                <a:gd name="connsiteY1" fmla="*/ 20867 h 1168497"/>
                <a:gd name="connsiteX2" fmla="*/ 1382111 w 1382111"/>
                <a:gd name="connsiteY2" fmla="*/ 0 h 1168497"/>
                <a:gd name="connsiteX3" fmla="*/ 1196118 w 1382111"/>
                <a:gd name="connsiteY3" fmla="*/ 1168497 h 1168497"/>
                <a:gd name="connsiteX0" fmla="*/ 1240018 w 1426011"/>
                <a:gd name="connsiteY0" fmla="*/ 1168497 h 1168497"/>
                <a:gd name="connsiteX1" fmla="*/ 0 w 1426011"/>
                <a:gd name="connsiteY1" fmla="*/ 18231 h 1168497"/>
                <a:gd name="connsiteX2" fmla="*/ 1426011 w 1426011"/>
                <a:gd name="connsiteY2" fmla="*/ 0 h 1168497"/>
                <a:gd name="connsiteX3" fmla="*/ 1240018 w 1426011"/>
                <a:gd name="connsiteY3" fmla="*/ 1168497 h 1168497"/>
                <a:gd name="connsiteX0" fmla="*/ 1240018 w 1240018"/>
                <a:gd name="connsiteY0" fmla="*/ 2388998 h 2388998"/>
                <a:gd name="connsiteX1" fmla="*/ 0 w 1240018"/>
                <a:gd name="connsiteY1" fmla="*/ 1238732 h 2388998"/>
                <a:gd name="connsiteX2" fmla="*/ 231511 w 1240018"/>
                <a:gd name="connsiteY2" fmla="*/ 0 h 2388998"/>
                <a:gd name="connsiteX3" fmla="*/ 1240018 w 1240018"/>
                <a:gd name="connsiteY3" fmla="*/ 2388998 h 2388998"/>
                <a:gd name="connsiteX0" fmla="*/ 1240018 w 1240018"/>
                <a:gd name="connsiteY0" fmla="*/ 2306004 h 2306004"/>
                <a:gd name="connsiteX1" fmla="*/ 0 w 1240018"/>
                <a:gd name="connsiteY1" fmla="*/ 1155738 h 2306004"/>
                <a:gd name="connsiteX2" fmla="*/ 166366 w 1240018"/>
                <a:gd name="connsiteY2" fmla="*/ 0 h 2306004"/>
                <a:gd name="connsiteX3" fmla="*/ 1240018 w 1240018"/>
                <a:gd name="connsiteY3" fmla="*/ 2306004 h 2306004"/>
                <a:gd name="connsiteX0" fmla="*/ 1076043 w 1076043"/>
                <a:gd name="connsiteY0" fmla="*/ 1585334 h 1585334"/>
                <a:gd name="connsiteX1" fmla="*/ 0 w 1076043"/>
                <a:gd name="connsiteY1" fmla="*/ 1155738 h 1585334"/>
                <a:gd name="connsiteX2" fmla="*/ 166366 w 1076043"/>
                <a:gd name="connsiteY2" fmla="*/ 0 h 1585334"/>
                <a:gd name="connsiteX3" fmla="*/ 1076043 w 1076043"/>
                <a:gd name="connsiteY3" fmla="*/ 1585334 h 1585334"/>
                <a:gd name="connsiteX0" fmla="*/ 1076043 w 1076043"/>
                <a:gd name="connsiteY0" fmla="*/ 1585334 h 1585334"/>
                <a:gd name="connsiteX1" fmla="*/ 0 w 1076043"/>
                <a:gd name="connsiteY1" fmla="*/ 1155738 h 1585334"/>
                <a:gd name="connsiteX2" fmla="*/ 166366 w 1076043"/>
                <a:gd name="connsiteY2" fmla="*/ 0 h 1585334"/>
                <a:gd name="connsiteX3" fmla="*/ 1076043 w 1076043"/>
                <a:gd name="connsiteY3" fmla="*/ 1585334 h 1585334"/>
                <a:gd name="connsiteX0" fmla="*/ 841662 w 841662"/>
                <a:gd name="connsiteY0" fmla="*/ 1852030 h 1852030"/>
                <a:gd name="connsiteX1" fmla="*/ 0 w 841662"/>
                <a:gd name="connsiteY1" fmla="*/ 1155738 h 1852030"/>
                <a:gd name="connsiteX2" fmla="*/ 166366 w 841662"/>
                <a:gd name="connsiteY2" fmla="*/ 0 h 1852030"/>
                <a:gd name="connsiteX3" fmla="*/ 841662 w 841662"/>
                <a:gd name="connsiteY3" fmla="*/ 1852030 h 1852030"/>
                <a:gd name="connsiteX0" fmla="*/ 841662 w 841662"/>
                <a:gd name="connsiteY0" fmla="*/ 1877789 h 1877789"/>
                <a:gd name="connsiteX1" fmla="*/ 0 w 841662"/>
                <a:gd name="connsiteY1" fmla="*/ 1181497 h 1877789"/>
                <a:gd name="connsiteX2" fmla="*/ 262501 w 841662"/>
                <a:gd name="connsiteY2" fmla="*/ 0 h 1877789"/>
                <a:gd name="connsiteX3" fmla="*/ 841662 w 841662"/>
                <a:gd name="connsiteY3" fmla="*/ 1877789 h 1877789"/>
                <a:gd name="connsiteX0" fmla="*/ 841662 w 841662"/>
                <a:gd name="connsiteY0" fmla="*/ 1847631 h 1847631"/>
                <a:gd name="connsiteX1" fmla="*/ 0 w 841662"/>
                <a:gd name="connsiteY1" fmla="*/ 1151339 h 1847631"/>
                <a:gd name="connsiteX2" fmla="*/ 173984 w 841662"/>
                <a:gd name="connsiteY2" fmla="*/ 0 h 1847631"/>
                <a:gd name="connsiteX3" fmla="*/ 841662 w 841662"/>
                <a:gd name="connsiteY3" fmla="*/ 1847631 h 1847631"/>
              </a:gdLst>
              <a:ahLst/>
              <a:cxnLst>
                <a:cxn ang="0">
                  <a:pos x="connsiteX0" y="connsiteY0"/>
                </a:cxn>
                <a:cxn ang="0">
                  <a:pos x="connsiteX1" y="connsiteY1"/>
                </a:cxn>
                <a:cxn ang="0">
                  <a:pos x="connsiteX2" y="connsiteY2"/>
                </a:cxn>
                <a:cxn ang="0">
                  <a:pos x="connsiteX3" y="connsiteY3"/>
                </a:cxn>
              </a:cxnLst>
              <a:rect l="l" t="t" r="r" b="b"/>
              <a:pathLst>
                <a:path w="841662" h="1847631">
                  <a:moveTo>
                    <a:pt x="841662" y="1847631"/>
                  </a:moveTo>
                  <a:lnTo>
                    <a:pt x="0" y="1151339"/>
                  </a:lnTo>
                  <a:lnTo>
                    <a:pt x="173984" y="0"/>
                  </a:lnTo>
                  <a:lnTo>
                    <a:pt x="841662" y="1847631"/>
                  </a:lnTo>
                  <a:close/>
                </a:path>
              </a:pathLst>
            </a:custGeom>
            <a:solidFill>
              <a:srgbClr val="00BDF2"/>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38" name="Regular Pentagon 6"/>
            <p:cNvSpPr/>
            <p:nvPr userDrawn="1"/>
          </p:nvSpPr>
          <p:spPr bwMode="auto">
            <a:xfrm>
              <a:off x="1936486" y="1815084"/>
              <a:ext cx="2914398" cy="1897223"/>
            </a:xfrm>
            <a:custGeom>
              <a:avLst/>
              <a:gdLst>
                <a:gd name="connsiteX0" fmla="*/ 1 w 1188098"/>
                <a:gd name="connsiteY0" fmla="*/ 346893 h 908180"/>
                <a:gd name="connsiteX1" fmla="*/ 594049 w 1188098"/>
                <a:gd name="connsiteY1" fmla="*/ 0 h 908180"/>
                <a:gd name="connsiteX2" fmla="*/ 1188097 w 1188098"/>
                <a:gd name="connsiteY2" fmla="*/ 346893 h 908180"/>
                <a:gd name="connsiteX3" fmla="*/ 961191 w 1188098"/>
                <a:gd name="connsiteY3" fmla="*/ 908178 h 908180"/>
                <a:gd name="connsiteX4" fmla="*/ 226907 w 1188098"/>
                <a:gd name="connsiteY4" fmla="*/ 908178 h 908180"/>
                <a:gd name="connsiteX5" fmla="*/ 1 w 1188098"/>
                <a:gd name="connsiteY5" fmla="*/ 346893 h 908180"/>
                <a:gd name="connsiteX0" fmla="*/ 28131 w 961190"/>
                <a:gd name="connsiteY0" fmla="*/ 1354599 h 1354599"/>
                <a:gd name="connsiteX1" fmla="*/ 367142 w 961190"/>
                <a:gd name="connsiteY1" fmla="*/ 0 h 1354599"/>
                <a:gd name="connsiteX2" fmla="*/ 961190 w 961190"/>
                <a:gd name="connsiteY2" fmla="*/ 346893 h 1354599"/>
                <a:gd name="connsiteX3" fmla="*/ 734284 w 961190"/>
                <a:gd name="connsiteY3" fmla="*/ 908178 h 1354599"/>
                <a:gd name="connsiteX4" fmla="*/ 0 w 961190"/>
                <a:gd name="connsiteY4" fmla="*/ 908178 h 1354599"/>
                <a:gd name="connsiteX5" fmla="*/ 28131 w 961190"/>
                <a:gd name="connsiteY5" fmla="*/ 1354599 h 1354599"/>
                <a:gd name="connsiteX0" fmla="*/ 0 w 1452326"/>
                <a:gd name="connsiteY0" fmla="*/ 1354599 h 1897223"/>
                <a:gd name="connsiteX1" fmla="*/ 339011 w 1452326"/>
                <a:gd name="connsiteY1" fmla="*/ 0 h 1897223"/>
                <a:gd name="connsiteX2" fmla="*/ 933059 w 1452326"/>
                <a:gd name="connsiteY2" fmla="*/ 346893 h 1897223"/>
                <a:gd name="connsiteX3" fmla="*/ 706153 w 1452326"/>
                <a:gd name="connsiteY3" fmla="*/ 908178 h 1897223"/>
                <a:gd name="connsiteX4" fmla="*/ 1452326 w 1452326"/>
                <a:gd name="connsiteY4" fmla="*/ 1897223 h 1897223"/>
                <a:gd name="connsiteX5" fmla="*/ 0 w 1452326"/>
                <a:gd name="connsiteY5" fmla="*/ 1354599 h 1897223"/>
                <a:gd name="connsiteX0" fmla="*/ 0 w 2870855"/>
                <a:gd name="connsiteY0" fmla="*/ 1354599 h 1897223"/>
                <a:gd name="connsiteX1" fmla="*/ 339011 w 2870855"/>
                <a:gd name="connsiteY1" fmla="*/ 0 h 1897223"/>
                <a:gd name="connsiteX2" fmla="*/ 933059 w 2870855"/>
                <a:gd name="connsiteY2" fmla="*/ 346893 h 1897223"/>
                <a:gd name="connsiteX3" fmla="*/ 2870855 w 2870855"/>
                <a:gd name="connsiteY3" fmla="*/ 1256521 h 1897223"/>
                <a:gd name="connsiteX4" fmla="*/ 1452326 w 2870855"/>
                <a:gd name="connsiteY4" fmla="*/ 1897223 h 1897223"/>
                <a:gd name="connsiteX5" fmla="*/ 0 w 2870855"/>
                <a:gd name="connsiteY5" fmla="*/ 1354599 h 1897223"/>
                <a:gd name="connsiteX0" fmla="*/ 0 w 2870855"/>
                <a:gd name="connsiteY0" fmla="*/ 1354599 h 1897223"/>
                <a:gd name="connsiteX1" fmla="*/ 339011 w 2870855"/>
                <a:gd name="connsiteY1" fmla="*/ 0 h 1897223"/>
                <a:gd name="connsiteX2" fmla="*/ 1810137 w 2870855"/>
                <a:gd name="connsiteY2" fmla="*/ 645473 h 1897223"/>
                <a:gd name="connsiteX3" fmla="*/ 2870855 w 2870855"/>
                <a:gd name="connsiteY3" fmla="*/ 1256521 h 1897223"/>
                <a:gd name="connsiteX4" fmla="*/ 1452326 w 2870855"/>
                <a:gd name="connsiteY4" fmla="*/ 1897223 h 1897223"/>
                <a:gd name="connsiteX5" fmla="*/ 0 w 2870855"/>
                <a:gd name="connsiteY5" fmla="*/ 1354599 h 1897223"/>
                <a:gd name="connsiteX0" fmla="*/ 0 w 2678022"/>
                <a:gd name="connsiteY0" fmla="*/ 1391921 h 1897223"/>
                <a:gd name="connsiteX1" fmla="*/ 146178 w 2678022"/>
                <a:gd name="connsiteY1" fmla="*/ 0 h 1897223"/>
                <a:gd name="connsiteX2" fmla="*/ 1617304 w 2678022"/>
                <a:gd name="connsiteY2" fmla="*/ 645473 h 1897223"/>
                <a:gd name="connsiteX3" fmla="*/ 2678022 w 2678022"/>
                <a:gd name="connsiteY3" fmla="*/ 1256521 h 1897223"/>
                <a:gd name="connsiteX4" fmla="*/ 1259493 w 2678022"/>
                <a:gd name="connsiteY4" fmla="*/ 1897223 h 1897223"/>
                <a:gd name="connsiteX5" fmla="*/ 0 w 2678022"/>
                <a:gd name="connsiteY5" fmla="*/ 1391921 h 1897223"/>
                <a:gd name="connsiteX0" fmla="*/ 0 w 2858414"/>
                <a:gd name="connsiteY0" fmla="*/ 1354598 h 1897223"/>
                <a:gd name="connsiteX1" fmla="*/ 326570 w 2858414"/>
                <a:gd name="connsiteY1" fmla="*/ 0 h 1897223"/>
                <a:gd name="connsiteX2" fmla="*/ 1797696 w 2858414"/>
                <a:gd name="connsiteY2" fmla="*/ 645473 h 1897223"/>
                <a:gd name="connsiteX3" fmla="*/ 2858414 w 2858414"/>
                <a:gd name="connsiteY3" fmla="*/ 1256521 h 1897223"/>
                <a:gd name="connsiteX4" fmla="*/ 1439885 w 2858414"/>
                <a:gd name="connsiteY4" fmla="*/ 1897223 h 1897223"/>
                <a:gd name="connsiteX5" fmla="*/ 0 w 2858414"/>
                <a:gd name="connsiteY5" fmla="*/ 1354598 h 1897223"/>
                <a:gd name="connsiteX0" fmla="*/ 0 w 2858414"/>
                <a:gd name="connsiteY0" fmla="*/ 1354598 h 1897223"/>
                <a:gd name="connsiteX1" fmla="*/ 326570 w 2858414"/>
                <a:gd name="connsiteY1" fmla="*/ 0 h 1897223"/>
                <a:gd name="connsiteX2" fmla="*/ 1878561 w 2858414"/>
                <a:gd name="connsiteY2" fmla="*/ 626812 h 1897223"/>
                <a:gd name="connsiteX3" fmla="*/ 2858414 w 2858414"/>
                <a:gd name="connsiteY3" fmla="*/ 1256521 h 1897223"/>
                <a:gd name="connsiteX4" fmla="*/ 1439885 w 2858414"/>
                <a:gd name="connsiteY4" fmla="*/ 1897223 h 1897223"/>
                <a:gd name="connsiteX5" fmla="*/ 0 w 2858414"/>
                <a:gd name="connsiteY5" fmla="*/ 1354598 h 1897223"/>
                <a:gd name="connsiteX0" fmla="*/ 0 w 2858414"/>
                <a:gd name="connsiteY0" fmla="*/ 1354598 h 1897223"/>
                <a:gd name="connsiteX1" fmla="*/ 339011 w 2858414"/>
                <a:gd name="connsiteY1" fmla="*/ 0 h 1897223"/>
                <a:gd name="connsiteX2" fmla="*/ 1878561 w 2858414"/>
                <a:gd name="connsiteY2" fmla="*/ 626812 h 1897223"/>
                <a:gd name="connsiteX3" fmla="*/ 2858414 w 2858414"/>
                <a:gd name="connsiteY3" fmla="*/ 1256521 h 1897223"/>
                <a:gd name="connsiteX4" fmla="*/ 1439885 w 2858414"/>
                <a:gd name="connsiteY4" fmla="*/ 1897223 h 1897223"/>
                <a:gd name="connsiteX5" fmla="*/ 0 w 2858414"/>
                <a:gd name="connsiteY5" fmla="*/ 1354598 h 1897223"/>
                <a:gd name="connsiteX0" fmla="*/ 0 w 2914398"/>
                <a:gd name="connsiteY0" fmla="*/ 1354598 h 1897223"/>
                <a:gd name="connsiteX1" fmla="*/ 339011 w 2914398"/>
                <a:gd name="connsiteY1" fmla="*/ 0 h 1897223"/>
                <a:gd name="connsiteX2" fmla="*/ 1878561 w 2914398"/>
                <a:gd name="connsiteY2" fmla="*/ 626812 h 1897223"/>
                <a:gd name="connsiteX3" fmla="*/ 2914398 w 2914398"/>
                <a:gd name="connsiteY3" fmla="*/ 1256521 h 1897223"/>
                <a:gd name="connsiteX4" fmla="*/ 1439885 w 2914398"/>
                <a:gd name="connsiteY4" fmla="*/ 1897223 h 1897223"/>
                <a:gd name="connsiteX5" fmla="*/ 0 w 2914398"/>
                <a:gd name="connsiteY5" fmla="*/ 1354598 h 189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398" h="1897223">
                  <a:moveTo>
                    <a:pt x="0" y="1354598"/>
                  </a:moveTo>
                  <a:lnTo>
                    <a:pt x="339011" y="0"/>
                  </a:lnTo>
                  <a:lnTo>
                    <a:pt x="1878561" y="626812"/>
                  </a:lnTo>
                  <a:lnTo>
                    <a:pt x="2914398" y="1256521"/>
                  </a:lnTo>
                  <a:lnTo>
                    <a:pt x="1439885" y="1897223"/>
                  </a:lnTo>
                  <a:lnTo>
                    <a:pt x="0" y="1354598"/>
                  </a:lnTo>
                  <a:close/>
                </a:path>
              </a:pathLst>
            </a:custGeom>
            <a:gradFill flip="none" rotWithShape="1">
              <a:gsLst>
                <a:gs pos="47000">
                  <a:srgbClr val="02A8E0"/>
                </a:gs>
                <a:gs pos="0">
                  <a:srgbClr val="104B84"/>
                </a:gs>
              </a:gsLst>
              <a:path path="circle">
                <a:fillToRect t="100000" r="100000"/>
              </a:path>
              <a:tileRect l="-100000" b="-100000"/>
            </a:gra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39" name="Isosceles Triangle 7"/>
            <p:cNvSpPr/>
            <p:nvPr userDrawn="1"/>
          </p:nvSpPr>
          <p:spPr bwMode="auto">
            <a:xfrm>
              <a:off x="2255698" y="1815085"/>
              <a:ext cx="2869226" cy="1256521"/>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2844344"/>
                <a:gd name="connsiteY0" fmla="*/ 317241 h 317241"/>
                <a:gd name="connsiteX1" fmla="*/ 2844344 w 2844344"/>
                <a:gd name="connsiteY1" fmla="*/ 0 h 317241"/>
                <a:gd name="connsiteX2" fmla="*/ 1060704 w 2844344"/>
                <a:gd name="connsiteY2" fmla="*/ 317241 h 317241"/>
                <a:gd name="connsiteX3" fmla="*/ 0 w 2844344"/>
                <a:gd name="connsiteY3" fmla="*/ 317241 h 317241"/>
                <a:gd name="connsiteX0" fmla="*/ 0 w 2875446"/>
                <a:gd name="connsiteY0" fmla="*/ 0 h 920620"/>
                <a:gd name="connsiteX1" fmla="*/ 2875446 w 2875446"/>
                <a:gd name="connsiteY1" fmla="*/ 603379 h 920620"/>
                <a:gd name="connsiteX2" fmla="*/ 1091806 w 2875446"/>
                <a:gd name="connsiteY2" fmla="*/ 920620 h 920620"/>
                <a:gd name="connsiteX3" fmla="*/ 0 w 2875446"/>
                <a:gd name="connsiteY3" fmla="*/ 0 h 920620"/>
                <a:gd name="connsiteX0" fmla="*/ 0 w 2875446"/>
                <a:gd name="connsiteY0" fmla="*/ 0 h 1262742"/>
                <a:gd name="connsiteX1" fmla="*/ 2875446 w 2875446"/>
                <a:gd name="connsiteY1" fmla="*/ 603379 h 1262742"/>
                <a:gd name="connsiteX2" fmla="*/ 2603365 w 2875446"/>
                <a:gd name="connsiteY2" fmla="*/ 1262742 h 1262742"/>
                <a:gd name="connsiteX3" fmla="*/ 0 w 2875446"/>
                <a:gd name="connsiteY3" fmla="*/ 0 h 1262742"/>
                <a:gd name="connsiteX0" fmla="*/ 0 w 2676393"/>
                <a:gd name="connsiteY0" fmla="*/ 0 h 1032587"/>
                <a:gd name="connsiteX1" fmla="*/ 2676393 w 2676393"/>
                <a:gd name="connsiteY1" fmla="*/ 373224 h 1032587"/>
                <a:gd name="connsiteX2" fmla="*/ 2404312 w 2676393"/>
                <a:gd name="connsiteY2" fmla="*/ 1032587 h 1032587"/>
                <a:gd name="connsiteX3" fmla="*/ 0 w 2676393"/>
                <a:gd name="connsiteY3" fmla="*/ 0 h 1032587"/>
                <a:gd name="connsiteX0" fmla="*/ 0 w 2869226"/>
                <a:gd name="connsiteY0" fmla="*/ 0 h 1256521"/>
                <a:gd name="connsiteX1" fmla="*/ 2869226 w 2869226"/>
                <a:gd name="connsiteY1" fmla="*/ 597158 h 1256521"/>
                <a:gd name="connsiteX2" fmla="*/ 2597145 w 2869226"/>
                <a:gd name="connsiteY2" fmla="*/ 1256521 h 1256521"/>
                <a:gd name="connsiteX3" fmla="*/ 0 w 2869226"/>
                <a:gd name="connsiteY3" fmla="*/ 0 h 1256521"/>
              </a:gdLst>
              <a:ahLst/>
              <a:cxnLst>
                <a:cxn ang="0">
                  <a:pos x="connsiteX0" y="connsiteY0"/>
                </a:cxn>
                <a:cxn ang="0">
                  <a:pos x="connsiteX1" y="connsiteY1"/>
                </a:cxn>
                <a:cxn ang="0">
                  <a:pos x="connsiteX2" y="connsiteY2"/>
                </a:cxn>
                <a:cxn ang="0">
                  <a:pos x="connsiteX3" y="connsiteY3"/>
                </a:cxn>
              </a:cxnLst>
              <a:rect l="l" t="t" r="r" b="b"/>
              <a:pathLst>
                <a:path w="2869226" h="1256521">
                  <a:moveTo>
                    <a:pt x="0" y="0"/>
                  </a:moveTo>
                  <a:lnTo>
                    <a:pt x="2869226" y="597158"/>
                  </a:lnTo>
                  <a:lnTo>
                    <a:pt x="2597145" y="1256521"/>
                  </a:lnTo>
                  <a:lnTo>
                    <a:pt x="0" y="0"/>
                  </a:lnTo>
                  <a:close/>
                </a:path>
              </a:pathLst>
            </a:custGeom>
            <a:gradFill flip="none" rotWithShape="1">
              <a:gsLst>
                <a:gs pos="0">
                  <a:srgbClr val="007DC1"/>
                </a:gs>
                <a:gs pos="49000">
                  <a:srgbClr val="9BD0E8"/>
                </a:gs>
              </a:gsLst>
              <a:lin ang="8100000" scaled="1"/>
              <a:tileRect/>
            </a:gra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41" name="Isosceles Triangle 12"/>
            <p:cNvSpPr/>
            <p:nvPr userDrawn="1"/>
          </p:nvSpPr>
          <p:spPr bwMode="auto">
            <a:xfrm>
              <a:off x="4805164" y="2412002"/>
              <a:ext cx="2486361" cy="674370"/>
            </a:xfrm>
            <a:custGeom>
              <a:avLst/>
              <a:gdLst>
                <a:gd name="connsiteX0" fmla="*/ 0 w 2383491"/>
                <a:gd name="connsiteY0" fmla="*/ 788670 h 788670"/>
                <a:gd name="connsiteX1" fmla="*/ 1191746 w 2383491"/>
                <a:gd name="connsiteY1" fmla="*/ 0 h 788670"/>
                <a:gd name="connsiteX2" fmla="*/ 2383491 w 2383491"/>
                <a:gd name="connsiteY2" fmla="*/ 788670 h 788670"/>
                <a:gd name="connsiteX3" fmla="*/ 0 w 2383491"/>
                <a:gd name="connsiteY3" fmla="*/ 788670 h 788670"/>
                <a:gd name="connsiteX0" fmla="*/ 0 w 2463501"/>
                <a:gd name="connsiteY0" fmla="*/ 1017270 h 1017270"/>
                <a:gd name="connsiteX1" fmla="*/ 1271756 w 2463501"/>
                <a:gd name="connsiteY1" fmla="*/ 0 h 1017270"/>
                <a:gd name="connsiteX2" fmla="*/ 2463501 w 2463501"/>
                <a:gd name="connsiteY2" fmla="*/ 788670 h 1017270"/>
                <a:gd name="connsiteX3" fmla="*/ 0 w 2463501"/>
                <a:gd name="connsiteY3" fmla="*/ 1017270 h 1017270"/>
                <a:gd name="connsiteX0" fmla="*/ 0 w 2463501"/>
                <a:gd name="connsiteY0" fmla="*/ 685800 h 685800"/>
                <a:gd name="connsiteX1" fmla="*/ 300206 w 2463501"/>
                <a:gd name="connsiteY1" fmla="*/ 0 h 685800"/>
                <a:gd name="connsiteX2" fmla="*/ 2463501 w 2463501"/>
                <a:gd name="connsiteY2" fmla="*/ 457200 h 685800"/>
                <a:gd name="connsiteX3" fmla="*/ 0 w 2463501"/>
                <a:gd name="connsiteY3" fmla="*/ 685800 h 685800"/>
                <a:gd name="connsiteX0" fmla="*/ 0 w 2257761"/>
                <a:gd name="connsiteY0" fmla="*/ 582930 h 582930"/>
                <a:gd name="connsiteX1" fmla="*/ 94466 w 2257761"/>
                <a:gd name="connsiteY1" fmla="*/ 0 h 582930"/>
                <a:gd name="connsiteX2" fmla="*/ 2257761 w 2257761"/>
                <a:gd name="connsiteY2" fmla="*/ 457200 h 582930"/>
                <a:gd name="connsiteX3" fmla="*/ 0 w 2257761"/>
                <a:gd name="connsiteY3" fmla="*/ 582930 h 582930"/>
                <a:gd name="connsiteX0" fmla="*/ 0 w 2429211"/>
                <a:gd name="connsiteY0" fmla="*/ 662940 h 662940"/>
                <a:gd name="connsiteX1" fmla="*/ 265916 w 2429211"/>
                <a:gd name="connsiteY1" fmla="*/ 0 h 662940"/>
                <a:gd name="connsiteX2" fmla="*/ 2429211 w 2429211"/>
                <a:gd name="connsiteY2" fmla="*/ 457200 h 662940"/>
                <a:gd name="connsiteX3" fmla="*/ 0 w 2429211"/>
                <a:gd name="connsiteY3" fmla="*/ 662940 h 662940"/>
                <a:gd name="connsiteX0" fmla="*/ 0 w 2440641"/>
                <a:gd name="connsiteY0" fmla="*/ 662940 h 662940"/>
                <a:gd name="connsiteX1" fmla="*/ 265916 w 2440641"/>
                <a:gd name="connsiteY1" fmla="*/ 0 h 662940"/>
                <a:gd name="connsiteX2" fmla="*/ 2440641 w 2440641"/>
                <a:gd name="connsiteY2" fmla="*/ 445770 h 662940"/>
                <a:gd name="connsiteX3" fmla="*/ 0 w 2440641"/>
                <a:gd name="connsiteY3" fmla="*/ 662940 h 662940"/>
                <a:gd name="connsiteX0" fmla="*/ 0 w 2486361"/>
                <a:gd name="connsiteY0" fmla="*/ 674370 h 674370"/>
                <a:gd name="connsiteX1" fmla="*/ 311636 w 2486361"/>
                <a:gd name="connsiteY1" fmla="*/ 0 h 674370"/>
                <a:gd name="connsiteX2" fmla="*/ 2486361 w 2486361"/>
                <a:gd name="connsiteY2" fmla="*/ 445770 h 674370"/>
                <a:gd name="connsiteX3" fmla="*/ 0 w 2486361"/>
                <a:gd name="connsiteY3" fmla="*/ 674370 h 674370"/>
              </a:gdLst>
              <a:ahLst/>
              <a:cxnLst>
                <a:cxn ang="0">
                  <a:pos x="connsiteX0" y="connsiteY0"/>
                </a:cxn>
                <a:cxn ang="0">
                  <a:pos x="connsiteX1" y="connsiteY1"/>
                </a:cxn>
                <a:cxn ang="0">
                  <a:pos x="connsiteX2" y="connsiteY2"/>
                </a:cxn>
                <a:cxn ang="0">
                  <a:pos x="connsiteX3" y="connsiteY3"/>
                </a:cxn>
              </a:cxnLst>
              <a:rect l="l" t="t" r="r" b="b"/>
              <a:pathLst>
                <a:path w="2486361" h="674370">
                  <a:moveTo>
                    <a:pt x="0" y="674370"/>
                  </a:moveTo>
                  <a:lnTo>
                    <a:pt x="311636" y="0"/>
                  </a:lnTo>
                  <a:lnTo>
                    <a:pt x="2486361" y="445770"/>
                  </a:lnTo>
                  <a:lnTo>
                    <a:pt x="0" y="674370"/>
                  </a:lnTo>
                  <a:close/>
                </a:path>
              </a:pathLst>
            </a:custGeom>
            <a:gradFill>
              <a:gsLst>
                <a:gs pos="100000">
                  <a:srgbClr val="F47600"/>
                </a:gs>
                <a:gs pos="0">
                  <a:srgbClr val="FFCC03"/>
                </a:gs>
              </a:gsLst>
              <a:lin ang="5400000" scaled="1"/>
            </a:gra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42" name="Isosceles Triangle 12"/>
            <p:cNvSpPr/>
            <p:nvPr userDrawn="1"/>
          </p:nvSpPr>
          <p:spPr bwMode="auto">
            <a:xfrm>
              <a:off x="5124925" y="1832078"/>
              <a:ext cx="2906246" cy="1028700"/>
            </a:xfrm>
            <a:custGeom>
              <a:avLst/>
              <a:gdLst>
                <a:gd name="connsiteX0" fmla="*/ 0 w 2383491"/>
                <a:gd name="connsiteY0" fmla="*/ 788670 h 788670"/>
                <a:gd name="connsiteX1" fmla="*/ 1191746 w 2383491"/>
                <a:gd name="connsiteY1" fmla="*/ 0 h 788670"/>
                <a:gd name="connsiteX2" fmla="*/ 2383491 w 2383491"/>
                <a:gd name="connsiteY2" fmla="*/ 788670 h 788670"/>
                <a:gd name="connsiteX3" fmla="*/ 0 w 2383491"/>
                <a:gd name="connsiteY3" fmla="*/ 788670 h 788670"/>
                <a:gd name="connsiteX0" fmla="*/ 0 w 2463501"/>
                <a:gd name="connsiteY0" fmla="*/ 1017270 h 1017270"/>
                <a:gd name="connsiteX1" fmla="*/ 1271756 w 2463501"/>
                <a:gd name="connsiteY1" fmla="*/ 0 h 1017270"/>
                <a:gd name="connsiteX2" fmla="*/ 2463501 w 2463501"/>
                <a:gd name="connsiteY2" fmla="*/ 788670 h 1017270"/>
                <a:gd name="connsiteX3" fmla="*/ 0 w 2463501"/>
                <a:gd name="connsiteY3" fmla="*/ 1017270 h 1017270"/>
                <a:gd name="connsiteX0" fmla="*/ 0 w 2463501"/>
                <a:gd name="connsiteY0" fmla="*/ 685800 h 685800"/>
                <a:gd name="connsiteX1" fmla="*/ 300206 w 2463501"/>
                <a:gd name="connsiteY1" fmla="*/ 0 h 685800"/>
                <a:gd name="connsiteX2" fmla="*/ 2463501 w 2463501"/>
                <a:gd name="connsiteY2" fmla="*/ 457200 h 685800"/>
                <a:gd name="connsiteX3" fmla="*/ 0 w 2463501"/>
                <a:gd name="connsiteY3" fmla="*/ 685800 h 685800"/>
                <a:gd name="connsiteX0" fmla="*/ 0 w 2257761"/>
                <a:gd name="connsiteY0" fmla="*/ 582930 h 582930"/>
                <a:gd name="connsiteX1" fmla="*/ 94466 w 2257761"/>
                <a:gd name="connsiteY1" fmla="*/ 0 h 582930"/>
                <a:gd name="connsiteX2" fmla="*/ 2257761 w 2257761"/>
                <a:gd name="connsiteY2" fmla="*/ 457200 h 582930"/>
                <a:gd name="connsiteX3" fmla="*/ 0 w 2257761"/>
                <a:gd name="connsiteY3" fmla="*/ 582930 h 582930"/>
                <a:gd name="connsiteX0" fmla="*/ 0 w 2429211"/>
                <a:gd name="connsiteY0" fmla="*/ 662940 h 662940"/>
                <a:gd name="connsiteX1" fmla="*/ 265916 w 2429211"/>
                <a:gd name="connsiteY1" fmla="*/ 0 h 662940"/>
                <a:gd name="connsiteX2" fmla="*/ 2429211 w 2429211"/>
                <a:gd name="connsiteY2" fmla="*/ 457200 h 662940"/>
                <a:gd name="connsiteX3" fmla="*/ 0 w 2429211"/>
                <a:gd name="connsiteY3" fmla="*/ 662940 h 662940"/>
                <a:gd name="connsiteX0" fmla="*/ 0 w 2440641"/>
                <a:gd name="connsiteY0" fmla="*/ 662940 h 662940"/>
                <a:gd name="connsiteX1" fmla="*/ 265916 w 2440641"/>
                <a:gd name="connsiteY1" fmla="*/ 0 h 662940"/>
                <a:gd name="connsiteX2" fmla="*/ 2440641 w 2440641"/>
                <a:gd name="connsiteY2" fmla="*/ 445770 h 662940"/>
                <a:gd name="connsiteX3" fmla="*/ 0 w 2440641"/>
                <a:gd name="connsiteY3" fmla="*/ 662940 h 662940"/>
                <a:gd name="connsiteX0" fmla="*/ 0 w 2486361"/>
                <a:gd name="connsiteY0" fmla="*/ 674370 h 674370"/>
                <a:gd name="connsiteX1" fmla="*/ 311636 w 2486361"/>
                <a:gd name="connsiteY1" fmla="*/ 0 h 674370"/>
                <a:gd name="connsiteX2" fmla="*/ 2486361 w 2486361"/>
                <a:gd name="connsiteY2" fmla="*/ 445770 h 674370"/>
                <a:gd name="connsiteX3" fmla="*/ 0 w 2486361"/>
                <a:gd name="connsiteY3" fmla="*/ 674370 h 674370"/>
                <a:gd name="connsiteX0" fmla="*/ 0 w 2189181"/>
                <a:gd name="connsiteY0" fmla="*/ 674370 h 1154430"/>
                <a:gd name="connsiteX1" fmla="*/ 311636 w 2189181"/>
                <a:gd name="connsiteY1" fmla="*/ 0 h 1154430"/>
                <a:gd name="connsiteX2" fmla="*/ 2189181 w 2189181"/>
                <a:gd name="connsiteY2" fmla="*/ 1154430 h 1154430"/>
                <a:gd name="connsiteX3" fmla="*/ 0 w 2189181"/>
                <a:gd name="connsiteY3" fmla="*/ 674370 h 1154430"/>
                <a:gd name="connsiteX0" fmla="*/ 0 w 2906246"/>
                <a:gd name="connsiteY0" fmla="*/ 548640 h 1028700"/>
                <a:gd name="connsiteX1" fmla="*/ 2906246 w 2906246"/>
                <a:gd name="connsiteY1" fmla="*/ 0 h 1028700"/>
                <a:gd name="connsiteX2" fmla="*/ 2189181 w 2906246"/>
                <a:gd name="connsiteY2" fmla="*/ 1028700 h 1028700"/>
                <a:gd name="connsiteX3" fmla="*/ 0 w 2906246"/>
                <a:gd name="connsiteY3" fmla="*/ 548640 h 1028700"/>
                <a:gd name="connsiteX0" fmla="*/ 0 w 2906246"/>
                <a:gd name="connsiteY0" fmla="*/ 571500 h 1028700"/>
                <a:gd name="connsiteX1" fmla="*/ 2906246 w 2906246"/>
                <a:gd name="connsiteY1" fmla="*/ 0 h 1028700"/>
                <a:gd name="connsiteX2" fmla="*/ 2189181 w 2906246"/>
                <a:gd name="connsiteY2" fmla="*/ 1028700 h 1028700"/>
                <a:gd name="connsiteX3" fmla="*/ 0 w 2906246"/>
                <a:gd name="connsiteY3" fmla="*/ 571500 h 1028700"/>
              </a:gdLst>
              <a:ahLst/>
              <a:cxnLst>
                <a:cxn ang="0">
                  <a:pos x="connsiteX0" y="connsiteY0"/>
                </a:cxn>
                <a:cxn ang="0">
                  <a:pos x="connsiteX1" y="connsiteY1"/>
                </a:cxn>
                <a:cxn ang="0">
                  <a:pos x="connsiteX2" y="connsiteY2"/>
                </a:cxn>
                <a:cxn ang="0">
                  <a:pos x="connsiteX3" y="connsiteY3"/>
                </a:cxn>
              </a:cxnLst>
              <a:rect l="l" t="t" r="r" b="b"/>
              <a:pathLst>
                <a:path w="2906246" h="1028700">
                  <a:moveTo>
                    <a:pt x="0" y="571500"/>
                  </a:moveTo>
                  <a:lnTo>
                    <a:pt x="2906246" y="0"/>
                  </a:lnTo>
                  <a:lnTo>
                    <a:pt x="2189181" y="1028700"/>
                  </a:lnTo>
                  <a:lnTo>
                    <a:pt x="0" y="571500"/>
                  </a:lnTo>
                  <a:close/>
                </a:path>
              </a:pathLst>
            </a:custGeom>
            <a:solidFill>
              <a:srgbClr val="2C2D8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sp>
          <p:nvSpPr>
            <p:cNvPr id="43" name="Rectangle 13"/>
            <p:cNvSpPr/>
            <p:nvPr userDrawn="1"/>
          </p:nvSpPr>
          <p:spPr bwMode="auto">
            <a:xfrm>
              <a:off x="8005887" y="1117750"/>
              <a:ext cx="1138113" cy="794338"/>
            </a:xfrm>
            <a:custGeom>
              <a:avLst/>
              <a:gdLst>
                <a:gd name="connsiteX0" fmla="*/ 0 w 1691640"/>
                <a:gd name="connsiteY0" fmla="*/ 0 h 760048"/>
                <a:gd name="connsiteX1" fmla="*/ 1691640 w 1691640"/>
                <a:gd name="connsiteY1" fmla="*/ 0 h 760048"/>
                <a:gd name="connsiteX2" fmla="*/ 1691640 w 1691640"/>
                <a:gd name="connsiteY2" fmla="*/ 760048 h 760048"/>
                <a:gd name="connsiteX3" fmla="*/ 0 w 1691640"/>
                <a:gd name="connsiteY3" fmla="*/ 760048 h 760048"/>
                <a:gd name="connsiteX4" fmla="*/ 0 w 1691640"/>
                <a:gd name="connsiteY4" fmla="*/ 0 h 760048"/>
                <a:gd name="connsiteX0" fmla="*/ 1062990 w 1691640"/>
                <a:gd name="connsiteY0" fmla="*/ 400050 h 760048"/>
                <a:gd name="connsiteX1" fmla="*/ 1691640 w 1691640"/>
                <a:gd name="connsiteY1" fmla="*/ 0 h 760048"/>
                <a:gd name="connsiteX2" fmla="*/ 1691640 w 1691640"/>
                <a:gd name="connsiteY2" fmla="*/ 760048 h 760048"/>
                <a:gd name="connsiteX3" fmla="*/ 0 w 1691640"/>
                <a:gd name="connsiteY3" fmla="*/ 760048 h 760048"/>
                <a:gd name="connsiteX4" fmla="*/ 1062990 w 1691640"/>
                <a:gd name="connsiteY4" fmla="*/ 400050 h 760048"/>
                <a:gd name="connsiteX0" fmla="*/ 525780 w 1691640"/>
                <a:gd name="connsiteY0" fmla="*/ 45720 h 760048"/>
                <a:gd name="connsiteX1" fmla="*/ 1691640 w 1691640"/>
                <a:gd name="connsiteY1" fmla="*/ 0 h 760048"/>
                <a:gd name="connsiteX2" fmla="*/ 1691640 w 1691640"/>
                <a:gd name="connsiteY2" fmla="*/ 760048 h 760048"/>
                <a:gd name="connsiteX3" fmla="*/ 0 w 1691640"/>
                <a:gd name="connsiteY3" fmla="*/ 760048 h 760048"/>
                <a:gd name="connsiteX4" fmla="*/ 525780 w 1691640"/>
                <a:gd name="connsiteY4" fmla="*/ 45720 h 760048"/>
                <a:gd name="connsiteX0" fmla="*/ 525780 w 1691640"/>
                <a:gd name="connsiteY0" fmla="*/ 0 h 714328"/>
                <a:gd name="connsiteX1" fmla="*/ 1348740 w 1691640"/>
                <a:gd name="connsiteY1" fmla="*/ 274320 h 714328"/>
                <a:gd name="connsiteX2" fmla="*/ 1691640 w 1691640"/>
                <a:gd name="connsiteY2" fmla="*/ 714328 h 714328"/>
                <a:gd name="connsiteX3" fmla="*/ 0 w 1691640"/>
                <a:gd name="connsiteY3" fmla="*/ 714328 h 714328"/>
                <a:gd name="connsiteX4" fmla="*/ 525780 w 1691640"/>
                <a:gd name="connsiteY4" fmla="*/ 0 h 714328"/>
                <a:gd name="connsiteX0" fmla="*/ 525780 w 1691640"/>
                <a:gd name="connsiteY0" fmla="*/ 0 h 714328"/>
                <a:gd name="connsiteX1" fmla="*/ 1165860 w 1691640"/>
                <a:gd name="connsiteY1" fmla="*/ 148590 h 714328"/>
                <a:gd name="connsiteX2" fmla="*/ 1691640 w 1691640"/>
                <a:gd name="connsiteY2" fmla="*/ 714328 h 714328"/>
                <a:gd name="connsiteX3" fmla="*/ 0 w 1691640"/>
                <a:gd name="connsiteY3" fmla="*/ 714328 h 714328"/>
                <a:gd name="connsiteX4" fmla="*/ 525780 w 1691640"/>
                <a:gd name="connsiteY4" fmla="*/ 0 h 714328"/>
                <a:gd name="connsiteX0" fmla="*/ 525780 w 1177290"/>
                <a:gd name="connsiteY0" fmla="*/ 0 h 794338"/>
                <a:gd name="connsiteX1" fmla="*/ 1165860 w 1177290"/>
                <a:gd name="connsiteY1" fmla="*/ 148590 h 794338"/>
                <a:gd name="connsiteX2" fmla="*/ 1177290 w 1177290"/>
                <a:gd name="connsiteY2" fmla="*/ 794338 h 794338"/>
                <a:gd name="connsiteX3" fmla="*/ 0 w 1177290"/>
                <a:gd name="connsiteY3" fmla="*/ 714328 h 794338"/>
                <a:gd name="connsiteX4" fmla="*/ 525780 w 1177290"/>
                <a:gd name="connsiteY4" fmla="*/ 0 h 79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90" h="794338">
                  <a:moveTo>
                    <a:pt x="525780" y="0"/>
                  </a:moveTo>
                  <a:lnTo>
                    <a:pt x="1165860" y="148590"/>
                  </a:lnTo>
                  <a:lnTo>
                    <a:pt x="1177290" y="794338"/>
                  </a:lnTo>
                  <a:lnTo>
                    <a:pt x="0" y="714328"/>
                  </a:lnTo>
                  <a:lnTo>
                    <a:pt x="525780" y="0"/>
                  </a:lnTo>
                  <a:close/>
                </a:path>
              </a:pathLst>
            </a:custGeom>
            <a:gradFill flip="none" rotWithShape="1">
              <a:gsLst>
                <a:gs pos="0">
                  <a:srgbClr val="007DC1"/>
                </a:gs>
                <a:gs pos="49000">
                  <a:srgbClr val="9BD0E8"/>
                </a:gs>
              </a:gsLst>
              <a:lin ang="8100000" scaled="1"/>
              <a:tileRect/>
            </a:gradFill>
            <a:ln w="6350" cap="flat" cmpd="sng" algn="ctr">
              <a:noFill/>
              <a:prstDash val="solid"/>
              <a:round/>
              <a:headEnd type="none" w="med" len="med"/>
              <a:tailEnd type="none" w="med" len="me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en-US" sz="1400" dirty="0">
                <a:ea typeface="+mj-ea"/>
              </a:endParaRPr>
            </a:p>
          </p:txBody>
        </p:sp>
        <p:sp>
          <p:nvSpPr>
            <p:cNvPr id="44" name="Rectangle 21"/>
            <p:cNvSpPr/>
            <p:nvPr userDrawn="1"/>
          </p:nvSpPr>
          <p:spPr bwMode="auto">
            <a:xfrm>
              <a:off x="7320778" y="1827774"/>
              <a:ext cx="1823222" cy="1027524"/>
            </a:xfrm>
            <a:custGeom>
              <a:avLst/>
              <a:gdLst>
                <a:gd name="connsiteX0" fmla="*/ 0 w 1687150"/>
                <a:gd name="connsiteY0" fmla="*/ 0 h 909080"/>
                <a:gd name="connsiteX1" fmla="*/ 1687150 w 1687150"/>
                <a:gd name="connsiteY1" fmla="*/ 0 h 909080"/>
                <a:gd name="connsiteX2" fmla="*/ 1687150 w 1687150"/>
                <a:gd name="connsiteY2" fmla="*/ 909080 h 909080"/>
                <a:gd name="connsiteX3" fmla="*/ 0 w 1687150"/>
                <a:gd name="connsiteY3" fmla="*/ 909080 h 909080"/>
                <a:gd name="connsiteX4" fmla="*/ 0 w 1687150"/>
                <a:gd name="connsiteY4" fmla="*/ 0 h 909080"/>
                <a:gd name="connsiteX0" fmla="*/ 0 w 1687150"/>
                <a:gd name="connsiteY0" fmla="*/ 0 h 909080"/>
                <a:gd name="connsiteX1" fmla="*/ 1001350 w 1687150"/>
                <a:gd name="connsiteY1" fmla="*/ 400050 h 909080"/>
                <a:gd name="connsiteX2" fmla="*/ 1687150 w 1687150"/>
                <a:gd name="connsiteY2" fmla="*/ 909080 h 909080"/>
                <a:gd name="connsiteX3" fmla="*/ 0 w 1687150"/>
                <a:gd name="connsiteY3" fmla="*/ 909080 h 909080"/>
                <a:gd name="connsiteX4" fmla="*/ 0 w 1687150"/>
                <a:gd name="connsiteY4" fmla="*/ 0 h 909080"/>
                <a:gd name="connsiteX0" fmla="*/ 0 w 1687150"/>
                <a:gd name="connsiteY0" fmla="*/ 0 h 909080"/>
                <a:gd name="connsiteX1" fmla="*/ 1172800 w 1687150"/>
                <a:gd name="connsiteY1" fmla="*/ 68580 h 909080"/>
                <a:gd name="connsiteX2" fmla="*/ 1687150 w 1687150"/>
                <a:gd name="connsiteY2" fmla="*/ 909080 h 909080"/>
                <a:gd name="connsiteX3" fmla="*/ 0 w 1687150"/>
                <a:gd name="connsiteY3" fmla="*/ 909080 h 909080"/>
                <a:gd name="connsiteX4" fmla="*/ 0 w 1687150"/>
                <a:gd name="connsiteY4" fmla="*/ 0 h 909080"/>
                <a:gd name="connsiteX0" fmla="*/ 685800 w 2372950"/>
                <a:gd name="connsiteY0" fmla="*/ 0 h 1034810"/>
                <a:gd name="connsiteX1" fmla="*/ 1858600 w 2372950"/>
                <a:gd name="connsiteY1" fmla="*/ 68580 h 1034810"/>
                <a:gd name="connsiteX2" fmla="*/ 2372950 w 2372950"/>
                <a:gd name="connsiteY2" fmla="*/ 909080 h 1034810"/>
                <a:gd name="connsiteX3" fmla="*/ 0 w 2372950"/>
                <a:gd name="connsiteY3" fmla="*/ 1034810 h 1034810"/>
                <a:gd name="connsiteX4" fmla="*/ 685800 w 2372950"/>
                <a:gd name="connsiteY4" fmla="*/ 0 h 1034810"/>
                <a:gd name="connsiteX0" fmla="*/ 685800 w 1858600"/>
                <a:gd name="connsiteY0" fmla="*/ 0 h 1034810"/>
                <a:gd name="connsiteX1" fmla="*/ 1858600 w 1858600"/>
                <a:gd name="connsiteY1" fmla="*/ 68580 h 1034810"/>
                <a:gd name="connsiteX2" fmla="*/ 1607140 w 1858600"/>
                <a:gd name="connsiteY2" fmla="*/ 600470 h 1034810"/>
                <a:gd name="connsiteX3" fmla="*/ 0 w 1858600"/>
                <a:gd name="connsiteY3" fmla="*/ 1034810 h 1034810"/>
                <a:gd name="connsiteX4" fmla="*/ 685800 w 1858600"/>
                <a:gd name="connsiteY4" fmla="*/ 0 h 1034810"/>
                <a:gd name="connsiteX0" fmla="*/ 685800 w 1858600"/>
                <a:gd name="connsiteY0" fmla="*/ 0 h 1034810"/>
                <a:gd name="connsiteX1" fmla="*/ 1858600 w 1858600"/>
                <a:gd name="connsiteY1" fmla="*/ 68580 h 1034810"/>
                <a:gd name="connsiteX2" fmla="*/ 1835740 w 1858600"/>
                <a:gd name="connsiteY2" fmla="*/ 337580 h 1034810"/>
                <a:gd name="connsiteX3" fmla="*/ 0 w 1858600"/>
                <a:gd name="connsiteY3" fmla="*/ 1034810 h 1034810"/>
                <a:gd name="connsiteX4" fmla="*/ 685800 w 1858600"/>
                <a:gd name="connsiteY4" fmla="*/ 0 h 1034810"/>
                <a:gd name="connsiteX0" fmla="*/ 685800 w 1858600"/>
                <a:gd name="connsiteY0" fmla="*/ 0 h 1034810"/>
                <a:gd name="connsiteX1" fmla="*/ 1858600 w 1858600"/>
                <a:gd name="connsiteY1" fmla="*/ 68580 h 1034810"/>
                <a:gd name="connsiteX2" fmla="*/ 1298530 w 1858600"/>
                <a:gd name="connsiteY2" fmla="*/ 269000 h 1034810"/>
                <a:gd name="connsiteX3" fmla="*/ 0 w 1858600"/>
                <a:gd name="connsiteY3" fmla="*/ 1034810 h 1034810"/>
                <a:gd name="connsiteX4" fmla="*/ 685800 w 1858600"/>
                <a:gd name="connsiteY4" fmla="*/ 0 h 1034810"/>
                <a:gd name="connsiteX0" fmla="*/ 685800 w 1858600"/>
                <a:gd name="connsiteY0" fmla="*/ 0 h 1034810"/>
                <a:gd name="connsiteX1" fmla="*/ 1858600 w 1858600"/>
                <a:gd name="connsiteY1" fmla="*/ 68580 h 1034810"/>
                <a:gd name="connsiteX2" fmla="*/ 1298530 w 1858600"/>
                <a:gd name="connsiteY2" fmla="*/ 349010 h 1034810"/>
                <a:gd name="connsiteX3" fmla="*/ 0 w 1858600"/>
                <a:gd name="connsiteY3" fmla="*/ 1034810 h 1034810"/>
                <a:gd name="connsiteX4" fmla="*/ 685800 w 1858600"/>
                <a:gd name="connsiteY4" fmla="*/ 0 h 1034810"/>
                <a:gd name="connsiteX0" fmla="*/ 708353 w 1881153"/>
                <a:gd name="connsiteY0" fmla="*/ 0 h 1027524"/>
                <a:gd name="connsiteX1" fmla="*/ 1881153 w 1881153"/>
                <a:gd name="connsiteY1" fmla="*/ 68580 h 1027524"/>
                <a:gd name="connsiteX2" fmla="*/ 1321083 w 1881153"/>
                <a:gd name="connsiteY2" fmla="*/ 349010 h 1027524"/>
                <a:gd name="connsiteX3" fmla="*/ 0 w 1881153"/>
                <a:gd name="connsiteY3" fmla="*/ 1027524 h 1027524"/>
                <a:gd name="connsiteX4" fmla="*/ 708353 w 1881153"/>
                <a:gd name="connsiteY4" fmla="*/ 0 h 102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153" h="1027524">
                  <a:moveTo>
                    <a:pt x="708353" y="0"/>
                  </a:moveTo>
                  <a:lnTo>
                    <a:pt x="1881153" y="68580"/>
                  </a:lnTo>
                  <a:lnTo>
                    <a:pt x="1321083" y="349010"/>
                  </a:lnTo>
                  <a:lnTo>
                    <a:pt x="0" y="1027524"/>
                  </a:lnTo>
                  <a:lnTo>
                    <a:pt x="708353" y="0"/>
                  </a:lnTo>
                  <a:close/>
                </a:path>
              </a:pathLst>
            </a:custGeom>
            <a:gradFill flip="none" rotWithShape="1">
              <a:gsLst>
                <a:gs pos="47000">
                  <a:srgbClr val="02A8E0"/>
                </a:gs>
                <a:gs pos="0">
                  <a:srgbClr val="104B84"/>
                </a:gs>
              </a:gsLst>
              <a:path path="circle">
                <a:fillToRect t="100000" r="100000"/>
              </a:path>
              <a:tileRect l="-100000" b="-100000"/>
            </a:gra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z="1400" dirty="0">
                <a:ea typeface="+mj-ea"/>
              </a:endParaRPr>
            </a:p>
          </p:txBody>
        </p:sp>
      </p:grpSp>
      <p:pic>
        <p:nvPicPr>
          <p:cNvPr id="5" name="Picture 3" descr="C:\Users\10630824\Desktop\Microot template\corners (3).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8499686" y="4824116"/>
            <a:ext cx="364202" cy="276999"/>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2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5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flipH="1">
            <a:off x="-25392" y="-30236"/>
            <a:ext cx="688705" cy="6997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10630824\Desktop\Microot template\LTI logo (2).pn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sp>
        <p:nvSpPr>
          <p:cNvPr id="40" name="Title 1"/>
          <p:cNvSpPr>
            <a:spLocks noGrp="1"/>
          </p:cNvSpPr>
          <p:nvPr>
            <p:ph type="title" hasCustomPrompt="1"/>
          </p:nvPr>
        </p:nvSpPr>
        <p:spPr>
          <a:xfrm>
            <a:off x="269878" y="240427"/>
            <a:ext cx="8024283" cy="369332"/>
          </a:xfrm>
          <a:noFill/>
          <a:ln>
            <a:noFill/>
          </a:ln>
        </p:spPr>
        <p:txBody>
          <a:bodyPr/>
          <a:lstStyle>
            <a:lvl1pPr>
              <a:defRPr sz="2400" b="0" i="0">
                <a:latin typeface="Calibri Light" charset="0"/>
                <a:ea typeface="Calibri Light" charset="0"/>
                <a:cs typeface="Calibri Light" charset="0"/>
              </a:defRPr>
            </a:lvl1pPr>
          </a:lstStyle>
          <a:p>
            <a:r>
              <a:rPr lang="en-US" dirty="0"/>
              <a:t>Click to Edit Master Title Style</a:t>
            </a:r>
          </a:p>
        </p:txBody>
      </p:sp>
    </p:spTree>
    <p:extLst>
      <p:ext uri="{BB962C8B-B14F-4D97-AF65-F5344CB8AC3E}">
        <p14:creationId xmlns:p14="http://schemas.microsoft.com/office/powerpoint/2010/main" val="118820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p>
            <a:fld id="{14E39C5E-3938-484F-9F2C-43A53F2F2C23}" type="datetimeFigureOut">
              <a:rPr lang="en-US" smtClean="0"/>
              <a:pPr/>
              <a:t>8/29/2017</a:t>
            </a:fld>
            <a:endParaRPr lang="en-US"/>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a:lstStyle/>
          <a:p>
            <a:fld id="{2F87D1DA-C60F-764E-8590-C8E0B173BBAB}" type="slidenum">
              <a:rPr lang="en-US" smtClean="0"/>
              <a:pPr/>
              <a:t>‹#›</a:t>
            </a:fld>
            <a:endParaRPr lang="en-US"/>
          </a:p>
        </p:txBody>
      </p:sp>
    </p:spTree>
    <p:extLst>
      <p:ext uri="{BB962C8B-B14F-4D97-AF65-F5344CB8AC3E}">
        <p14:creationId xmlns:p14="http://schemas.microsoft.com/office/powerpoint/2010/main" val="2682952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3.pn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image" Target="../media/image2.png"/><Relationship Id="rId2" Type="http://schemas.openxmlformats.org/officeDocument/2006/relationships/slideLayout" Target="../slideLayouts/slideLayout11.xml"/><Relationship Id="rId16"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theme" Target="../theme/theme3.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3.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2.png"/><Relationship Id="rId5" Type="http://schemas.openxmlformats.org/officeDocument/2006/relationships/slideLayout" Target="../slideLayouts/slideLayout28.xml"/><Relationship Id="rId10" Type="http://schemas.openxmlformats.org/officeDocument/2006/relationships/image" Target="../media/image1.png"/><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5.xml"/><Relationship Id="rId1" Type="http://schemas.openxmlformats.org/officeDocument/2006/relationships/slideLayout" Target="../slideLayouts/slideLayout32.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2.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theme" Target="../theme/theme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10" Type="http://schemas.openxmlformats.org/officeDocument/2006/relationships/image" Target="../media/image3.png"/><Relationship Id="rId4" Type="http://schemas.openxmlformats.org/officeDocument/2006/relationships/slideLayout" Target="../slideLayouts/slideLayout48.xml"/><Relationship Id="rId9"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3.xml"/><Relationship Id="rId7" Type="http://schemas.openxmlformats.org/officeDocument/2006/relationships/theme" Target="../theme/theme8.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10" Type="http://schemas.openxmlformats.org/officeDocument/2006/relationships/image" Target="../media/image3.png"/><Relationship Id="rId4" Type="http://schemas.openxmlformats.org/officeDocument/2006/relationships/slideLayout" Target="../slideLayouts/slideLayout5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85138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4" r:id="rId6"/>
    <p:sldLayoutId id="2147483742" r:id="rId7"/>
    <p:sldLayoutId id="2147483889" r:id="rId8"/>
  </p:sldLayoutIdLst>
  <p:hf hdr="0" ftr="0" dt="0"/>
  <p:txStyles>
    <p:titleStyle>
      <a:lvl1pPr algn="l" rtl="0" eaLnBrk="1" fontAlgn="base" hangingPunct="1">
        <a:spcBef>
          <a:spcPct val="0"/>
        </a:spcBef>
        <a:spcAft>
          <a:spcPct val="0"/>
        </a:spcAft>
        <a:defRPr sz="2500" b="0" i="0" baseline="0">
          <a:solidFill>
            <a:srgbClr val="2C2D8B"/>
          </a:solidFill>
          <a:latin typeface="Calibri Light"/>
          <a:ea typeface="+mj-ea"/>
          <a:cs typeface="Calibri Light"/>
        </a:defRPr>
      </a:lvl1pPr>
      <a:lvl2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1" fontAlgn="base" hangingPunct="1">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1" fontAlgn="base" hangingPunct="1">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1" fontAlgn="base" hangingPunct="1">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6114" y="1785786"/>
            <a:ext cx="2191771" cy="1571927"/>
          </a:xfrm>
          <a:prstGeom prst="rect">
            <a:avLst/>
          </a:prstGeom>
        </p:spPr>
      </p:pic>
    </p:spTree>
    <p:extLst>
      <p:ext uri="{BB962C8B-B14F-4D97-AF65-F5344CB8AC3E}">
        <p14:creationId xmlns:p14="http://schemas.microsoft.com/office/powerpoint/2010/main" val="1933961742"/>
      </p:ext>
    </p:extLst>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91"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80" y="240429"/>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4" y="4849624"/>
            <a:ext cx="2959099" cy="215444"/>
          </a:xfrm>
          <a:prstGeom prst="rect">
            <a:avLst/>
          </a:prstGeom>
          <a:noFill/>
        </p:spPr>
        <p:txBody>
          <a:bodyPr wrap="square" rtlCol="0">
            <a:spAutoFit/>
          </a:bodyPr>
          <a:lstStyle/>
          <a:p>
            <a:pPr defTabSz="914355"/>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7" y="4824117"/>
            <a:ext cx="396262" cy="307777"/>
          </a:xfrm>
          <a:prstGeom prst="rect">
            <a:avLst/>
          </a:prstGeom>
        </p:spPr>
        <p:txBody>
          <a:bodyPr wrap="none">
            <a:spAutoFit/>
          </a:bodyPr>
          <a:lstStyle/>
          <a:p>
            <a:pPr defTabSz="457178">
              <a:defRPr/>
            </a:pPr>
            <a:fld id="{9C5957C0-C9FD-924F-A662-3B71DAE40C56}" type="slidenum">
              <a:rPr lang="uk-UA" sz="1400" smtClean="0">
                <a:solidFill>
                  <a:srgbClr val="FEFDFD"/>
                </a:solidFill>
                <a:latin typeface="Calibri Light" charset="0"/>
                <a:ea typeface="Calibri Light" charset="0"/>
                <a:cs typeface="Calibri Light" charset="0"/>
              </a:rPr>
              <a:pPr defTabSz="457178">
                <a:defRPr/>
              </a:pPr>
              <a:t>‹#›</a:t>
            </a:fld>
            <a:endParaRPr lang="uk-UA" sz="1000" dirty="0">
              <a:solidFill>
                <a:srgbClr val="FEFDFD"/>
              </a:solidFill>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013102"/>
      </p:ext>
    </p:extLst>
  </p:cSld>
  <p:clrMap bg1="lt1" tx1="dk1" bg2="lt2" tx2="dk2" accent1="accent1" accent2="accent2" accent3="accent3" accent4="accent4" accent5="accent5" accent6="accent6" hlink="hlink" folHlink="folHlink"/>
  <p:sldLayoutIdLst>
    <p:sldLayoutId id="2147483688"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707" r:id="rId11"/>
    <p:sldLayoutId id="2147483709" r:id="rId12"/>
    <p:sldLayoutId id="2147483710" r:id="rId13"/>
    <p:sldLayoutId id="2147483890" r:id="rId14"/>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0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1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20"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25"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02" indent="-146102" algn="l" defTabSz="1566543"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59" indent="-146102" algn="l" defTabSz="1566543"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13" indent="-146102" algn="l" defTabSz="1566543"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11" indent="-142046" algn="l" defTabSz="1566543"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54" indent="-140692" algn="l" defTabSz="1566543"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060" indent="-140692" algn="l" defTabSz="1566543"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667" indent="-140692" algn="l" defTabSz="1566543"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273" indent="-140692" algn="l" defTabSz="1566543"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880" indent="-140692" algn="l" defTabSz="1566543"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13" rtl="0" eaLnBrk="1" latinLnBrk="0" hangingPunct="1">
        <a:defRPr sz="1500" kern="1200">
          <a:solidFill>
            <a:schemeClr val="tx1"/>
          </a:solidFill>
          <a:latin typeface="+mn-lt"/>
          <a:ea typeface="+mn-ea"/>
          <a:cs typeface="+mn-cs"/>
        </a:defRPr>
      </a:lvl1pPr>
      <a:lvl2pPr marL="389606" algn="l" defTabSz="779213" rtl="0" eaLnBrk="1" latinLnBrk="0" hangingPunct="1">
        <a:defRPr sz="1500" kern="1200">
          <a:solidFill>
            <a:schemeClr val="tx1"/>
          </a:solidFill>
          <a:latin typeface="+mn-lt"/>
          <a:ea typeface="+mn-ea"/>
          <a:cs typeface="+mn-cs"/>
        </a:defRPr>
      </a:lvl2pPr>
      <a:lvl3pPr marL="779213" algn="l" defTabSz="779213" rtl="0" eaLnBrk="1" latinLnBrk="0" hangingPunct="1">
        <a:defRPr sz="1500" kern="1200">
          <a:solidFill>
            <a:schemeClr val="tx1"/>
          </a:solidFill>
          <a:latin typeface="+mn-lt"/>
          <a:ea typeface="+mn-ea"/>
          <a:cs typeface="+mn-cs"/>
        </a:defRPr>
      </a:lvl3pPr>
      <a:lvl4pPr marL="1168820" algn="l" defTabSz="779213" rtl="0" eaLnBrk="1" latinLnBrk="0" hangingPunct="1">
        <a:defRPr sz="1500" kern="1200">
          <a:solidFill>
            <a:schemeClr val="tx1"/>
          </a:solidFill>
          <a:latin typeface="+mn-lt"/>
          <a:ea typeface="+mn-ea"/>
          <a:cs typeface="+mn-cs"/>
        </a:defRPr>
      </a:lvl4pPr>
      <a:lvl5pPr marL="1558425" algn="l" defTabSz="779213" rtl="0" eaLnBrk="1" latinLnBrk="0" hangingPunct="1">
        <a:defRPr sz="1500" kern="1200">
          <a:solidFill>
            <a:schemeClr val="tx1"/>
          </a:solidFill>
          <a:latin typeface="+mn-lt"/>
          <a:ea typeface="+mn-ea"/>
          <a:cs typeface="+mn-cs"/>
        </a:defRPr>
      </a:lvl5pPr>
      <a:lvl6pPr marL="1948031" algn="l" defTabSz="779213" rtl="0" eaLnBrk="1" latinLnBrk="0" hangingPunct="1">
        <a:defRPr sz="1500" kern="1200">
          <a:solidFill>
            <a:schemeClr val="tx1"/>
          </a:solidFill>
          <a:latin typeface="+mn-lt"/>
          <a:ea typeface="+mn-ea"/>
          <a:cs typeface="+mn-cs"/>
        </a:defRPr>
      </a:lvl6pPr>
      <a:lvl7pPr marL="2337638" algn="l" defTabSz="779213" rtl="0" eaLnBrk="1" latinLnBrk="0" hangingPunct="1">
        <a:defRPr sz="1500" kern="1200">
          <a:solidFill>
            <a:schemeClr val="tx1"/>
          </a:solidFill>
          <a:latin typeface="+mn-lt"/>
          <a:ea typeface="+mn-ea"/>
          <a:cs typeface="+mn-cs"/>
        </a:defRPr>
      </a:lvl7pPr>
      <a:lvl8pPr marL="2727245" algn="l" defTabSz="779213" rtl="0" eaLnBrk="1" latinLnBrk="0" hangingPunct="1">
        <a:defRPr sz="1500" kern="1200">
          <a:solidFill>
            <a:schemeClr val="tx1"/>
          </a:solidFill>
          <a:latin typeface="+mn-lt"/>
          <a:ea typeface="+mn-ea"/>
          <a:cs typeface="+mn-cs"/>
        </a:defRPr>
      </a:lvl8pPr>
      <a:lvl9pPr marL="3116851" algn="l" defTabSz="779213"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89"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8" y="240427"/>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2"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14604" y="4755049"/>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856377"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5" y="4824116"/>
            <a:ext cx="396263" cy="307777"/>
          </a:xfrm>
          <a:prstGeom prst="rect">
            <a:avLst/>
          </a:prstGeom>
        </p:spPr>
        <p:txBody>
          <a:bodyPr wrap="non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200"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15109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2" r:id="rId8"/>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2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52"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78"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50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10" indent="-146110" algn="l" defTabSz="1566621"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73" indent="-146110" algn="l" defTabSz="1566621"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35" indent="-146110" algn="l" defTabSz="1566621"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39" indent="-142052"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90" indent="-140698" algn="l" defTabSz="1566621"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116"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42"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68"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94" indent="-140698" algn="l" defTabSz="1566621"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52" rtl="0" eaLnBrk="1" latinLnBrk="0" hangingPunct="1">
        <a:defRPr sz="1500" kern="1200">
          <a:solidFill>
            <a:schemeClr val="tx1"/>
          </a:solidFill>
          <a:latin typeface="+mn-lt"/>
          <a:ea typeface="+mn-ea"/>
          <a:cs typeface="+mn-cs"/>
        </a:defRPr>
      </a:lvl1pPr>
      <a:lvl2pPr marL="389626" algn="l" defTabSz="779252" rtl="0" eaLnBrk="1" latinLnBrk="0" hangingPunct="1">
        <a:defRPr sz="1500" kern="1200">
          <a:solidFill>
            <a:schemeClr val="tx1"/>
          </a:solidFill>
          <a:latin typeface="+mn-lt"/>
          <a:ea typeface="+mn-ea"/>
          <a:cs typeface="+mn-cs"/>
        </a:defRPr>
      </a:lvl2pPr>
      <a:lvl3pPr marL="779252" algn="l" defTabSz="779252" rtl="0" eaLnBrk="1" latinLnBrk="0" hangingPunct="1">
        <a:defRPr sz="1500" kern="1200">
          <a:solidFill>
            <a:schemeClr val="tx1"/>
          </a:solidFill>
          <a:latin typeface="+mn-lt"/>
          <a:ea typeface="+mn-ea"/>
          <a:cs typeface="+mn-cs"/>
        </a:defRPr>
      </a:lvl3pPr>
      <a:lvl4pPr marL="1168878" algn="l" defTabSz="779252" rtl="0" eaLnBrk="1" latinLnBrk="0" hangingPunct="1">
        <a:defRPr sz="1500" kern="1200">
          <a:solidFill>
            <a:schemeClr val="tx1"/>
          </a:solidFill>
          <a:latin typeface="+mn-lt"/>
          <a:ea typeface="+mn-ea"/>
          <a:cs typeface="+mn-cs"/>
        </a:defRPr>
      </a:lvl4pPr>
      <a:lvl5pPr marL="1558503" algn="l" defTabSz="779252" rtl="0" eaLnBrk="1" latinLnBrk="0" hangingPunct="1">
        <a:defRPr sz="1500" kern="1200">
          <a:solidFill>
            <a:schemeClr val="tx1"/>
          </a:solidFill>
          <a:latin typeface="+mn-lt"/>
          <a:ea typeface="+mn-ea"/>
          <a:cs typeface="+mn-cs"/>
        </a:defRPr>
      </a:lvl5pPr>
      <a:lvl6pPr marL="1948129" algn="l" defTabSz="779252" rtl="0" eaLnBrk="1" latinLnBrk="0" hangingPunct="1">
        <a:defRPr sz="1500" kern="1200">
          <a:solidFill>
            <a:schemeClr val="tx1"/>
          </a:solidFill>
          <a:latin typeface="+mn-lt"/>
          <a:ea typeface="+mn-ea"/>
          <a:cs typeface="+mn-cs"/>
        </a:defRPr>
      </a:lvl6pPr>
      <a:lvl7pPr marL="2337755" algn="l" defTabSz="779252" rtl="0" eaLnBrk="1" latinLnBrk="0" hangingPunct="1">
        <a:defRPr sz="1500" kern="1200">
          <a:solidFill>
            <a:schemeClr val="tx1"/>
          </a:solidFill>
          <a:latin typeface="+mn-lt"/>
          <a:ea typeface="+mn-ea"/>
          <a:cs typeface="+mn-cs"/>
        </a:defRPr>
      </a:lvl7pPr>
      <a:lvl8pPr marL="2727381" algn="l" defTabSz="779252" rtl="0" eaLnBrk="1" latinLnBrk="0" hangingPunct="1">
        <a:defRPr sz="1500" kern="1200">
          <a:solidFill>
            <a:schemeClr val="tx1"/>
          </a:solidFill>
          <a:latin typeface="+mn-lt"/>
          <a:ea typeface="+mn-ea"/>
          <a:cs typeface="+mn-cs"/>
        </a:defRPr>
      </a:lvl8pPr>
      <a:lvl9pPr marL="3117007" algn="l" defTabSz="779252"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90"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9" y="240428"/>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3" y="4849624"/>
            <a:ext cx="2959099" cy="215444"/>
          </a:xfrm>
          <a:prstGeom prst="rect">
            <a:avLst/>
          </a:prstGeom>
          <a:noFill/>
        </p:spPr>
        <p:txBody>
          <a:bodyPr wrap="square" rtlCol="0">
            <a:spAutoFit/>
          </a:bodyPr>
          <a:lstStyle/>
          <a:p>
            <a:pPr algn="ctr" defTabSz="685800"/>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7" y="4824117"/>
            <a:ext cx="396262" cy="307777"/>
          </a:xfrm>
          <a:prstGeom prst="rect">
            <a:avLst/>
          </a:prstGeom>
        </p:spPr>
        <p:txBody>
          <a:bodyPr wrap="none">
            <a:spAutoFit/>
          </a:bodyPr>
          <a:lstStyle/>
          <a:p>
            <a:pPr algn="ctr" defTabSz="457189" fontAlgn="base">
              <a:spcBef>
                <a:spcPct val="0"/>
              </a:spcBef>
              <a:spcAft>
                <a:spcPct val="0"/>
              </a:spcAft>
              <a:defRPr/>
            </a:pPr>
            <a:fld id="{9C5957C0-C9FD-924F-A662-3B71DAE40C56}" type="slidenum">
              <a:rPr lang="uk-UA" sz="1400">
                <a:solidFill>
                  <a:srgbClr val="FEFDFD"/>
                </a:solidFill>
                <a:latin typeface="Calibri Light" charset="0"/>
                <a:ea typeface="Calibri Light" charset="0"/>
                <a:cs typeface="Calibri Light" charset="0"/>
              </a:rPr>
              <a:pPr algn="ctr" defTabSz="457189" fontAlgn="base">
                <a:spcBef>
                  <a:spcPct val="0"/>
                </a:spcBef>
                <a:spcAft>
                  <a:spcPct val="0"/>
                </a:spcAft>
                <a:defRPr/>
              </a:pPr>
              <a:t>‹#›</a:t>
            </a:fld>
            <a:endParaRPr lang="uk-UA" sz="1000" dirty="0">
              <a:solidFill>
                <a:srgbClr val="FEFDFD"/>
              </a:solidFill>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82375"/>
      </p:ext>
    </p:extLst>
  </p:cSld>
  <p:clrMap bg1="lt1" tx1="dk1" bg2="lt2" tx2="dk2" accent1="accent1" accent2="accent2" accent3="accent3" accent4="accent4" accent5="accent5" accent6="accent6" hlink="hlink" folHlink="folHlink"/>
  <p:sldLayoutIdLst>
    <p:sldLayoutId id="2147483782" r:id="rId1"/>
  </p:sldLayoutIdLst>
  <p:hf hdr="0" ftr="0" dt="0"/>
  <p:txStyles>
    <p:titleStyle>
      <a:lvl1pPr algn="l" rtl="0" eaLnBrk="1" fontAlgn="base" hangingPunct="1">
        <a:spcBef>
          <a:spcPct val="0"/>
        </a:spcBef>
        <a:spcAft>
          <a:spcPct val="0"/>
        </a:spcAft>
        <a:defRPr sz="2500" b="0" i="0" baseline="0">
          <a:solidFill>
            <a:srgbClr val="2C2D8B"/>
          </a:solidFill>
          <a:latin typeface="Calibri Light"/>
          <a:ea typeface="+mj-ea"/>
          <a:cs typeface="Calibri Light"/>
        </a:defRPr>
      </a:lvl1pPr>
      <a:lvl2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16"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33"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49"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64"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06" indent="-146106" algn="l" defTabSz="1566582" rtl="0" eaLnBrk="1" fontAlgn="base" hangingPunct="1">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66" indent="-146106" algn="l" defTabSz="1566582" rtl="0" eaLnBrk="1" fontAlgn="base" hangingPunct="1">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24" indent="-146106" algn="l" defTabSz="1566582" rtl="0" eaLnBrk="1" fontAlgn="base" hangingPunct="1">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25" indent="-142049" algn="l" defTabSz="1566582"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4pPr>
      <a:lvl5pPr marL="726472" indent="-140695" algn="l" defTabSz="1566582"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5pPr>
      <a:lvl6pPr marL="1116088"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05"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21"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37"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33" rtl="0" eaLnBrk="1" latinLnBrk="0" hangingPunct="1">
        <a:defRPr sz="1500" kern="1200">
          <a:solidFill>
            <a:schemeClr val="tx1"/>
          </a:solidFill>
          <a:latin typeface="+mn-lt"/>
          <a:ea typeface="+mn-ea"/>
          <a:cs typeface="+mn-cs"/>
        </a:defRPr>
      </a:lvl1pPr>
      <a:lvl2pPr marL="389616" algn="l" defTabSz="779233" rtl="0" eaLnBrk="1" latinLnBrk="0" hangingPunct="1">
        <a:defRPr sz="1500" kern="1200">
          <a:solidFill>
            <a:schemeClr val="tx1"/>
          </a:solidFill>
          <a:latin typeface="+mn-lt"/>
          <a:ea typeface="+mn-ea"/>
          <a:cs typeface="+mn-cs"/>
        </a:defRPr>
      </a:lvl2pPr>
      <a:lvl3pPr marL="779233" algn="l" defTabSz="779233" rtl="0" eaLnBrk="1" latinLnBrk="0" hangingPunct="1">
        <a:defRPr sz="1500" kern="1200">
          <a:solidFill>
            <a:schemeClr val="tx1"/>
          </a:solidFill>
          <a:latin typeface="+mn-lt"/>
          <a:ea typeface="+mn-ea"/>
          <a:cs typeface="+mn-cs"/>
        </a:defRPr>
      </a:lvl3pPr>
      <a:lvl4pPr marL="1168849" algn="l" defTabSz="779233" rtl="0" eaLnBrk="1" latinLnBrk="0" hangingPunct="1">
        <a:defRPr sz="1500" kern="1200">
          <a:solidFill>
            <a:schemeClr val="tx1"/>
          </a:solidFill>
          <a:latin typeface="+mn-lt"/>
          <a:ea typeface="+mn-ea"/>
          <a:cs typeface="+mn-cs"/>
        </a:defRPr>
      </a:lvl4pPr>
      <a:lvl5pPr marL="1558464" algn="l" defTabSz="779233" rtl="0" eaLnBrk="1" latinLnBrk="0" hangingPunct="1">
        <a:defRPr sz="1500" kern="1200">
          <a:solidFill>
            <a:schemeClr val="tx1"/>
          </a:solidFill>
          <a:latin typeface="+mn-lt"/>
          <a:ea typeface="+mn-ea"/>
          <a:cs typeface="+mn-cs"/>
        </a:defRPr>
      </a:lvl5pPr>
      <a:lvl6pPr marL="1948080" algn="l" defTabSz="779233" rtl="0" eaLnBrk="1" latinLnBrk="0" hangingPunct="1">
        <a:defRPr sz="1500" kern="1200">
          <a:solidFill>
            <a:schemeClr val="tx1"/>
          </a:solidFill>
          <a:latin typeface="+mn-lt"/>
          <a:ea typeface="+mn-ea"/>
          <a:cs typeface="+mn-cs"/>
        </a:defRPr>
      </a:lvl6pPr>
      <a:lvl7pPr marL="2337697" algn="l" defTabSz="779233" rtl="0" eaLnBrk="1" latinLnBrk="0" hangingPunct="1">
        <a:defRPr sz="1500" kern="1200">
          <a:solidFill>
            <a:schemeClr val="tx1"/>
          </a:solidFill>
          <a:latin typeface="+mn-lt"/>
          <a:ea typeface="+mn-ea"/>
          <a:cs typeface="+mn-cs"/>
        </a:defRPr>
      </a:lvl7pPr>
      <a:lvl8pPr marL="2727313" algn="l" defTabSz="779233" rtl="0" eaLnBrk="1" latinLnBrk="0" hangingPunct="1">
        <a:defRPr sz="1500" kern="1200">
          <a:solidFill>
            <a:schemeClr val="tx1"/>
          </a:solidFill>
          <a:latin typeface="+mn-lt"/>
          <a:ea typeface="+mn-ea"/>
          <a:cs typeface="+mn-cs"/>
        </a:defRPr>
      </a:lvl8pPr>
      <a:lvl9pPr marL="3116929" algn="l" defTabSz="779233" rtl="0" eaLnBrk="1" latinLnBrk="0" hangingPunct="1">
        <a:defRPr sz="15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92"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80" y="240430"/>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5" y="4849624"/>
            <a:ext cx="2959099" cy="215444"/>
          </a:xfrm>
          <a:prstGeom prst="rect">
            <a:avLst/>
          </a:prstGeom>
          <a:noFill/>
        </p:spPr>
        <p:txBody>
          <a:bodyPr wrap="square" rtlCol="0">
            <a:spAutoFit/>
          </a:bodyPr>
          <a:lstStyle/>
          <a:p>
            <a:pPr defTabSz="914333"/>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214607" y="4755052"/>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59372" y="4824117"/>
            <a:ext cx="396262" cy="307777"/>
          </a:xfrm>
          <a:prstGeom prst="rect">
            <a:avLst/>
          </a:prstGeom>
        </p:spPr>
        <p:txBody>
          <a:bodyPr wrap="none">
            <a:spAutoFit/>
          </a:bodyPr>
          <a:lstStyle/>
          <a:p>
            <a:pPr defTabSz="457166">
              <a:defRPr/>
            </a:pPr>
            <a:fld id="{9C5957C0-C9FD-924F-A662-3B71DAE40C56}" type="slidenum">
              <a:rPr lang="uk-UA" sz="1400" smtClean="0">
                <a:solidFill>
                  <a:srgbClr val="FEFDFD"/>
                </a:solidFill>
                <a:latin typeface="Calibri Light" charset="0"/>
                <a:ea typeface="Calibri Light" charset="0"/>
                <a:cs typeface="Calibri Light" charset="0"/>
              </a:rPr>
              <a:pPr defTabSz="457166">
                <a:defRPr/>
              </a:pPr>
              <a:t>‹#›</a:t>
            </a:fld>
            <a:endParaRPr lang="uk-UA" sz="1000" dirty="0">
              <a:solidFill>
                <a:srgbClr val="FEFDFD"/>
              </a:solidFill>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15440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76" r:id="rId11"/>
    <p:sldLayoutId id="2147483879" r:id="rId12"/>
  </p:sldLayoutIdLst>
  <p:hf hdr="0" ftr="0" dt="0"/>
  <p:txStyles>
    <p:title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597"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194"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791"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38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099" indent="-146099" algn="l" defTabSz="1566504" rtl="0" eaLnBrk="0" fontAlgn="base" hangingPunct="0">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52" indent="-146099" algn="l" defTabSz="1566504" rtl="0" eaLnBrk="0" fontAlgn="base" hangingPunct="0">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02" indent="-146099" algn="l" defTabSz="1566504" rtl="0" eaLnBrk="0" fontAlgn="base" hangingPunct="0">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396" indent="-142043" algn="l" defTabSz="1566504"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4pPr>
      <a:lvl5pPr marL="726436" indent="-140689" algn="l" defTabSz="1566504" rtl="0" eaLnBrk="0" fontAlgn="base" hangingPunct="0">
        <a:spcBef>
          <a:spcPct val="25000"/>
        </a:spcBef>
        <a:spcAft>
          <a:spcPct val="0"/>
        </a:spcAft>
        <a:buClrTx/>
        <a:buFont typeface="Arial"/>
        <a:buChar char="•"/>
        <a:defRPr sz="1600" b="0" i="0">
          <a:solidFill>
            <a:srgbClr val="000000"/>
          </a:solidFill>
          <a:latin typeface="Calibri Light"/>
          <a:ea typeface="+mn-ea"/>
          <a:cs typeface="Calibri Light"/>
        </a:defRPr>
      </a:lvl5pPr>
      <a:lvl6pPr marL="1116032" indent="-140689" algn="l" defTabSz="1566504"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630" indent="-140689" algn="l" defTabSz="1566504"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225" indent="-140689" algn="l" defTabSz="1566504"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823" indent="-140689" algn="l" defTabSz="1566504" rtl="0" eaLnBrk="0" fontAlgn="base" hangingPunct="0">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194" rtl="0" eaLnBrk="1" latinLnBrk="0" hangingPunct="1">
        <a:defRPr sz="1500" kern="1200">
          <a:solidFill>
            <a:schemeClr val="tx1"/>
          </a:solidFill>
          <a:latin typeface="+mn-lt"/>
          <a:ea typeface="+mn-ea"/>
          <a:cs typeface="+mn-cs"/>
        </a:defRPr>
      </a:lvl1pPr>
      <a:lvl2pPr marL="389597" algn="l" defTabSz="779194" rtl="0" eaLnBrk="1" latinLnBrk="0" hangingPunct="1">
        <a:defRPr sz="1500" kern="1200">
          <a:solidFill>
            <a:schemeClr val="tx1"/>
          </a:solidFill>
          <a:latin typeface="+mn-lt"/>
          <a:ea typeface="+mn-ea"/>
          <a:cs typeface="+mn-cs"/>
        </a:defRPr>
      </a:lvl2pPr>
      <a:lvl3pPr marL="779194" algn="l" defTabSz="779194" rtl="0" eaLnBrk="1" latinLnBrk="0" hangingPunct="1">
        <a:defRPr sz="1500" kern="1200">
          <a:solidFill>
            <a:schemeClr val="tx1"/>
          </a:solidFill>
          <a:latin typeface="+mn-lt"/>
          <a:ea typeface="+mn-ea"/>
          <a:cs typeface="+mn-cs"/>
        </a:defRPr>
      </a:lvl3pPr>
      <a:lvl4pPr marL="1168791" algn="l" defTabSz="779194" rtl="0" eaLnBrk="1" latinLnBrk="0" hangingPunct="1">
        <a:defRPr sz="1500" kern="1200">
          <a:solidFill>
            <a:schemeClr val="tx1"/>
          </a:solidFill>
          <a:latin typeface="+mn-lt"/>
          <a:ea typeface="+mn-ea"/>
          <a:cs typeface="+mn-cs"/>
        </a:defRPr>
      </a:lvl4pPr>
      <a:lvl5pPr marL="1558386" algn="l" defTabSz="779194" rtl="0" eaLnBrk="1" latinLnBrk="0" hangingPunct="1">
        <a:defRPr sz="1500" kern="1200">
          <a:solidFill>
            <a:schemeClr val="tx1"/>
          </a:solidFill>
          <a:latin typeface="+mn-lt"/>
          <a:ea typeface="+mn-ea"/>
          <a:cs typeface="+mn-cs"/>
        </a:defRPr>
      </a:lvl5pPr>
      <a:lvl6pPr marL="1947983" algn="l" defTabSz="779194" rtl="0" eaLnBrk="1" latinLnBrk="0" hangingPunct="1">
        <a:defRPr sz="1500" kern="1200">
          <a:solidFill>
            <a:schemeClr val="tx1"/>
          </a:solidFill>
          <a:latin typeface="+mn-lt"/>
          <a:ea typeface="+mn-ea"/>
          <a:cs typeface="+mn-cs"/>
        </a:defRPr>
      </a:lvl6pPr>
      <a:lvl7pPr marL="2337580" algn="l" defTabSz="779194" rtl="0" eaLnBrk="1" latinLnBrk="0" hangingPunct="1">
        <a:defRPr sz="1500" kern="1200">
          <a:solidFill>
            <a:schemeClr val="tx1"/>
          </a:solidFill>
          <a:latin typeface="+mn-lt"/>
          <a:ea typeface="+mn-ea"/>
          <a:cs typeface="+mn-cs"/>
        </a:defRPr>
      </a:lvl7pPr>
      <a:lvl8pPr marL="2727177" algn="l" defTabSz="779194" rtl="0" eaLnBrk="1" latinLnBrk="0" hangingPunct="1">
        <a:defRPr sz="1500" kern="1200">
          <a:solidFill>
            <a:schemeClr val="tx1"/>
          </a:solidFill>
          <a:latin typeface="+mn-lt"/>
          <a:ea typeface="+mn-ea"/>
          <a:cs typeface="+mn-cs"/>
        </a:defRPr>
      </a:lvl8pPr>
      <a:lvl9pPr marL="3116773" algn="l" defTabSz="779194"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90"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79" y="240428"/>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3"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14605" y="4755050"/>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856378"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7" y="4824117"/>
            <a:ext cx="396262" cy="307777"/>
          </a:xfrm>
          <a:prstGeom prst="rect">
            <a:avLst/>
          </a:prstGeom>
        </p:spPr>
        <p:txBody>
          <a:bodyPr wrap="none">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189"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850951"/>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hdr="0" ftr="0" dt="0"/>
  <p:txStyles>
    <p:titleStyle>
      <a:lvl1pPr algn="l" rtl="0" eaLnBrk="1" fontAlgn="base" hangingPunct="1">
        <a:spcBef>
          <a:spcPct val="0"/>
        </a:spcBef>
        <a:spcAft>
          <a:spcPct val="0"/>
        </a:spcAft>
        <a:defRPr sz="2500" b="0" i="0" baseline="0">
          <a:solidFill>
            <a:srgbClr val="2C2D8B"/>
          </a:solidFill>
          <a:latin typeface="Calibri Light"/>
          <a:ea typeface="+mj-ea"/>
          <a:cs typeface="Calibri Light"/>
        </a:defRPr>
      </a:lvl1pPr>
      <a:lvl2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16"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33"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49"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64"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06" indent="-146106" algn="l" defTabSz="1566582" rtl="0" eaLnBrk="1" fontAlgn="base" hangingPunct="1">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66" indent="-146106" algn="l" defTabSz="1566582" rtl="0" eaLnBrk="1" fontAlgn="base" hangingPunct="1">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24" indent="-146106" algn="l" defTabSz="1566582" rtl="0" eaLnBrk="1" fontAlgn="base" hangingPunct="1">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25" indent="-142049" algn="l" defTabSz="1566582"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4pPr>
      <a:lvl5pPr marL="726472" indent="-140695" algn="l" defTabSz="1566582"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5pPr>
      <a:lvl6pPr marL="1116088"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705"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321"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937" indent="-140695" algn="l" defTabSz="1566582"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33" rtl="0" eaLnBrk="1" latinLnBrk="0" hangingPunct="1">
        <a:defRPr sz="1500" kern="1200">
          <a:solidFill>
            <a:schemeClr val="tx1"/>
          </a:solidFill>
          <a:latin typeface="+mn-lt"/>
          <a:ea typeface="+mn-ea"/>
          <a:cs typeface="+mn-cs"/>
        </a:defRPr>
      </a:lvl1pPr>
      <a:lvl2pPr marL="389616" algn="l" defTabSz="779233" rtl="0" eaLnBrk="1" latinLnBrk="0" hangingPunct="1">
        <a:defRPr sz="1500" kern="1200">
          <a:solidFill>
            <a:schemeClr val="tx1"/>
          </a:solidFill>
          <a:latin typeface="+mn-lt"/>
          <a:ea typeface="+mn-ea"/>
          <a:cs typeface="+mn-cs"/>
        </a:defRPr>
      </a:lvl2pPr>
      <a:lvl3pPr marL="779233" algn="l" defTabSz="779233" rtl="0" eaLnBrk="1" latinLnBrk="0" hangingPunct="1">
        <a:defRPr sz="1500" kern="1200">
          <a:solidFill>
            <a:schemeClr val="tx1"/>
          </a:solidFill>
          <a:latin typeface="+mn-lt"/>
          <a:ea typeface="+mn-ea"/>
          <a:cs typeface="+mn-cs"/>
        </a:defRPr>
      </a:lvl3pPr>
      <a:lvl4pPr marL="1168849" algn="l" defTabSz="779233" rtl="0" eaLnBrk="1" latinLnBrk="0" hangingPunct="1">
        <a:defRPr sz="1500" kern="1200">
          <a:solidFill>
            <a:schemeClr val="tx1"/>
          </a:solidFill>
          <a:latin typeface="+mn-lt"/>
          <a:ea typeface="+mn-ea"/>
          <a:cs typeface="+mn-cs"/>
        </a:defRPr>
      </a:lvl4pPr>
      <a:lvl5pPr marL="1558464" algn="l" defTabSz="779233" rtl="0" eaLnBrk="1" latinLnBrk="0" hangingPunct="1">
        <a:defRPr sz="1500" kern="1200">
          <a:solidFill>
            <a:schemeClr val="tx1"/>
          </a:solidFill>
          <a:latin typeface="+mn-lt"/>
          <a:ea typeface="+mn-ea"/>
          <a:cs typeface="+mn-cs"/>
        </a:defRPr>
      </a:lvl5pPr>
      <a:lvl6pPr marL="1948080" algn="l" defTabSz="779233" rtl="0" eaLnBrk="1" latinLnBrk="0" hangingPunct="1">
        <a:defRPr sz="1500" kern="1200">
          <a:solidFill>
            <a:schemeClr val="tx1"/>
          </a:solidFill>
          <a:latin typeface="+mn-lt"/>
          <a:ea typeface="+mn-ea"/>
          <a:cs typeface="+mn-cs"/>
        </a:defRPr>
      </a:lvl6pPr>
      <a:lvl7pPr marL="2337697" algn="l" defTabSz="779233" rtl="0" eaLnBrk="1" latinLnBrk="0" hangingPunct="1">
        <a:defRPr sz="1500" kern="1200">
          <a:solidFill>
            <a:schemeClr val="tx1"/>
          </a:solidFill>
          <a:latin typeface="+mn-lt"/>
          <a:ea typeface="+mn-ea"/>
          <a:cs typeface="+mn-cs"/>
        </a:defRPr>
      </a:lvl7pPr>
      <a:lvl8pPr marL="2727313" algn="l" defTabSz="779233" rtl="0" eaLnBrk="1" latinLnBrk="0" hangingPunct="1">
        <a:defRPr sz="1500" kern="1200">
          <a:solidFill>
            <a:schemeClr val="tx1"/>
          </a:solidFill>
          <a:latin typeface="+mn-lt"/>
          <a:ea typeface="+mn-ea"/>
          <a:cs typeface="+mn-cs"/>
        </a:defRPr>
      </a:lvl8pPr>
      <a:lvl9pPr marL="3116929" algn="l" defTabSz="779233" rtl="0" eaLnBrk="1" latinLnBrk="0" hangingPunct="1">
        <a:defRPr sz="1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258191" y="731070"/>
            <a:ext cx="8615227" cy="393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269880" y="240429"/>
            <a:ext cx="8594260" cy="38472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3086254" y="4849624"/>
            <a:ext cx="2959099" cy="215444"/>
          </a:xfrm>
          <a:prstGeom prst="rect">
            <a:avLst/>
          </a:prstGeom>
          <a:noFill/>
        </p:spPr>
        <p:txBody>
          <a:bodyPr wrap="square" rtlCol="0">
            <a:spAutoFit/>
          </a:bodyPr>
          <a:lstStyle/>
          <a:p>
            <a:pPr algn="ctr"/>
            <a:r>
              <a:rPr lang="en-US" sz="800"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214606" y="4755051"/>
            <a:ext cx="426695" cy="2492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856379" y="3907747"/>
            <a:ext cx="1430176" cy="164916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8483657" y="4824117"/>
            <a:ext cx="396262" cy="307777"/>
          </a:xfrm>
          <a:prstGeom prst="rect">
            <a:avLst/>
          </a:prstGeom>
        </p:spPr>
        <p:txBody>
          <a:bodyPr wrap="none">
            <a:spAutoFit/>
          </a:bodyPr>
          <a:lstStyle/>
          <a:p>
            <a:pPr marL="0" marR="0" lvl="0" indent="0" algn="ctr" defTabSz="457178"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400"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457178" rtl="0" eaLnBrk="1" fontAlgn="base" latinLnBrk="0" hangingPunct="1">
                <a:lnSpc>
                  <a:spcPct val="100000"/>
                </a:lnSpc>
                <a:spcBef>
                  <a:spcPct val="0"/>
                </a:spcBef>
                <a:spcAft>
                  <a:spcPct val="0"/>
                </a:spcAft>
                <a:buClrTx/>
                <a:buSzTx/>
                <a:buFontTx/>
                <a:buNone/>
                <a:tabLst/>
                <a:defRPr/>
              </a:pPr>
              <a:t>‹#›</a:t>
            </a:fld>
            <a:endParaRPr kumimoji="0" lang="uk-UA" sz="1000"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flipH="1">
            <a:off x="-18304" y="-37324"/>
            <a:ext cx="688705" cy="699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796434"/>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Lst>
  <p:hf hdr="0" ftr="0" dt="0"/>
  <p:txStyles>
    <p:titleStyle>
      <a:lvl1pPr algn="l" rtl="0" eaLnBrk="1" fontAlgn="base" hangingPunct="1">
        <a:spcBef>
          <a:spcPct val="0"/>
        </a:spcBef>
        <a:spcAft>
          <a:spcPct val="0"/>
        </a:spcAft>
        <a:defRPr sz="2500" b="0" i="0" baseline="0">
          <a:solidFill>
            <a:srgbClr val="2C2D8B"/>
          </a:solidFill>
          <a:latin typeface="Calibri Light"/>
          <a:ea typeface="+mj-ea"/>
          <a:cs typeface="Calibri Light"/>
        </a:defRPr>
      </a:lvl1pPr>
      <a:lvl2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1" fontAlgn="base" hangingPunct="1">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06"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13"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20"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25" algn="l" rtl="0" eaLnBrk="1" fontAlgn="base" hangingPunct="1">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p:titleStyle>
    <p:bodyStyle>
      <a:lvl1pPr marL="146102" indent="-146102" algn="l" defTabSz="1566543" rtl="0" eaLnBrk="1" fontAlgn="base" hangingPunct="1">
        <a:spcBef>
          <a:spcPct val="75000"/>
        </a:spcBef>
        <a:spcAft>
          <a:spcPct val="0"/>
        </a:spcAft>
        <a:buClrTx/>
        <a:buFont typeface="Wingdings" charset="2"/>
        <a:buChar char="§"/>
        <a:defRPr sz="1600" b="0" i="0">
          <a:solidFill>
            <a:srgbClr val="000000"/>
          </a:solidFill>
          <a:latin typeface="Calibri Light"/>
          <a:ea typeface="+mn-ea"/>
          <a:cs typeface="Calibri Light"/>
        </a:defRPr>
      </a:lvl1pPr>
      <a:lvl2pPr marL="293559" indent="-146102" algn="l" defTabSz="1566543" rtl="0" eaLnBrk="1" fontAlgn="base" hangingPunct="1">
        <a:spcBef>
          <a:spcPct val="25000"/>
        </a:spcBef>
        <a:spcAft>
          <a:spcPct val="0"/>
        </a:spcAft>
        <a:buClrTx/>
        <a:buSzPct val="80000"/>
        <a:buFont typeface="Wingdings" charset="2"/>
        <a:buChar char="§"/>
        <a:defRPr sz="1600" b="0" i="0">
          <a:solidFill>
            <a:srgbClr val="000000"/>
          </a:solidFill>
          <a:latin typeface="Calibri Light"/>
          <a:ea typeface="+mn-ea"/>
          <a:cs typeface="Calibri Light"/>
        </a:defRPr>
      </a:lvl2pPr>
      <a:lvl3pPr marL="441013" indent="-146102" algn="l" defTabSz="1566543" rtl="0" eaLnBrk="1" fontAlgn="base" hangingPunct="1">
        <a:spcBef>
          <a:spcPct val="25000"/>
        </a:spcBef>
        <a:spcAft>
          <a:spcPct val="0"/>
        </a:spcAft>
        <a:buClrTx/>
        <a:buSzPct val="70000"/>
        <a:buFont typeface="Wingdings" charset="2"/>
        <a:buChar char="§"/>
        <a:defRPr sz="1600" b="0" i="0">
          <a:solidFill>
            <a:srgbClr val="000000"/>
          </a:solidFill>
          <a:latin typeface="Calibri Light"/>
          <a:ea typeface="+mn-ea"/>
          <a:cs typeface="Calibri Light"/>
        </a:defRPr>
      </a:lvl3pPr>
      <a:lvl4pPr marL="584411" indent="-142046" algn="l" defTabSz="1566543"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4pPr>
      <a:lvl5pPr marL="726454" indent="-140692" algn="l" defTabSz="1566543" rtl="0" eaLnBrk="1" fontAlgn="base" hangingPunct="1">
        <a:spcBef>
          <a:spcPct val="25000"/>
        </a:spcBef>
        <a:spcAft>
          <a:spcPct val="0"/>
        </a:spcAft>
        <a:buClrTx/>
        <a:buFont typeface="Arial"/>
        <a:buChar char="•"/>
        <a:defRPr sz="1600" b="0" i="0">
          <a:solidFill>
            <a:srgbClr val="000000"/>
          </a:solidFill>
          <a:latin typeface="Calibri Light"/>
          <a:ea typeface="+mn-ea"/>
          <a:cs typeface="Calibri Light"/>
        </a:defRPr>
      </a:lvl5pPr>
      <a:lvl6pPr marL="1116060" indent="-140692" algn="l" defTabSz="1566543"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6pPr>
      <a:lvl7pPr marL="1505667" indent="-140692" algn="l" defTabSz="1566543"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7pPr>
      <a:lvl8pPr marL="1895273" indent="-140692" algn="l" defTabSz="1566543"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8pPr>
      <a:lvl9pPr marL="2284880" indent="-140692" algn="l" defTabSz="1566543" rtl="0" eaLnBrk="1" fontAlgn="base" hangingPunct="1">
        <a:spcBef>
          <a:spcPct val="25000"/>
        </a:spcBef>
        <a:spcAft>
          <a:spcPct val="0"/>
        </a:spcAft>
        <a:buClr>
          <a:schemeClr val="tx2"/>
        </a:buClr>
        <a:buFont typeface="Symbol" pitchFamily="18" charset="2"/>
        <a:buChar char="·"/>
        <a:defRPr sz="1200">
          <a:solidFill>
            <a:srgbClr val="53565A"/>
          </a:solidFill>
          <a:latin typeface="+mn-lt"/>
          <a:ea typeface="+mn-ea"/>
          <a:cs typeface="+mn-cs"/>
        </a:defRPr>
      </a:lvl9pPr>
    </p:bodyStyle>
    <p:otherStyle>
      <a:defPPr>
        <a:defRPr lang="en-US"/>
      </a:defPPr>
      <a:lvl1pPr marL="0" algn="l" defTabSz="779213" rtl="0" eaLnBrk="1" latinLnBrk="0" hangingPunct="1">
        <a:defRPr sz="1500" kern="1200">
          <a:solidFill>
            <a:schemeClr val="tx1"/>
          </a:solidFill>
          <a:latin typeface="+mn-lt"/>
          <a:ea typeface="+mn-ea"/>
          <a:cs typeface="+mn-cs"/>
        </a:defRPr>
      </a:lvl1pPr>
      <a:lvl2pPr marL="389606" algn="l" defTabSz="779213" rtl="0" eaLnBrk="1" latinLnBrk="0" hangingPunct="1">
        <a:defRPr sz="1500" kern="1200">
          <a:solidFill>
            <a:schemeClr val="tx1"/>
          </a:solidFill>
          <a:latin typeface="+mn-lt"/>
          <a:ea typeface="+mn-ea"/>
          <a:cs typeface="+mn-cs"/>
        </a:defRPr>
      </a:lvl2pPr>
      <a:lvl3pPr marL="779213" algn="l" defTabSz="779213" rtl="0" eaLnBrk="1" latinLnBrk="0" hangingPunct="1">
        <a:defRPr sz="1500" kern="1200">
          <a:solidFill>
            <a:schemeClr val="tx1"/>
          </a:solidFill>
          <a:latin typeface="+mn-lt"/>
          <a:ea typeface="+mn-ea"/>
          <a:cs typeface="+mn-cs"/>
        </a:defRPr>
      </a:lvl3pPr>
      <a:lvl4pPr marL="1168820" algn="l" defTabSz="779213" rtl="0" eaLnBrk="1" latinLnBrk="0" hangingPunct="1">
        <a:defRPr sz="1500" kern="1200">
          <a:solidFill>
            <a:schemeClr val="tx1"/>
          </a:solidFill>
          <a:latin typeface="+mn-lt"/>
          <a:ea typeface="+mn-ea"/>
          <a:cs typeface="+mn-cs"/>
        </a:defRPr>
      </a:lvl4pPr>
      <a:lvl5pPr marL="1558425" algn="l" defTabSz="779213" rtl="0" eaLnBrk="1" latinLnBrk="0" hangingPunct="1">
        <a:defRPr sz="1500" kern="1200">
          <a:solidFill>
            <a:schemeClr val="tx1"/>
          </a:solidFill>
          <a:latin typeface="+mn-lt"/>
          <a:ea typeface="+mn-ea"/>
          <a:cs typeface="+mn-cs"/>
        </a:defRPr>
      </a:lvl5pPr>
      <a:lvl6pPr marL="1948031" algn="l" defTabSz="779213" rtl="0" eaLnBrk="1" latinLnBrk="0" hangingPunct="1">
        <a:defRPr sz="1500" kern="1200">
          <a:solidFill>
            <a:schemeClr val="tx1"/>
          </a:solidFill>
          <a:latin typeface="+mn-lt"/>
          <a:ea typeface="+mn-ea"/>
          <a:cs typeface="+mn-cs"/>
        </a:defRPr>
      </a:lvl6pPr>
      <a:lvl7pPr marL="2337638" algn="l" defTabSz="779213" rtl="0" eaLnBrk="1" latinLnBrk="0" hangingPunct="1">
        <a:defRPr sz="1500" kern="1200">
          <a:solidFill>
            <a:schemeClr val="tx1"/>
          </a:solidFill>
          <a:latin typeface="+mn-lt"/>
          <a:ea typeface="+mn-ea"/>
          <a:cs typeface="+mn-cs"/>
        </a:defRPr>
      </a:lvl7pPr>
      <a:lvl8pPr marL="2727245" algn="l" defTabSz="779213" rtl="0" eaLnBrk="1" latinLnBrk="0" hangingPunct="1">
        <a:defRPr sz="1500" kern="1200">
          <a:solidFill>
            <a:schemeClr val="tx1"/>
          </a:solidFill>
          <a:latin typeface="+mn-lt"/>
          <a:ea typeface="+mn-ea"/>
          <a:cs typeface="+mn-cs"/>
        </a:defRPr>
      </a:lvl8pPr>
      <a:lvl9pPr marL="3116851" algn="l" defTabSz="779213"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package" Target="../embeddings/Microsoft_Excel_Worksheet.xlsx"/><Relationship Id="rId18" Type="http://schemas.openxmlformats.org/officeDocument/2006/relationships/image" Target="../media/image32.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9.wmf"/><Relationship Id="rId17" Type="http://schemas.openxmlformats.org/officeDocument/2006/relationships/oleObject" Target="../embeddings/oleObject7.bin"/><Relationship Id="rId2" Type="http://schemas.openxmlformats.org/officeDocument/2006/relationships/slideLayout" Target="../slideLayouts/slideLayout12.xml"/><Relationship Id="rId16" Type="http://schemas.openxmlformats.org/officeDocument/2006/relationships/image" Target="../media/image31.wmf"/><Relationship Id="rId1" Type="http://schemas.openxmlformats.org/officeDocument/2006/relationships/vmlDrawing" Target="../drawings/vmlDrawing1.vml"/><Relationship Id="rId6" Type="http://schemas.openxmlformats.org/officeDocument/2006/relationships/image" Target="../media/image2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6.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4.bin"/><Relationship Id="rId14" Type="http://schemas.openxmlformats.org/officeDocument/2006/relationships/image" Target="../media/image30.wmf"/></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48.wmf"/><Relationship Id="rId5" Type="http://schemas.openxmlformats.org/officeDocument/2006/relationships/oleObject" Target="../embeddings/oleObject9.bin"/><Relationship Id="rId4" Type="http://schemas.openxmlformats.org/officeDocument/2006/relationships/image" Target="../media/image47.wmf"/></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jpg"/><Relationship Id="rId3" Type="http://schemas.openxmlformats.org/officeDocument/2006/relationships/image" Target="../media/image49.png"/><Relationship Id="rId7" Type="http://schemas.microsoft.com/office/2007/relationships/hdphoto" Target="../media/hdphoto2.wdp"/><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png"/><Relationship Id="rId1" Type="http://schemas.openxmlformats.org/officeDocument/2006/relationships/slideLayout" Target="../slideLayouts/slideLayout35.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8.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78.tif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2.emf"/><Relationship Id="rId11" Type="http://schemas.openxmlformats.org/officeDocument/2006/relationships/image" Target="../media/image77.png"/><Relationship Id="rId5" Type="http://schemas.openxmlformats.org/officeDocument/2006/relationships/image" Target="../media/image71.emf"/><Relationship Id="rId15" Type="http://schemas.openxmlformats.org/officeDocument/2006/relationships/image" Target="../media/image81.jpeg"/><Relationship Id="rId10" Type="http://schemas.openxmlformats.org/officeDocument/2006/relationships/image" Target="../media/image76.png"/><Relationship Id="rId4" Type="http://schemas.openxmlformats.org/officeDocument/2006/relationships/image" Target="../media/image70.emf"/><Relationship Id="rId9" Type="http://schemas.openxmlformats.org/officeDocument/2006/relationships/image" Target="../media/image75.png"/><Relationship Id="rId14" Type="http://schemas.openxmlformats.org/officeDocument/2006/relationships/image" Target="../media/image80.png"/></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95.png"/><Relationship Id="rId26" Type="http://schemas.openxmlformats.org/officeDocument/2006/relationships/image" Target="../media/image101.png"/><Relationship Id="rId21" Type="http://schemas.openxmlformats.org/officeDocument/2006/relationships/image" Target="../media/image97.png"/><Relationship Id="rId34" Type="http://schemas.openxmlformats.org/officeDocument/2006/relationships/image" Target="../media/image108.png"/><Relationship Id="rId7" Type="http://schemas.openxmlformats.org/officeDocument/2006/relationships/image" Target="../media/image87.png"/><Relationship Id="rId12" Type="http://schemas.openxmlformats.org/officeDocument/2006/relationships/image" Target="../media/image92.png"/><Relationship Id="rId17" Type="http://schemas.microsoft.com/office/2007/relationships/hdphoto" Target="../media/hdphoto5.wdp"/><Relationship Id="rId25" Type="http://schemas.openxmlformats.org/officeDocument/2006/relationships/image" Target="../media/image100.png"/><Relationship Id="rId33" Type="http://schemas.openxmlformats.org/officeDocument/2006/relationships/image" Target="../media/image107.png"/><Relationship Id="rId2" Type="http://schemas.openxmlformats.org/officeDocument/2006/relationships/image" Target="../media/image82.png"/><Relationship Id="rId16" Type="http://schemas.openxmlformats.org/officeDocument/2006/relationships/image" Target="../media/image94.png"/><Relationship Id="rId20" Type="http://schemas.openxmlformats.org/officeDocument/2006/relationships/image" Target="../media/image96.png"/><Relationship Id="rId29" Type="http://schemas.openxmlformats.org/officeDocument/2006/relationships/image" Target="../media/image103.png"/><Relationship Id="rId1" Type="http://schemas.openxmlformats.org/officeDocument/2006/relationships/slideLayout" Target="../slideLayouts/slideLayout18.xml"/><Relationship Id="rId6" Type="http://schemas.openxmlformats.org/officeDocument/2006/relationships/image" Target="../media/image86.png"/><Relationship Id="rId11" Type="http://schemas.openxmlformats.org/officeDocument/2006/relationships/image" Target="../media/image91.emf"/><Relationship Id="rId24" Type="http://schemas.openxmlformats.org/officeDocument/2006/relationships/image" Target="../media/image99.jpeg"/><Relationship Id="rId32" Type="http://schemas.openxmlformats.org/officeDocument/2006/relationships/image" Target="../media/image106.png"/><Relationship Id="rId37" Type="http://schemas.microsoft.com/office/2007/relationships/hdphoto" Target="../media/hdphoto9.wdp"/><Relationship Id="rId5" Type="http://schemas.openxmlformats.org/officeDocument/2006/relationships/image" Target="../media/image85.png"/><Relationship Id="rId15" Type="http://schemas.microsoft.com/office/2007/relationships/hdphoto" Target="../media/hdphoto4.wdp"/><Relationship Id="rId23" Type="http://schemas.openxmlformats.org/officeDocument/2006/relationships/image" Target="../media/image98.png"/><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image" Target="../media/image90.png"/><Relationship Id="rId19" Type="http://schemas.microsoft.com/office/2007/relationships/hdphoto" Target="../media/hdphoto6.wdp"/><Relationship Id="rId31" Type="http://schemas.openxmlformats.org/officeDocument/2006/relationships/image" Target="../media/image105.jpe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3.png"/><Relationship Id="rId22" Type="http://schemas.microsoft.com/office/2007/relationships/hdphoto" Target="../media/hdphoto7.wdp"/><Relationship Id="rId27" Type="http://schemas.microsoft.com/office/2007/relationships/hdphoto" Target="../media/hdphoto8.wdp"/><Relationship Id="rId30" Type="http://schemas.openxmlformats.org/officeDocument/2006/relationships/image" Target="../media/image104.png"/><Relationship Id="rId35" Type="http://schemas.openxmlformats.org/officeDocument/2006/relationships/image" Target="../media/image109.png"/><Relationship Id="rId8" Type="http://schemas.openxmlformats.org/officeDocument/2006/relationships/image" Target="../media/image88.png"/><Relationship Id="rId3" Type="http://schemas.openxmlformats.org/officeDocument/2006/relationships/image" Target="../media/image83.png"/></Relationships>
</file>

<file path=ppt/slides/_rels/slide4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3.jpg"/><Relationship Id="rId3" Type="http://schemas.openxmlformats.org/officeDocument/2006/relationships/image" Target="../media/image49.png"/><Relationship Id="rId7" Type="http://schemas.microsoft.com/office/2007/relationships/hdphoto" Target="../media/hdphoto2.wdp"/><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21.xml"/><Relationship Id="rId16"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52.png"/><Relationship Id="rId11" Type="http://schemas.openxmlformats.org/officeDocument/2006/relationships/image" Target="../media/image56.png"/><Relationship Id="rId5" Type="http://schemas.openxmlformats.org/officeDocument/2006/relationships/image" Target="../media/image51.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29 Aug 2017</a:t>
            </a:r>
          </a:p>
        </p:txBody>
      </p:sp>
      <p:sp>
        <p:nvSpPr>
          <p:cNvPr id="3" name="Title 2"/>
          <p:cNvSpPr>
            <a:spLocks noGrp="1"/>
          </p:cNvSpPr>
          <p:nvPr>
            <p:ph type="ctrTitle"/>
          </p:nvPr>
        </p:nvSpPr>
        <p:spPr>
          <a:xfrm>
            <a:off x="1348105" y="2269550"/>
            <a:ext cx="5561624" cy="415498"/>
          </a:xfrm>
        </p:spPr>
        <p:txBody>
          <a:bodyPr/>
          <a:lstStyle/>
          <a:p>
            <a:r>
              <a:rPr lang="en-US" dirty="0"/>
              <a:t>LTI Assurance Services for Phoenix</a:t>
            </a:r>
          </a:p>
        </p:txBody>
      </p:sp>
    </p:spTree>
    <p:extLst>
      <p:ext uri="{BB962C8B-B14F-4D97-AF65-F5344CB8AC3E}">
        <p14:creationId xmlns:p14="http://schemas.microsoft.com/office/powerpoint/2010/main" val="3868526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Templates</a:t>
            </a:r>
          </a:p>
        </p:txBody>
      </p:sp>
      <p:sp>
        <p:nvSpPr>
          <p:cNvPr id="6" name="Rectangle 5"/>
          <p:cNvSpPr/>
          <p:nvPr/>
        </p:nvSpPr>
        <p:spPr bwMode="auto">
          <a:xfrm>
            <a:off x="199697" y="924909"/>
            <a:ext cx="2806262" cy="336331"/>
          </a:xfrm>
          <a:prstGeom prst="rect">
            <a:avLst/>
          </a:prstGeom>
          <a:solidFill>
            <a:srgbClr val="2C2E8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Calibri Light" panose="020F0302020204030204" pitchFamily="34" charset="0"/>
                <a:ea typeface="+mj-ea"/>
              </a:rPr>
              <a:t>Input Documents</a:t>
            </a:r>
          </a:p>
        </p:txBody>
      </p:sp>
      <p:sp>
        <p:nvSpPr>
          <p:cNvPr id="22" name="Rectangle 17"/>
          <p:cNvSpPr>
            <a:spLocks noChangeArrowheads="1"/>
          </p:cNvSpPr>
          <p:nvPr/>
        </p:nvSpPr>
        <p:spPr bwMode="auto">
          <a:xfrm>
            <a:off x="199698" y="1351652"/>
            <a:ext cx="4351282" cy="687355"/>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171450" indent="-171450" algn="l" defTabSz="779252" fontAlgn="auto">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Business Requirement Document, </a:t>
            </a:r>
          </a:p>
          <a:p>
            <a:pPr marL="171450" indent="-171450" algn="l" defTabSz="779252" fontAlgn="auto">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ea typeface="Calibri" panose="020F0502020204030204" pitchFamily="34" charset="0"/>
              </a:rPr>
              <a:t>Functional Requirement Document, </a:t>
            </a:r>
          </a:p>
          <a:p>
            <a:pPr marL="171450" indent="-171450" algn="l" defTabSz="779252" fontAlgn="auto">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ea typeface="Calibri" panose="020F0502020204030204" pitchFamily="34" charset="0"/>
              </a:rPr>
              <a:t>Application Work-Flow Diagrams</a:t>
            </a:r>
          </a:p>
          <a:p>
            <a:pPr marL="171450" indent="-171450" algn="l" defTabSz="779252" fontAlgn="auto">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ea typeface="Calibri" panose="020F0502020204030204" pitchFamily="34" charset="0"/>
              </a:rPr>
              <a:t>Existing Test Artefacts (Test Plan, Test Cases et.al.)</a:t>
            </a:r>
          </a:p>
        </p:txBody>
      </p:sp>
      <p:graphicFrame>
        <p:nvGraphicFramePr>
          <p:cNvPr id="23" name="Object 22"/>
          <p:cNvGraphicFramePr>
            <a:graphicFrameLocks noChangeAspect="1"/>
          </p:cNvGraphicFramePr>
          <p:nvPr>
            <p:extLst>
              <p:ext uri="{D42A27DB-BD31-4B8C-83A1-F6EECF244321}">
                <p14:modId xmlns:p14="http://schemas.microsoft.com/office/powerpoint/2010/main" val="1377333948"/>
              </p:ext>
            </p:extLst>
          </p:nvPr>
        </p:nvGraphicFramePr>
        <p:xfrm>
          <a:off x="4921321" y="1402917"/>
          <a:ext cx="753884" cy="636090"/>
        </p:xfrm>
        <a:graphic>
          <a:graphicData uri="http://schemas.openxmlformats.org/presentationml/2006/ole">
            <mc:AlternateContent xmlns:mc="http://schemas.openxmlformats.org/markup-compatibility/2006">
              <mc:Choice xmlns:v="urn:schemas-microsoft-com:vml" Requires="v">
                <p:oleObj spid="_x0000_s6042" name="Document" showAsIcon="1" r:id="rId3" imgW="914400" imgH="771480" progId="Word.Document.8">
                  <p:embed/>
                </p:oleObj>
              </mc:Choice>
              <mc:Fallback>
                <p:oleObj name="Document" showAsIcon="1" r:id="rId3" imgW="914400" imgH="771480" progId="Word.Document.8">
                  <p:embed/>
                  <p:pic>
                    <p:nvPicPr>
                      <p:cNvPr id="21" name="Object 20"/>
                      <p:cNvPicPr/>
                      <p:nvPr/>
                    </p:nvPicPr>
                    <p:blipFill>
                      <a:blip r:embed="rId4"/>
                      <a:stretch>
                        <a:fillRect/>
                      </a:stretch>
                    </p:blipFill>
                    <p:spPr>
                      <a:xfrm>
                        <a:off x="4921321" y="1402917"/>
                        <a:ext cx="753884" cy="636090"/>
                      </a:xfrm>
                      <a:prstGeom prst="rect">
                        <a:avLst/>
                      </a:prstGeom>
                    </p:spPr>
                  </p:pic>
                </p:oleObj>
              </mc:Fallback>
            </mc:AlternateContent>
          </a:graphicData>
        </a:graphic>
      </p:graphicFrame>
      <p:sp>
        <p:nvSpPr>
          <p:cNvPr id="24" name="Rectangle 17"/>
          <p:cNvSpPr>
            <a:spLocks noChangeArrowheads="1"/>
          </p:cNvSpPr>
          <p:nvPr/>
        </p:nvSpPr>
        <p:spPr bwMode="auto">
          <a:xfrm>
            <a:off x="199697" y="2589132"/>
            <a:ext cx="4351282" cy="1325643"/>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171450" indent="-171450" algn="l" defTabSz="779252" fontAlgn="auto">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Test Cases and Test Data</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Automated Test Scripts</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Test Execution Status Report</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Defect reports</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Knowledge Documents</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Test Closure Reports</a:t>
            </a:r>
          </a:p>
          <a:p>
            <a:pPr marL="171450" indent="-171450" algn="l" defTabSz="779252" eaLnBrk="0" fontAlgn="auto" hangingPunct="0">
              <a:spcBef>
                <a:spcPts val="0"/>
              </a:spcBef>
              <a:spcAft>
                <a:spcPts val="0"/>
              </a:spcAft>
              <a:buFont typeface="Wingdings" panose="05000000000000000000" pitchFamily="2" charset="2"/>
              <a:buChar char="§"/>
              <a:defRPr/>
            </a:pPr>
            <a:r>
              <a:rPr lang="en-US" sz="1000" dirty="0">
                <a:solidFill>
                  <a:schemeClr val="bg1">
                    <a:lumMod val="10000"/>
                  </a:schemeClr>
                </a:solidFill>
                <a:latin typeface="Calibri Light" panose="020F0302020204030204" pitchFamily="34" charset="0"/>
              </a:rPr>
              <a:t>Requirement Traceability Metrics </a:t>
            </a:r>
          </a:p>
          <a:p>
            <a:pPr marL="92075" indent="-92075" algn="l" eaLnBrk="0" fontAlgn="auto" hangingPunct="0">
              <a:spcBef>
                <a:spcPts val="0"/>
              </a:spcBef>
              <a:spcAft>
                <a:spcPts val="0"/>
              </a:spcAft>
              <a:buFont typeface="Wingdings" panose="05000000000000000000" pitchFamily="2" charset="2"/>
              <a:buChar char="§"/>
              <a:defRPr/>
            </a:pPr>
            <a:endParaRPr lang="en-US" sz="1000" dirty="0">
              <a:solidFill>
                <a:schemeClr val="bg1">
                  <a:lumMod val="10000"/>
                </a:schemeClr>
              </a:solidFill>
              <a:latin typeface="Calibri Light" panose="020F0302020204030204" pitchFamily="34" charset="0"/>
              <a:ea typeface="Calibri" panose="020F0502020204030204" pitchFamily="34" charset="0"/>
            </a:endParaRPr>
          </a:p>
        </p:txBody>
      </p:sp>
      <p:sp>
        <p:nvSpPr>
          <p:cNvPr id="25" name="Rectangle 24"/>
          <p:cNvSpPr/>
          <p:nvPr/>
        </p:nvSpPr>
        <p:spPr bwMode="auto">
          <a:xfrm>
            <a:off x="199697" y="2145904"/>
            <a:ext cx="2806262" cy="336331"/>
          </a:xfrm>
          <a:prstGeom prst="rect">
            <a:avLst/>
          </a:prstGeom>
          <a:solidFill>
            <a:srgbClr val="2C2E8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solidFill>
                  <a:schemeClr val="bg1"/>
                </a:solidFill>
                <a:effectLst/>
                <a:latin typeface="Calibri Light" panose="020F0302020204030204" pitchFamily="34" charset="0"/>
                <a:ea typeface="+mj-ea"/>
              </a:rPr>
              <a:t>Output Documents</a:t>
            </a:r>
          </a:p>
        </p:txBody>
      </p:sp>
      <p:graphicFrame>
        <p:nvGraphicFramePr>
          <p:cNvPr id="26" name="Object 25"/>
          <p:cNvGraphicFramePr>
            <a:graphicFrameLocks noChangeAspect="1"/>
          </p:cNvGraphicFramePr>
          <p:nvPr>
            <p:extLst>
              <p:ext uri="{D42A27DB-BD31-4B8C-83A1-F6EECF244321}">
                <p14:modId xmlns:p14="http://schemas.microsoft.com/office/powerpoint/2010/main" val="580940530"/>
              </p:ext>
            </p:extLst>
          </p:nvPr>
        </p:nvGraphicFramePr>
        <p:xfrm>
          <a:off x="4818887" y="2921613"/>
          <a:ext cx="882777" cy="744843"/>
        </p:xfrm>
        <a:graphic>
          <a:graphicData uri="http://schemas.openxmlformats.org/presentationml/2006/ole">
            <mc:AlternateContent xmlns:mc="http://schemas.openxmlformats.org/markup-compatibility/2006">
              <mc:Choice xmlns:v="urn:schemas-microsoft-com:vml" Requires="v">
                <p:oleObj spid="_x0000_s6043" name="Worksheet" showAsIcon="1" r:id="rId5" imgW="914400" imgH="771480" progId="Excel.Sheet.12">
                  <p:embed/>
                </p:oleObj>
              </mc:Choice>
              <mc:Fallback>
                <p:oleObj name="Worksheet" showAsIcon="1" r:id="rId5" imgW="914400" imgH="771480" progId="Excel.Sheet.12">
                  <p:embed/>
                  <p:pic>
                    <p:nvPicPr>
                      <p:cNvPr id="13" name="Object 12"/>
                      <p:cNvPicPr/>
                      <p:nvPr/>
                    </p:nvPicPr>
                    <p:blipFill>
                      <a:blip r:embed="rId6"/>
                      <a:stretch>
                        <a:fillRect/>
                      </a:stretch>
                    </p:blipFill>
                    <p:spPr>
                      <a:xfrm>
                        <a:off x="4818887" y="2921613"/>
                        <a:ext cx="882777" cy="744843"/>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4193727380"/>
              </p:ext>
            </p:extLst>
          </p:nvPr>
        </p:nvGraphicFramePr>
        <p:xfrm>
          <a:off x="6478847" y="2923671"/>
          <a:ext cx="877898" cy="740727"/>
        </p:xfrm>
        <a:graphic>
          <a:graphicData uri="http://schemas.openxmlformats.org/presentationml/2006/ole">
            <mc:AlternateContent xmlns:mc="http://schemas.openxmlformats.org/markup-compatibility/2006">
              <mc:Choice xmlns:v="urn:schemas-microsoft-com:vml" Requires="v">
                <p:oleObj spid="_x0000_s6044" name="Worksheet" showAsIcon="1" r:id="rId7" imgW="914400" imgH="771480" progId="Excel.Sheet.8">
                  <p:embed/>
                </p:oleObj>
              </mc:Choice>
              <mc:Fallback>
                <p:oleObj name="Worksheet" showAsIcon="1" r:id="rId7" imgW="914400" imgH="771480" progId="Excel.Sheet.8">
                  <p:embed/>
                  <p:pic>
                    <p:nvPicPr>
                      <p:cNvPr id="14" name="Object 13"/>
                      <p:cNvPicPr/>
                      <p:nvPr/>
                    </p:nvPicPr>
                    <p:blipFill>
                      <a:blip r:embed="rId8"/>
                      <a:stretch>
                        <a:fillRect/>
                      </a:stretch>
                    </p:blipFill>
                    <p:spPr>
                      <a:xfrm>
                        <a:off x="6478847" y="2923671"/>
                        <a:ext cx="877898" cy="740727"/>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790792280"/>
              </p:ext>
            </p:extLst>
          </p:nvPr>
        </p:nvGraphicFramePr>
        <p:xfrm>
          <a:off x="5649989" y="2922559"/>
          <a:ext cx="880533" cy="742950"/>
        </p:xfrm>
        <a:graphic>
          <a:graphicData uri="http://schemas.openxmlformats.org/presentationml/2006/ole">
            <mc:AlternateContent xmlns:mc="http://schemas.openxmlformats.org/markup-compatibility/2006">
              <mc:Choice xmlns:v="urn:schemas-microsoft-com:vml" Requires="v">
                <p:oleObj spid="_x0000_s6045" name="Worksheet" showAsIcon="1" r:id="rId9" imgW="914400" imgH="771480" progId="Excel.Sheet.8">
                  <p:embed/>
                </p:oleObj>
              </mc:Choice>
              <mc:Fallback>
                <p:oleObj name="Worksheet" showAsIcon="1" r:id="rId9" imgW="914400" imgH="771480" progId="Excel.Sheet.8">
                  <p:embed/>
                  <p:pic>
                    <p:nvPicPr>
                      <p:cNvPr id="19" name="Object 18"/>
                      <p:cNvPicPr/>
                      <p:nvPr/>
                    </p:nvPicPr>
                    <p:blipFill>
                      <a:blip r:embed="rId10"/>
                      <a:stretch>
                        <a:fillRect/>
                      </a:stretch>
                    </p:blipFill>
                    <p:spPr>
                      <a:xfrm>
                        <a:off x="5649989" y="2922559"/>
                        <a:ext cx="880533" cy="742950"/>
                      </a:xfrm>
                      <a:prstGeom prst="rect">
                        <a:avLst/>
                      </a:prstGeom>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4179778619"/>
              </p:ext>
            </p:extLst>
          </p:nvPr>
        </p:nvGraphicFramePr>
        <p:xfrm>
          <a:off x="7305070" y="2946851"/>
          <a:ext cx="822953" cy="694367"/>
        </p:xfrm>
        <a:graphic>
          <a:graphicData uri="http://schemas.openxmlformats.org/presentationml/2006/ole">
            <mc:AlternateContent xmlns:mc="http://schemas.openxmlformats.org/markup-compatibility/2006">
              <mc:Choice xmlns:v="urn:schemas-microsoft-com:vml" Requires="v">
                <p:oleObj spid="_x0000_s6046" name="Worksheet" showAsIcon="1" r:id="rId11" imgW="914400" imgH="771480" progId="Excel.Sheet.8">
                  <p:embed/>
                </p:oleObj>
              </mc:Choice>
              <mc:Fallback>
                <p:oleObj name="Worksheet" showAsIcon="1" r:id="rId11" imgW="914400" imgH="771480" progId="Excel.Sheet.8">
                  <p:embed/>
                  <p:pic>
                    <p:nvPicPr>
                      <p:cNvPr id="20" name="Object 19"/>
                      <p:cNvPicPr/>
                      <p:nvPr/>
                    </p:nvPicPr>
                    <p:blipFill>
                      <a:blip r:embed="rId12"/>
                      <a:stretch>
                        <a:fillRect/>
                      </a:stretch>
                    </p:blipFill>
                    <p:spPr>
                      <a:xfrm>
                        <a:off x="7305070" y="2946851"/>
                        <a:ext cx="822953" cy="694367"/>
                      </a:xfrm>
                      <a:prstGeom prst="rect">
                        <a:avLst/>
                      </a:prstGeom>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4194622653"/>
              </p:ext>
            </p:extLst>
          </p:nvPr>
        </p:nvGraphicFramePr>
        <p:xfrm>
          <a:off x="5273039" y="3728690"/>
          <a:ext cx="804333" cy="678657"/>
        </p:xfrm>
        <a:graphic>
          <a:graphicData uri="http://schemas.openxmlformats.org/presentationml/2006/ole">
            <mc:AlternateContent xmlns:mc="http://schemas.openxmlformats.org/markup-compatibility/2006">
              <mc:Choice xmlns:v="urn:schemas-microsoft-com:vml" Requires="v">
                <p:oleObj spid="_x0000_s6047" name="Worksheet" showAsIcon="1" r:id="rId13" imgW="914400" imgH="771480" progId="Excel.Sheet.12">
                  <p:embed/>
                </p:oleObj>
              </mc:Choice>
              <mc:Fallback>
                <p:oleObj name="Worksheet" showAsIcon="1" r:id="rId13" imgW="914400" imgH="771480" progId="Excel.Sheet.12">
                  <p:embed/>
                  <p:pic>
                    <p:nvPicPr>
                      <p:cNvPr id="15" name="Object 14"/>
                      <p:cNvPicPr/>
                      <p:nvPr/>
                    </p:nvPicPr>
                    <p:blipFill>
                      <a:blip r:embed="rId14"/>
                      <a:stretch>
                        <a:fillRect/>
                      </a:stretch>
                    </p:blipFill>
                    <p:spPr>
                      <a:xfrm>
                        <a:off x="5273039" y="3728690"/>
                        <a:ext cx="804333" cy="678657"/>
                      </a:xfrm>
                      <a:prstGeom prst="rect">
                        <a:avLst/>
                      </a:prstGeom>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4269628484"/>
              </p:ext>
            </p:extLst>
          </p:nvPr>
        </p:nvGraphicFramePr>
        <p:xfrm>
          <a:off x="6875808" y="3705828"/>
          <a:ext cx="858524" cy="724380"/>
        </p:xfrm>
        <a:graphic>
          <a:graphicData uri="http://schemas.openxmlformats.org/presentationml/2006/ole">
            <mc:AlternateContent xmlns:mc="http://schemas.openxmlformats.org/markup-compatibility/2006">
              <mc:Choice xmlns:v="urn:schemas-microsoft-com:vml" Requires="v">
                <p:oleObj spid="_x0000_s6048" name="Document" showAsIcon="1" r:id="rId15" imgW="914400" imgH="771480" progId="Word.Document.12">
                  <p:embed/>
                </p:oleObj>
              </mc:Choice>
              <mc:Fallback>
                <p:oleObj name="Document" showAsIcon="1" r:id="rId15" imgW="914400" imgH="771480" progId="Word.Document.12">
                  <p:embed/>
                  <p:pic>
                    <p:nvPicPr>
                      <p:cNvPr id="17" name="Object 16"/>
                      <p:cNvPicPr/>
                      <p:nvPr/>
                    </p:nvPicPr>
                    <p:blipFill>
                      <a:blip r:embed="rId16"/>
                      <a:stretch>
                        <a:fillRect/>
                      </a:stretch>
                    </p:blipFill>
                    <p:spPr>
                      <a:xfrm>
                        <a:off x="6875808" y="3705828"/>
                        <a:ext cx="858524" cy="724380"/>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980382203"/>
              </p:ext>
            </p:extLst>
          </p:nvPr>
        </p:nvGraphicFramePr>
        <p:xfrm>
          <a:off x="6025697" y="3687578"/>
          <a:ext cx="901784" cy="760880"/>
        </p:xfrm>
        <a:graphic>
          <a:graphicData uri="http://schemas.openxmlformats.org/presentationml/2006/ole">
            <mc:AlternateContent xmlns:mc="http://schemas.openxmlformats.org/markup-compatibility/2006">
              <mc:Choice xmlns:v="urn:schemas-microsoft-com:vml" Requires="v">
                <p:oleObj spid="_x0000_s6049" name="Document" showAsIcon="1" r:id="rId17" imgW="914400" imgH="771480" progId="Word.Document.8">
                  <p:embed/>
                </p:oleObj>
              </mc:Choice>
              <mc:Fallback>
                <p:oleObj name="Document" showAsIcon="1" r:id="rId17" imgW="914400" imgH="771480" progId="Word.Document.8">
                  <p:embed/>
                  <p:pic>
                    <p:nvPicPr>
                      <p:cNvPr id="18" name="Object 17"/>
                      <p:cNvPicPr/>
                      <p:nvPr/>
                    </p:nvPicPr>
                    <p:blipFill>
                      <a:blip r:embed="rId18"/>
                      <a:stretch>
                        <a:fillRect/>
                      </a:stretch>
                    </p:blipFill>
                    <p:spPr>
                      <a:xfrm>
                        <a:off x="6025697" y="3687578"/>
                        <a:ext cx="901784" cy="760880"/>
                      </a:xfrm>
                      <a:prstGeom prst="rect">
                        <a:avLst/>
                      </a:prstGeom>
                    </p:spPr>
                  </p:pic>
                </p:oleObj>
              </mc:Fallback>
            </mc:AlternateContent>
          </a:graphicData>
        </a:graphic>
      </p:graphicFrame>
    </p:spTree>
    <p:extLst>
      <p:ext uri="{BB962C8B-B14F-4D97-AF65-F5344CB8AC3E}">
        <p14:creationId xmlns:p14="http://schemas.microsoft.com/office/powerpoint/2010/main" val="3928070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877" y="652129"/>
            <a:ext cx="5184991" cy="253916"/>
          </a:xfrm>
          <a:prstGeom prst="rect">
            <a:avLst/>
          </a:prstGeom>
          <a:solidFill>
            <a:srgbClr val="ED8B00"/>
          </a:solidFill>
        </p:spPr>
        <p:txBody>
          <a:bodyPr wrap="square">
            <a:spAutoFit/>
          </a:bodyPr>
          <a:lstStyle/>
          <a:p>
            <a:pPr algn="ctr"/>
            <a:r>
              <a:rPr lang="en-US" sz="1050" b="1" dirty="0">
                <a:solidFill>
                  <a:schemeClr val="bg1">
                    <a:lumMod val="10000"/>
                  </a:schemeClr>
                </a:solidFill>
                <a:latin typeface="Calibri Light" panose="020F0302020204030204" pitchFamily="34" charset="0"/>
              </a:rPr>
              <a:t>LTI will follow the following communication channel to interact</a:t>
            </a:r>
          </a:p>
        </p:txBody>
      </p:sp>
      <p:graphicFrame>
        <p:nvGraphicFramePr>
          <p:cNvPr id="61" name="Table 60"/>
          <p:cNvGraphicFramePr>
            <a:graphicFrameLocks noGrp="1"/>
          </p:cNvGraphicFramePr>
          <p:nvPr>
            <p:extLst>
              <p:ext uri="{D42A27DB-BD31-4B8C-83A1-F6EECF244321}">
                <p14:modId xmlns:p14="http://schemas.microsoft.com/office/powerpoint/2010/main" val="1189006043"/>
              </p:ext>
            </p:extLst>
          </p:nvPr>
        </p:nvGraphicFramePr>
        <p:xfrm>
          <a:off x="121493" y="2652567"/>
          <a:ext cx="5333375" cy="2117090"/>
        </p:xfrm>
        <a:graphic>
          <a:graphicData uri="http://schemas.openxmlformats.org/drawingml/2006/table">
            <a:tbl>
              <a:tblPr/>
              <a:tblGrid>
                <a:gridCol w="587759">
                  <a:extLst>
                    <a:ext uri="{9D8B030D-6E8A-4147-A177-3AD203B41FA5}">
                      <a16:colId xmlns:a16="http://schemas.microsoft.com/office/drawing/2014/main" val="20000"/>
                    </a:ext>
                  </a:extLst>
                </a:gridCol>
                <a:gridCol w="2392839">
                  <a:extLst>
                    <a:ext uri="{9D8B030D-6E8A-4147-A177-3AD203B41FA5}">
                      <a16:colId xmlns:a16="http://schemas.microsoft.com/office/drawing/2014/main" val="20001"/>
                    </a:ext>
                  </a:extLst>
                </a:gridCol>
                <a:gridCol w="784259">
                  <a:extLst>
                    <a:ext uri="{9D8B030D-6E8A-4147-A177-3AD203B41FA5}">
                      <a16:colId xmlns:a16="http://schemas.microsoft.com/office/drawing/2014/main" val="20002"/>
                    </a:ext>
                  </a:extLst>
                </a:gridCol>
                <a:gridCol w="784259">
                  <a:extLst>
                    <a:ext uri="{9D8B030D-6E8A-4147-A177-3AD203B41FA5}">
                      <a16:colId xmlns:a16="http://schemas.microsoft.com/office/drawing/2014/main" val="2064303519"/>
                    </a:ext>
                  </a:extLst>
                </a:gridCol>
                <a:gridCol w="784259">
                  <a:extLst>
                    <a:ext uri="{9D8B030D-6E8A-4147-A177-3AD203B41FA5}">
                      <a16:colId xmlns:a16="http://schemas.microsoft.com/office/drawing/2014/main" val="426023218"/>
                    </a:ext>
                  </a:extLst>
                </a:gridCol>
              </a:tblGrid>
              <a:tr h="201930">
                <a:tc>
                  <a:txBody>
                    <a:bodyPr/>
                    <a:lstStyle/>
                    <a:p>
                      <a:pPr marL="0" marR="0" algn="ctr">
                        <a:lnSpc>
                          <a:spcPts val="1570"/>
                        </a:lnSpc>
                        <a:spcBef>
                          <a:spcPts val="0"/>
                        </a:spcBef>
                        <a:spcAft>
                          <a:spcPts val="0"/>
                        </a:spcAft>
                        <a:tabLst>
                          <a:tab pos="3038475" algn="ctr"/>
                          <a:tab pos="457200" algn="l"/>
                        </a:tabLst>
                      </a:pPr>
                      <a:r>
                        <a:rPr lang="en-US" sz="800" b="0" i="0" kern="1200" dirty="0">
                          <a:solidFill>
                            <a:schemeClr val="bg1"/>
                          </a:solidFill>
                          <a:effectLst/>
                          <a:latin typeface="Calibri Light" panose="020F0302020204030204" pitchFamily="34" charset="0"/>
                          <a:ea typeface="Times New Roman"/>
                        </a:rPr>
                        <a:t>Frequency</a:t>
                      </a:r>
                      <a:endParaRPr lang="en-US" sz="800" b="0" i="0" dirty="0">
                        <a:solidFill>
                          <a:schemeClr val="bg1"/>
                        </a:solidFill>
                        <a:effectLst/>
                        <a:latin typeface="Calibri Light" panose="020F0302020204030204" pitchFamily="34" charset="0"/>
                        <a:ea typeface="Times New Roman"/>
                      </a:endParaRPr>
                    </a:p>
                  </a:txBody>
                  <a:tcPr marL="49530" marR="49530" marT="24765" marB="24765">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C2E8C"/>
                    </a:solidFill>
                  </a:tcPr>
                </a:tc>
                <a:tc>
                  <a:txBody>
                    <a:bodyPr/>
                    <a:lstStyle/>
                    <a:p>
                      <a:pPr marL="0" marR="0" algn="ctr">
                        <a:lnSpc>
                          <a:spcPts val="1570"/>
                        </a:lnSpc>
                        <a:spcBef>
                          <a:spcPts val="0"/>
                        </a:spcBef>
                        <a:spcAft>
                          <a:spcPts val="0"/>
                        </a:spcAft>
                        <a:tabLst>
                          <a:tab pos="3038475" algn="ctr"/>
                          <a:tab pos="457200" algn="l"/>
                        </a:tabLst>
                      </a:pPr>
                      <a:r>
                        <a:rPr lang="en-US" sz="800" b="0" i="0" kern="1200" dirty="0">
                          <a:solidFill>
                            <a:schemeClr val="bg1"/>
                          </a:solidFill>
                          <a:effectLst/>
                          <a:latin typeface="Calibri Light" panose="020F0302020204030204" pitchFamily="34" charset="0"/>
                          <a:ea typeface="Times New Roman"/>
                        </a:rPr>
                        <a:t>Objectives</a:t>
                      </a:r>
                      <a:endParaRPr lang="en-US" sz="800" b="0" i="0" dirty="0">
                        <a:solidFill>
                          <a:schemeClr val="bg1"/>
                        </a:solidFill>
                        <a:effectLst/>
                        <a:latin typeface="Calibri Light" panose="020F0302020204030204" pitchFamily="34" charset="0"/>
                        <a:ea typeface="Times New Roman"/>
                      </a:endParaRPr>
                    </a:p>
                  </a:txBody>
                  <a:tcPr marL="49530" marR="49530" marT="24765" marB="24765">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C2E8C"/>
                    </a:solidFill>
                  </a:tcPr>
                </a:tc>
                <a:tc>
                  <a:txBody>
                    <a:bodyPr/>
                    <a:lstStyle/>
                    <a:p>
                      <a:pPr marL="0" marR="0" algn="ctr">
                        <a:lnSpc>
                          <a:spcPts val="1570"/>
                        </a:lnSpc>
                        <a:spcBef>
                          <a:spcPts val="0"/>
                        </a:spcBef>
                        <a:spcAft>
                          <a:spcPts val="0"/>
                        </a:spcAft>
                        <a:tabLst>
                          <a:tab pos="3038475" algn="ctr"/>
                          <a:tab pos="457200" algn="l"/>
                        </a:tabLst>
                      </a:pPr>
                      <a:r>
                        <a:rPr lang="en-US" sz="800" b="0" i="0" kern="1200" dirty="0">
                          <a:solidFill>
                            <a:schemeClr val="bg1"/>
                          </a:solidFill>
                          <a:effectLst/>
                          <a:latin typeface="Calibri Light" panose="020F0302020204030204" pitchFamily="34" charset="0"/>
                          <a:ea typeface="Times New Roman"/>
                        </a:rPr>
                        <a:t>Reporting Format</a:t>
                      </a:r>
                      <a:endParaRPr lang="en-US" sz="800" b="0" i="0" dirty="0">
                        <a:solidFill>
                          <a:schemeClr val="bg1"/>
                        </a:solidFill>
                        <a:effectLst/>
                        <a:latin typeface="Calibri Light" panose="020F0302020204030204" pitchFamily="34" charset="0"/>
                        <a:ea typeface="Times New Roman"/>
                      </a:endParaRPr>
                    </a:p>
                  </a:txBody>
                  <a:tcPr marL="49530" marR="49530" marT="24765" marB="24765">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C2E8C"/>
                    </a:solidFill>
                  </a:tcPr>
                </a:tc>
                <a:tc>
                  <a:txBody>
                    <a:bodyPr/>
                    <a:lstStyle/>
                    <a:p>
                      <a:pPr marL="0" marR="0" algn="ctr">
                        <a:lnSpc>
                          <a:spcPts val="1570"/>
                        </a:lnSpc>
                        <a:spcBef>
                          <a:spcPts val="0"/>
                        </a:spcBef>
                        <a:spcAft>
                          <a:spcPts val="0"/>
                        </a:spcAft>
                        <a:tabLst>
                          <a:tab pos="3038475" algn="ctr"/>
                          <a:tab pos="457200" algn="l"/>
                        </a:tabLst>
                      </a:pPr>
                      <a:r>
                        <a:rPr lang="en-US" sz="800" b="0" i="0" kern="1200" dirty="0">
                          <a:solidFill>
                            <a:schemeClr val="bg1"/>
                          </a:solidFill>
                          <a:effectLst/>
                          <a:latin typeface="Calibri Light" panose="020F0302020204030204" pitchFamily="34" charset="0"/>
                          <a:ea typeface="Times New Roman"/>
                          <a:cs typeface="+mn-cs"/>
                        </a:rPr>
                        <a:t>LTI</a:t>
                      </a:r>
                    </a:p>
                  </a:txBody>
                  <a:tcPr marL="49530" marR="49530" marT="24765" marB="24765">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C2E8C"/>
                    </a:solidFill>
                  </a:tcPr>
                </a:tc>
                <a:tc>
                  <a:txBody>
                    <a:bodyPr/>
                    <a:lstStyle/>
                    <a:p>
                      <a:pPr marL="0" marR="0" algn="ctr">
                        <a:lnSpc>
                          <a:spcPts val="1570"/>
                        </a:lnSpc>
                        <a:spcBef>
                          <a:spcPts val="0"/>
                        </a:spcBef>
                        <a:spcAft>
                          <a:spcPts val="0"/>
                        </a:spcAft>
                        <a:tabLst>
                          <a:tab pos="3038475" algn="ctr"/>
                          <a:tab pos="457200" algn="l"/>
                        </a:tabLst>
                      </a:pPr>
                      <a:r>
                        <a:rPr lang="en-US" sz="800" b="0" i="0" kern="1200" dirty="0">
                          <a:solidFill>
                            <a:schemeClr val="bg1"/>
                          </a:solidFill>
                          <a:effectLst/>
                          <a:latin typeface="Calibri Light" panose="020F0302020204030204" pitchFamily="34" charset="0"/>
                          <a:ea typeface="Times New Roman"/>
                          <a:cs typeface="+mn-cs"/>
                        </a:rPr>
                        <a:t>Phoenix</a:t>
                      </a:r>
                    </a:p>
                  </a:txBody>
                  <a:tcPr marL="49530" marR="49530" marT="24765" marB="24765">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2C2E8C"/>
                    </a:solidFill>
                  </a:tcPr>
                </a:tc>
                <a:extLst>
                  <a:ext uri="{0D108BD9-81ED-4DB2-BD59-A6C34878D82A}">
                    <a16:rowId xmlns:a16="http://schemas.microsoft.com/office/drawing/2014/main" val="10000"/>
                  </a:ext>
                </a:extLst>
              </a:tr>
              <a:tr h="200406">
                <a:tc>
                  <a:txBody>
                    <a:bodyPr/>
                    <a:lstStyle/>
                    <a:p>
                      <a:pPr marL="0" marR="0" algn="ctr">
                        <a:lnSpc>
                          <a:spcPct val="120000"/>
                        </a:lnSpc>
                        <a:spcBef>
                          <a:spcPts val="0"/>
                        </a:spcBef>
                        <a:spcAft>
                          <a:spcPts val="0"/>
                        </a:spcAft>
                        <a:tabLst>
                          <a:tab pos="3038475" algn="ctr"/>
                        </a:tabLst>
                      </a:pPr>
                      <a:r>
                        <a:rPr lang="en-US" sz="800" b="0" i="0" dirty="0">
                          <a:solidFill>
                            <a:srgbClr val="000000"/>
                          </a:solidFill>
                          <a:effectLst/>
                          <a:latin typeface="Calibri Light" panose="020F0302020204030204" pitchFamily="34" charset="0"/>
                          <a:ea typeface="Times New Roman"/>
                        </a:rPr>
                        <a:t>Weekly</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Status of work performed, upcoming tasks, highlight current issues, risks</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Weekly  Status Report</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Test Lead</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Test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6447">
                <a:tc>
                  <a:txBody>
                    <a:bodyPr/>
                    <a:lstStyle/>
                    <a:p>
                      <a:pPr marL="0" marR="0" algn="ctr">
                        <a:lnSpc>
                          <a:spcPct val="120000"/>
                        </a:lnSpc>
                        <a:spcBef>
                          <a:spcPts val="0"/>
                        </a:spcBef>
                        <a:spcAft>
                          <a:spcPts val="0"/>
                        </a:spcAft>
                        <a:tabLst>
                          <a:tab pos="3038475" algn="ctr"/>
                        </a:tabLst>
                      </a:pPr>
                      <a:r>
                        <a:rPr lang="en-US" sz="800" b="0" i="0" dirty="0">
                          <a:solidFill>
                            <a:srgbClr val="000000"/>
                          </a:solidFill>
                          <a:effectLst/>
                          <a:latin typeface="Calibri Light" panose="020F0302020204030204" pitchFamily="34" charset="0"/>
                          <a:ea typeface="Times New Roman"/>
                        </a:rPr>
                        <a:t>Monthly</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Font typeface="Arial" panose="020B0604020202020204" pitchFamily="34" charset="0"/>
                        <a:buNone/>
                      </a:pPr>
                      <a:r>
                        <a:rPr lang="en-US" sz="800" b="0" i="0" kern="1200" dirty="0">
                          <a:solidFill>
                            <a:srgbClr val="000000"/>
                          </a:solidFill>
                          <a:effectLst/>
                          <a:latin typeface="Calibri Light" panose="020F0302020204030204" pitchFamily="34" charset="0"/>
                          <a:ea typeface="Times New Roman"/>
                          <a:cs typeface="+mn-cs"/>
                        </a:rPr>
                        <a:t>Monitor Deliverables &amp; Measurements, Prioritization &amp; Planning, Forecast- Resource Loading</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Monthly Status Report</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Teat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Test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51282">
                <a:tc>
                  <a:txBody>
                    <a:bodyPr/>
                    <a:lstStyle/>
                    <a:p>
                      <a:pPr marL="0" marR="0" algn="ctr">
                        <a:lnSpc>
                          <a:spcPct val="120000"/>
                        </a:lnSpc>
                        <a:spcBef>
                          <a:spcPts val="0"/>
                        </a:spcBef>
                        <a:spcAft>
                          <a:spcPts val="0"/>
                        </a:spcAft>
                        <a:tabLst>
                          <a:tab pos="3038475" algn="ctr"/>
                        </a:tabLst>
                      </a:pPr>
                      <a:r>
                        <a:rPr lang="en-US" sz="800" b="0" i="0" dirty="0">
                          <a:solidFill>
                            <a:srgbClr val="000000"/>
                          </a:solidFill>
                          <a:effectLst/>
                          <a:latin typeface="Calibri Light" panose="020F0302020204030204" pitchFamily="34" charset="0"/>
                          <a:ea typeface="Times New Roman"/>
                        </a:rPr>
                        <a:t>Milestone </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Review key milestones as they are met, any open risks and their mitigation plans, quality of deliverables, escalations/ appreciations, value adds, suggestions</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Milestone Status Report</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Delivery</a:t>
                      </a:r>
                      <a:r>
                        <a:rPr lang="en-US" sz="800" b="0" i="0" baseline="0" dirty="0">
                          <a:solidFill>
                            <a:schemeClr val="bg1">
                              <a:lumMod val="10000"/>
                            </a:schemeClr>
                          </a:solidFill>
                          <a:effectLst/>
                          <a:latin typeface="Calibri Light" panose="020F0302020204030204" pitchFamily="34" charset="0"/>
                          <a:ea typeface="Times New Roman"/>
                        </a:rPr>
                        <a:t> Manager</a:t>
                      </a:r>
                      <a:endParaRPr lang="en-US" sz="800" b="0" i="0" dirty="0">
                        <a:solidFill>
                          <a:schemeClr val="bg1">
                            <a:lumMod val="10000"/>
                          </a:schemeClr>
                        </a:solidFill>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Delivery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51282">
                <a:tc>
                  <a:txBody>
                    <a:bodyPr/>
                    <a:lstStyle/>
                    <a:p>
                      <a:pPr marL="0" marR="0" algn="ctr">
                        <a:lnSpc>
                          <a:spcPct val="120000"/>
                        </a:lnSpc>
                        <a:spcBef>
                          <a:spcPts val="0"/>
                        </a:spcBef>
                        <a:spcAft>
                          <a:spcPts val="0"/>
                        </a:spcAft>
                        <a:tabLst>
                          <a:tab pos="3038475" algn="ctr"/>
                        </a:tabLst>
                      </a:pPr>
                      <a:r>
                        <a:rPr lang="en-US" sz="800" b="0" i="0" dirty="0">
                          <a:solidFill>
                            <a:srgbClr val="000000"/>
                          </a:solidFill>
                          <a:effectLst/>
                          <a:latin typeface="Calibri Light" panose="020F0302020204030204" pitchFamily="34" charset="0"/>
                          <a:ea typeface="Times New Roman"/>
                        </a:rPr>
                        <a:t>Project End Review</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Project End review to gauge the overall success of the project. Review deliveries, targets, resource utilization and issues at the engagement level</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Project Closure</a:t>
                      </a:r>
                      <a:endParaRPr lang="en-US" sz="800" b="0" i="0" dirty="0">
                        <a:effectLst/>
                        <a:latin typeface="Calibri Light" panose="020F0302020204030204" pitchFamily="34" charset="0"/>
                        <a:ea typeface="Times New Roman"/>
                      </a:endParaRPr>
                    </a:p>
                    <a:p>
                      <a:pPr marL="0" marR="0" algn="l">
                        <a:lnSpc>
                          <a:spcPct val="120000"/>
                        </a:lnSpc>
                        <a:spcBef>
                          <a:spcPts val="0"/>
                        </a:spcBef>
                        <a:spcAft>
                          <a:spcPts val="0"/>
                        </a:spcAft>
                        <a:tabLst>
                          <a:tab pos="3038475" algn="ctr"/>
                          <a:tab pos="457200" algn="l"/>
                          <a:tab pos="3038475" algn="ctr"/>
                        </a:tabLst>
                      </a:pPr>
                      <a:r>
                        <a:rPr lang="en-US" sz="800" b="0" i="0" dirty="0">
                          <a:solidFill>
                            <a:srgbClr val="000000"/>
                          </a:solidFill>
                          <a:effectLst/>
                          <a:latin typeface="Calibri Light" panose="020F0302020204030204" pitchFamily="34" charset="0"/>
                          <a:ea typeface="Times New Roman"/>
                        </a:rPr>
                        <a:t>Report</a:t>
                      </a:r>
                      <a:endParaRPr lang="en-US" sz="800" b="0" i="0" dirty="0">
                        <a:effectLst/>
                        <a:latin typeface="Calibri Light" panose="020F0302020204030204" pitchFamily="34" charset="0"/>
                        <a:ea typeface="Times New Roman"/>
                      </a:endParaRP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Account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20000"/>
                        </a:lnSpc>
                        <a:spcBef>
                          <a:spcPts val="0"/>
                        </a:spcBef>
                        <a:spcAft>
                          <a:spcPts val="0"/>
                        </a:spcAft>
                        <a:tabLst>
                          <a:tab pos="3038475" algn="ctr"/>
                          <a:tab pos="457200" algn="l"/>
                          <a:tab pos="3038475" algn="ctr"/>
                        </a:tabLst>
                      </a:pPr>
                      <a:r>
                        <a:rPr lang="en-US" sz="800" b="0" i="0" dirty="0">
                          <a:solidFill>
                            <a:schemeClr val="bg1">
                              <a:lumMod val="10000"/>
                            </a:schemeClr>
                          </a:solidFill>
                          <a:effectLst/>
                          <a:latin typeface="Calibri Light" panose="020F0302020204030204" pitchFamily="34" charset="0"/>
                          <a:ea typeface="Times New Roman"/>
                        </a:rPr>
                        <a:t>QA Head/ Account Manager</a:t>
                      </a:r>
                    </a:p>
                  </a:txBody>
                  <a:tcPr marL="49530" marR="49530" marT="24765" marB="2476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66" name="Rectangle 65"/>
          <p:cNvSpPr>
            <a:spLocks noChangeArrowheads="1"/>
          </p:cNvSpPr>
          <p:nvPr/>
        </p:nvSpPr>
        <p:spPr bwMode="auto">
          <a:xfrm>
            <a:off x="4068968" y="3906823"/>
            <a:ext cx="343447" cy="184731"/>
          </a:xfrm>
          <a:prstGeom prst="rect">
            <a:avLst/>
          </a:prstGeom>
          <a:noFill/>
          <a:ln w="9525">
            <a:noFill/>
            <a:miter lim="800000"/>
            <a:headEnd/>
            <a:tailEnd/>
          </a:ln>
        </p:spPr>
        <p:txBody>
          <a:bodyPr/>
          <a:lstStyle/>
          <a:p>
            <a:endParaRPr lang="en-US" sz="1350" dirty="0">
              <a:latin typeface="Calibri Light" panose="020F0302020204030204" pitchFamily="34" charset="0"/>
            </a:endParaRPr>
          </a:p>
        </p:txBody>
      </p:sp>
      <p:sp>
        <p:nvSpPr>
          <p:cNvPr id="4" name="Title 3"/>
          <p:cNvSpPr>
            <a:spLocks noGrp="1"/>
          </p:cNvSpPr>
          <p:nvPr>
            <p:ph type="title"/>
          </p:nvPr>
        </p:nvSpPr>
        <p:spPr/>
        <p:txBody>
          <a:bodyPr/>
          <a:lstStyle/>
          <a:p>
            <a:r>
              <a:rPr lang="en-US" dirty="0"/>
              <a:t>Communication Model</a:t>
            </a:r>
          </a:p>
        </p:txBody>
      </p:sp>
      <p:sp>
        <p:nvSpPr>
          <p:cNvPr id="30" name="Slide Number Placeholder 4"/>
          <p:cNvSpPr>
            <a:spLocks noGrp="1"/>
          </p:cNvSpPr>
          <p:nvPr>
            <p:ph type="sldNum" sz="quarter" idx="4294967295"/>
          </p:nvPr>
        </p:nvSpPr>
        <p:spPr>
          <a:xfrm>
            <a:off x="7543800" y="4989513"/>
            <a:ext cx="1600200" cy="357187"/>
          </a:xfrm>
          <a:prstGeom prst="rect">
            <a:avLst/>
          </a:prstGeom>
        </p:spPr>
        <p:txBody>
          <a:bodyPr/>
          <a:lstStyle/>
          <a:p>
            <a:pPr>
              <a:defRPr/>
            </a:pPr>
            <a:fld id="{50988971-66EF-4547-BAE7-E2AD2F4FBF24}" type="slidenum">
              <a:rPr lang="en-US" b="0" smtClean="0">
                <a:latin typeface="Trebuchet MS" panose="020B0603020202020204" pitchFamily="34" charset="0"/>
              </a:rPr>
              <a:pPr>
                <a:defRPr/>
              </a:pPr>
              <a:t>11</a:t>
            </a:fld>
            <a:endParaRPr lang="en-US" b="0" dirty="0">
              <a:latin typeface="Trebuchet MS" panose="020B0603020202020204" pitchFamily="34" charset="0"/>
            </a:endParaRPr>
          </a:p>
        </p:txBody>
      </p:sp>
      <p:sp>
        <p:nvSpPr>
          <p:cNvPr id="36" name="Rectangle 35"/>
          <p:cNvSpPr/>
          <p:nvPr/>
        </p:nvSpPr>
        <p:spPr>
          <a:xfrm>
            <a:off x="5556081" y="652129"/>
            <a:ext cx="3425160" cy="253916"/>
          </a:xfrm>
          <a:prstGeom prst="rect">
            <a:avLst/>
          </a:prstGeom>
          <a:solidFill>
            <a:srgbClr val="ED8B00"/>
          </a:solidFill>
        </p:spPr>
        <p:txBody>
          <a:bodyPr wrap="square">
            <a:spAutoFit/>
          </a:bodyPr>
          <a:lstStyle/>
          <a:p>
            <a:pPr algn="ctr"/>
            <a:r>
              <a:rPr lang="en-US" sz="1050" b="1" dirty="0">
                <a:solidFill>
                  <a:schemeClr val="bg1">
                    <a:lumMod val="10000"/>
                  </a:schemeClr>
                </a:solidFill>
                <a:latin typeface="Calibri Light" panose="020F0302020204030204" pitchFamily="34" charset="0"/>
              </a:rPr>
              <a:t>Communication in Agile Methodology</a:t>
            </a:r>
          </a:p>
        </p:txBody>
      </p:sp>
      <p:sp>
        <p:nvSpPr>
          <p:cNvPr id="64" name="AutoShape 2"/>
          <p:cNvSpPr>
            <a:spLocks noChangeArrowheads="1"/>
          </p:cNvSpPr>
          <p:nvPr/>
        </p:nvSpPr>
        <p:spPr bwMode="auto">
          <a:xfrm>
            <a:off x="884235" y="2346389"/>
            <a:ext cx="1990571" cy="258453"/>
          </a:xfrm>
          <a:prstGeom prst="wedgeRoundRectCallout">
            <a:avLst>
              <a:gd name="adj1" fmla="val -4101"/>
              <a:gd name="adj2" fmla="val -78820"/>
              <a:gd name="adj3" fmla="val 16667"/>
            </a:avLst>
          </a:prstGeom>
          <a:solidFill>
            <a:srgbClr val="F2F2F2"/>
          </a:solidFill>
          <a:ln w="0">
            <a:solidFill>
              <a:srgbClr val="C0C0C0"/>
            </a:solidFill>
            <a:miter lim="800000"/>
            <a:headEnd/>
            <a:tailEnd/>
          </a:ln>
        </p:spPr>
        <p:txBody>
          <a:bodyPr wrap="none" anchor="ctr"/>
          <a:lstStyle/>
          <a:p>
            <a:pPr marL="171450" indent="-171450" algn="just">
              <a:spcBef>
                <a:spcPts val="0"/>
              </a:spcBef>
              <a:spcAft>
                <a:spcPts val="0"/>
              </a:spcAft>
              <a:tabLst>
                <a:tab pos="2278856" algn="ctr"/>
              </a:tabLst>
            </a:pPr>
            <a:r>
              <a:rPr lang="en-US" sz="800" dirty="0">
                <a:solidFill>
                  <a:srgbClr val="000000"/>
                </a:solidFill>
                <a:latin typeface="Calibri Light" panose="020F0302020204030204" pitchFamily="34" charset="0"/>
                <a:ea typeface="Times New Roman"/>
                <a:cs typeface="Arial"/>
              </a:rPr>
              <a:t>Weekly status reporting Guidelines, Schedule</a:t>
            </a:r>
            <a:endParaRPr lang="en-US" dirty="0">
              <a:latin typeface="Calibri Light" panose="020F0302020204030204" pitchFamily="34" charset="0"/>
              <a:ea typeface="Times New Roman"/>
            </a:endParaRPr>
          </a:p>
        </p:txBody>
      </p:sp>
      <p:sp>
        <p:nvSpPr>
          <p:cNvPr id="65" name="Rectangle 64"/>
          <p:cNvSpPr>
            <a:spLocks noChangeArrowheads="1"/>
          </p:cNvSpPr>
          <p:nvPr/>
        </p:nvSpPr>
        <p:spPr bwMode="auto">
          <a:xfrm>
            <a:off x="1745761" y="1563202"/>
            <a:ext cx="1544264" cy="137161"/>
          </a:xfrm>
          <a:prstGeom prst="rect">
            <a:avLst/>
          </a:prstGeom>
          <a:noFill/>
          <a:ln w="9525">
            <a:noFill/>
            <a:miter lim="800000"/>
            <a:headEnd/>
            <a:tailEnd/>
          </a:ln>
        </p:spPr>
        <p:txBody>
          <a:bodyPr wrap="square" lIns="0" tIns="0" rIns="0" bIns="0">
            <a:noAutofit/>
          </a:bodyPr>
          <a:lstStyle/>
          <a:p>
            <a:pPr algn="just">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Audio / Video Conferencing</a:t>
            </a:r>
            <a:endParaRPr lang="en-US" dirty="0">
              <a:latin typeface="Calibri Light" panose="020F0302020204030204" pitchFamily="34" charset="0"/>
              <a:ea typeface="Times New Roman"/>
            </a:endParaRPr>
          </a:p>
        </p:txBody>
      </p:sp>
      <p:sp>
        <p:nvSpPr>
          <p:cNvPr id="68" name="Rectangle 67"/>
          <p:cNvSpPr>
            <a:spLocks noChangeArrowheads="1"/>
          </p:cNvSpPr>
          <p:nvPr/>
        </p:nvSpPr>
        <p:spPr bwMode="auto">
          <a:xfrm>
            <a:off x="2336183" y="1986360"/>
            <a:ext cx="1555725" cy="171452"/>
          </a:xfrm>
          <a:prstGeom prst="rect">
            <a:avLst/>
          </a:prstGeom>
          <a:noFill/>
          <a:ln w="9525">
            <a:noFill/>
            <a:miter lim="800000"/>
            <a:headEnd/>
            <a:tailEnd/>
          </a:ln>
        </p:spPr>
        <p:txBody>
          <a:bodyPr/>
          <a:lstStyle/>
          <a:p>
            <a:endParaRPr lang="en-US" sz="1350" dirty="0">
              <a:latin typeface="Calibri Light" panose="020F0302020204030204" pitchFamily="34" charset="0"/>
            </a:endParaRPr>
          </a:p>
        </p:txBody>
      </p:sp>
      <p:sp>
        <p:nvSpPr>
          <p:cNvPr id="69" name="Rectangle 68"/>
          <p:cNvSpPr>
            <a:spLocks noChangeArrowheads="1"/>
          </p:cNvSpPr>
          <p:nvPr/>
        </p:nvSpPr>
        <p:spPr bwMode="auto">
          <a:xfrm>
            <a:off x="2285864" y="2213479"/>
            <a:ext cx="1555726" cy="171452"/>
          </a:xfrm>
          <a:prstGeom prst="rect">
            <a:avLst/>
          </a:prstGeom>
          <a:noFill/>
          <a:ln w="9525">
            <a:noFill/>
            <a:miter lim="800000"/>
            <a:headEnd/>
            <a:tailEnd/>
          </a:ln>
        </p:spPr>
        <p:txBody>
          <a:bodyPr/>
          <a:lstStyle/>
          <a:p>
            <a:endParaRPr lang="en-US" sz="1350" dirty="0">
              <a:latin typeface="Calibri Light" panose="020F0302020204030204" pitchFamily="34" charset="0"/>
            </a:endParaRPr>
          </a:p>
        </p:txBody>
      </p:sp>
      <p:sp>
        <p:nvSpPr>
          <p:cNvPr id="70" name="Rectangle 69"/>
          <p:cNvSpPr>
            <a:spLocks noChangeArrowheads="1"/>
          </p:cNvSpPr>
          <p:nvPr/>
        </p:nvSpPr>
        <p:spPr bwMode="auto">
          <a:xfrm>
            <a:off x="1953557" y="2213862"/>
            <a:ext cx="315338" cy="137161"/>
          </a:xfrm>
          <a:prstGeom prst="rect">
            <a:avLst/>
          </a:prstGeom>
          <a:noFill/>
          <a:ln w="9525">
            <a:noFill/>
            <a:miter lim="800000"/>
            <a:headEnd/>
            <a:tailEnd/>
          </a:ln>
        </p:spPr>
        <p:txBody>
          <a:bodyPr wrap="square" lIns="0" tIns="0" rIns="0" bIns="0">
            <a:noAutofit/>
          </a:bodyPr>
          <a:lstStyle/>
          <a:p>
            <a:pPr algn="just">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Email</a:t>
            </a:r>
            <a:endParaRPr lang="en-US" dirty="0">
              <a:latin typeface="Calibri Light" panose="020F0302020204030204" pitchFamily="34" charset="0"/>
              <a:ea typeface="Times New Roman"/>
            </a:endParaRPr>
          </a:p>
        </p:txBody>
      </p:sp>
      <p:sp>
        <p:nvSpPr>
          <p:cNvPr id="71" name="Rectangle 70"/>
          <p:cNvSpPr>
            <a:spLocks noChangeArrowheads="1"/>
          </p:cNvSpPr>
          <p:nvPr/>
        </p:nvSpPr>
        <p:spPr bwMode="auto">
          <a:xfrm>
            <a:off x="2134903" y="1238204"/>
            <a:ext cx="1216066" cy="155865"/>
          </a:xfrm>
          <a:prstGeom prst="rect">
            <a:avLst/>
          </a:prstGeom>
          <a:noFill/>
          <a:ln w="9525">
            <a:noFill/>
            <a:miter lim="800000"/>
            <a:headEnd/>
            <a:tailEnd/>
          </a:ln>
        </p:spPr>
        <p:txBody>
          <a:bodyPr/>
          <a:lstStyle/>
          <a:p>
            <a:endParaRPr lang="en-US" sz="1350" dirty="0">
              <a:latin typeface="Calibri Light" panose="020F0302020204030204" pitchFamily="34" charset="0"/>
            </a:endParaRPr>
          </a:p>
        </p:txBody>
      </p:sp>
      <p:sp>
        <p:nvSpPr>
          <p:cNvPr id="72" name="Rectangle 71"/>
          <p:cNvSpPr>
            <a:spLocks noChangeArrowheads="1"/>
          </p:cNvSpPr>
          <p:nvPr/>
        </p:nvSpPr>
        <p:spPr bwMode="auto">
          <a:xfrm>
            <a:off x="2327796" y="1124645"/>
            <a:ext cx="792540" cy="158092"/>
          </a:xfrm>
          <a:prstGeom prst="rect">
            <a:avLst/>
          </a:prstGeom>
          <a:noFill/>
          <a:ln w="9525">
            <a:noFill/>
            <a:miter lim="800000"/>
            <a:headEnd/>
            <a:tailEnd/>
          </a:ln>
        </p:spPr>
        <p:txBody>
          <a:bodyPr wrap="none" lIns="0" tIns="0" rIns="0" bIns="0"/>
          <a:lstStyle/>
          <a:p>
            <a:endParaRPr lang="en-US" sz="1350" dirty="0">
              <a:latin typeface="Calibri Light" panose="020F0302020204030204" pitchFamily="34" charset="0"/>
            </a:endParaRPr>
          </a:p>
        </p:txBody>
      </p:sp>
      <p:sp>
        <p:nvSpPr>
          <p:cNvPr id="73" name="AutoShape 50"/>
          <p:cNvSpPr>
            <a:spLocks noChangeArrowheads="1"/>
          </p:cNvSpPr>
          <p:nvPr/>
        </p:nvSpPr>
        <p:spPr bwMode="auto">
          <a:xfrm>
            <a:off x="2979989" y="1026002"/>
            <a:ext cx="1713749" cy="552988"/>
          </a:xfrm>
          <a:prstGeom prst="wedgeRectCallout">
            <a:avLst>
              <a:gd name="adj1" fmla="val 44871"/>
              <a:gd name="adj2" fmla="val -2284"/>
            </a:avLst>
          </a:prstGeom>
          <a:noFill/>
          <a:ln w="0">
            <a:noFill/>
            <a:miter lim="800000"/>
            <a:headEnd/>
            <a:tailEnd/>
          </a:ln>
        </p:spPr>
        <p:txBody>
          <a:bodyPr wrap="none" anchor="ctr"/>
          <a:lstStyle/>
          <a:p>
            <a:pPr marL="171450" indent="-171450" algn="just">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Audio / Video Conferencing</a:t>
            </a:r>
            <a:endParaRPr lang="en-US" dirty="0">
              <a:latin typeface="Calibri Light" panose="020F0302020204030204" pitchFamily="34" charset="0"/>
              <a:ea typeface="Times New Roman"/>
            </a:endParaRPr>
          </a:p>
          <a:p>
            <a:pPr marL="342900" indent="-171450" algn="l">
              <a:spcBef>
                <a:spcPts val="0"/>
              </a:spcBef>
              <a:spcAft>
                <a:spcPts val="0"/>
              </a:spcAft>
              <a:tabLst>
                <a:tab pos="2278856" algn="ctr"/>
                <a:tab pos="342900" algn="l"/>
              </a:tabLst>
            </a:pPr>
            <a:r>
              <a:rPr lang="en-US" sz="788" dirty="0">
                <a:solidFill>
                  <a:srgbClr val="000000"/>
                </a:solidFill>
                <a:latin typeface="Calibri Light" panose="020F0302020204030204" pitchFamily="34" charset="0"/>
                <a:ea typeface="Times New Roman"/>
              </a:rPr>
              <a:t>Status Reviews</a:t>
            </a:r>
            <a:endParaRPr lang="en-US" sz="788" dirty="0">
              <a:latin typeface="Calibri Light" panose="020F0302020204030204" pitchFamily="34" charset="0"/>
              <a:ea typeface="Times New Roman"/>
            </a:endParaRPr>
          </a:p>
          <a:p>
            <a:pPr marL="342900" indent="-171450" algn="l">
              <a:spcBef>
                <a:spcPts val="0"/>
              </a:spcBef>
              <a:spcAft>
                <a:spcPts val="0"/>
              </a:spcAft>
              <a:tabLst>
                <a:tab pos="2278856" algn="ctr"/>
                <a:tab pos="342900" algn="l"/>
              </a:tabLst>
            </a:pPr>
            <a:r>
              <a:rPr lang="en-US" sz="788" dirty="0">
                <a:solidFill>
                  <a:srgbClr val="000000"/>
                </a:solidFill>
                <a:latin typeface="Calibri Light" panose="020F0302020204030204" pitchFamily="34" charset="0"/>
                <a:ea typeface="Times New Roman"/>
              </a:rPr>
              <a:t>Peer Reviews</a:t>
            </a:r>
            <a:endParaRPr lang="en-US" sz="788" dirty="0">
              <a:latin typeface="Calibri Light" panose="020F0302020204030204" pitchFamily="34" charset="0"/>
              <a:ea typeface="Times New Roman"/>
            </a:endParaRPr>
          </a:p>
          <a:p>
            <a:pPr marL="342900" indent="-171450" algn="l">
              <a:spcBef>
                <a:spcPts val="0"/>
              </a:spcBef>
              <a:spcAft>
                <a:spcPts val="0"/>
              </a:spcAft>
              <a:tabLst>
                <a:tab pos="2278856" algn="ctr"/>
                <a:tab pos="342900" algn="l"/>
              </a:tabLst>
            </a:pPr>
            <a:r>
              <a:rPr lang="en-US" sz="788" dirty="0">
                <a:solidFill>
                  <a:srgbClr val="000000"/>
                </a:solidFill>
                <a:latin typeface="Calibri Light" panose="020F0302020204030204" pitchFamily="34" charset="0"/>
                <a:ea typeface="Times New Roman"/>
              </a:rPr>
              <a:t>Issue Resolution</a:t>
            </a:r>
            <a:endParaRPr lang="en-US" sz="788" dirty="0">
              <a:latin typeface="Calibri Light" panose="020F0302020204030204" pitchFamily="34" charset="0"/>
              <a:ea typeface="Times New Roman"/>
            </a:endParaRPr>
          </a:p>
        </p:txBody>
      </p:sp>
      <p:pic>
        <p:nvPicPr>
          <p:cNvPr id="76" name="Picture 75" descr="D:\madhavi\ICONS\support.jpg"/>
          <p:cNvPicPr>
            <a:picLocks noChangeAspect="1"/>
          </p:cNvPicPr>
          <p:nvPr/>
        </p:nvPicPr>
        <p:blipFill>
          <a:blip r:embed="rId3" cstate="print"/>
          <a:srcRect/>
          <a:stretch>
            <a:fillRect/>
          </a:stretch>
        </p:blipFill>
        <p:spPr bwMode="auto">
          <a:xfrm>
            <a:off x="2153074" y="953770"/>
            <a:ext cx="729639" cy="574477"/>
          </a:xfrm>
          <a:prstGeom prst="rect">
            <a:avLst/>
          </a:prstGeom>
          <a:noFill/>
          <a:ln w="9525">
            <a:noFill/>
            <a:miter lim="800000"/>
            <a:headEnd/>
            <a:tailEnd/>
          </a:ln>
        </p:spPr>
      </p:pic>
      <p:pic>
        <p:nvPicPr>
          <p:cNvPr id="77" name="Picture 76"/>
          <p:cNvPicPr>
            <a:picLocks noChangeAspect="1"/>
          </p:cNvPicPr>
          <p:nvPr/>
        </p:nvPicPr>
        <p:blipFill>
          <a:blip r:embed="rId4" cstate="print"/>
          <a:srcRect l="8034" t="33286" r="76411" b="56583"/>
          <a:stretch>
            <a:fillRect/>
          </a:stretch>
        </p:blipFill>
        <p:spPr bwMode="auto">
          <a:xfrm>
            <a:off x="1743891" y="1672784"/>
            <a:ext cx="746413" cy="541077"/>
          </a:xfrm>
          <a:prstGeom prst="rect">
            <a:avLst/>
          </a:prstGeom>
          <a:noFill/>
          <a:ln w="9525">
            <a:noFill/>
            <a:miter lim="800000"/>
            <a:headEnd/>
            <a:tailEnd/>
          </a:ln>
        </p:spPr>
      </p:pic>
      <p:cxnSp>
        <p:nvCxnSpPr>
          <p:cNvPr id="80" name="Straight Arrow Connector 79"/>
          <p:cNvCxnSpPr/>
          <p:nvPr/>
        </p:nvCxnSpPr>
        <p:spPr bwMode="auto">
          <a:xfrm>
            <a:off x="1503513" y="2002416"/>
            <a:ext cx="363215" cy="1113"/>
          </a:xfrm>
          <a:prstGeom prst="straightConnector1">
            <a:avLst/>
          </a:prstGeom>
          <a:solidFill>
            <a:schemeClr val="accent1"/>
          </a:solidFill>
          <a:ln w="19050" cap="flat" cmpd="sng" algn="ctr">
            <a:solidFill>
              <a:schemeClr val="tx1">
                <a:lumMod val="50000"/>
                <a:lumOff val="50000"/>
              </a:schemeClr>
            </a:solidFill>
            <a:prstDash val="sysDot"/>
            <a:round/>
            <a:headEnd type="none" w="med" len="med"/>
            <a:tailEnd type="arrow"/>
          </a:ln>
          <a:effectLst/>
        </p:spPr>
      </p:cxnSp>
      <p:sp>
        <p:nvSpPr>
          <p:cNvPr id="86" name="Left Brace 85"/>
          <p:cNvSpPr/>
          <p:nvPr/>
        </p:nvSpPr>
        <p:spPr bwMode="auto">
          <a:xfrm>
            <a:off x="2795540" y="999281"/>
            <a:ext cx="355036" cy="615670"/>
          </a:xfrm>
          <a:prstGeom prst="leftBrace">
            <a:avLst>
              <a:gd name="adj1" fmla="val 9804"/>
              <a:gd name="adj2" fmla="val 50000"/>
            </a:avLst>
          </a:prstGeom>
          <a:noFill/>
          <a:ln w="12700" cap="flat" cmpd="sng" algn="ctr">
            <a:solidFill>
              <a:schemeClr val="tx1">
                <a:lumMod val="50000"/>
                <a:lumOff val="50000"/>
              </a:schemeClr>
            </a:solidFill>
            <a:prstDash val="solid"/>
            <a:round/>
            <a:headEnd type="none" w="med" len="med"/>
            <a:tailEnd type="none" w="med" len="med"/>
          </a:ln>
          <a:effectLst/>
        </p:spPr>
        <p:txBody>
          <a:bodyPr/>
          <a:lstStyle/>
          <a:p>
            <a:endParaRPr lang="en-US" sz="1350" dirty="0">
              <a:latin typeface="Calibri Light" panose="020F0302020204030204" pitchFamily="34" charset="0"/>
            </a:endParaRPr>
          </a:p>
        </p:txBody>
      </p:sp>
      <p:sp>
        <p:nvSpPr>
          <p:cNvPr id="89" name="Rectangle 88"/>
          <p:cNvSpPr>
            <a:spLocks noChangeArrowheads="1"/>
          </p:cNvSpPr>
          <p:nvPr/>
        </p:nvSpPr>
        <p:spPr bwMode="auto">
          <a:xfrm>
            <a:off x="785135" y="2101770"/>
            <a:ext cx="637267" cy="131373"/>
          </a:xfrm>
          <a:prstGeom prst="rect">
            <a:avLst/>
          </a:prstGeom>
          <a:noFill/>
          <a:ln w="9525">
            <a:noFill/>
            <a:miter lim="800000"/>
            <a:headEnd/>
            <a:tailEnd/>
          </a:ln>
        </p:spPr>
        <p:txBody>
          <a:bodyPr wrap="square" lIns="0" tIns="0" rIns="0" bIns="0">
            <a:noAutofit/>
          </a:bodyPr>
          <a:lstStyle/>
          <a:p>
            <a:pPr>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Phoenix</a:t>
            </a:r>
            <a:endParaRPr lang="en-US" dirty="0">
              <a:latin typeface="Calibri Light" panose="020F0302020204030204" pitchFamily="34" charset="0"/>
              <a:ea typeface="Times New Roman"/>
            </a:endParaRPr>
          </a:p>
        </p:txBody>
      </p:sp>
      <p:sp>
        <p:nvSpPr>
          <p:cNvPr id="90" name="Rectangle 89"/>
          <p:cNvSpPr>
            <a:spLocks noChangeArrowheads="1"/>
          </p:cNvSpPr>
          <p:nvPr/>
        </p:nvSpPr>
        <p:spPr bwMode="auto">
          <a:xfrm>
            <a:off x="2741282" y="2241223"/>
            <a:ext cx="874333" cy="181906"/>
          </a:xfrm>
          <a:prstGeom prst="rect">
            <a:avLst/>
          </a:prstGeom>
          <a:noFill/>
          <a:ln w="9525">
            <a:noFill/>
            <a:miter lim="800000"/>
            <a:headEnd/>
            <a:tailEnd/>
          </a:ln>
        </p:spPr>
        <p:txBody>
          <a:bodyPr wrap="square" lIns="0" tIns="0" rIns="0" bIns="0">
            <a:noAutofit/>
          </a:bodyPr>
          <a:lstStyle/>
          <a:p>
            <a:pPr>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LTI</a:t>
            </a:r>
            <a:endParaRPr lang="en-US" dirty="0">
              <a:latin typeface="Calibri Light" panose="020F0302020204030204" pitchFamily="34" charset="0"/>
              <a:ea typeface="Times New Roman"/>
            </a:endParaRPr>
          </a:p>
        </p:txBody>
      </p:sp>
      <p:pic>
        <p:nvPicPr>
          <p:cNvPr id="3" name="Picture 2"/>
          <p:cNvPicPr>
            <a:picLocks noChangeAspect="1"/>
          </p:cNvPicPr>
          <p:nvPr/>
        </p:nvPicPr>
        <p:blipFill>
          <a:blip r:embed="rId5">
            <a:clrChange>
              <a:clrFrom>
                <a:srgbClr val="FFFFFF"/>
              </a:clrFrom>
              <a:clrTo>
                <a:srgbClr val="FFFFFF">
                  <a:alpha val="0"/>
                </a:srgbClr>
              </a:clrTo>
            </a:clrChange>
          </a:blip>
          <a:stretch>
            <a:fillRect/>
          </a:stretch>
        </p:blipFill>
        <p:spPr>
          <a:xfrm>
            <a:off x="749456" y="1679937"/>
            <a:ext cx="706976" cy="389289"/>
          </a:xfrm>
          <a:prstGeom prst="rect">
            <a:avLst/>
          </a:prstGeom>
        </p:spPr>
      </p:pic>
      <p:cxnSp>
        <p:nvCxnSpPr>
          <p:cNvPr id="38" name="Straight Arrow Connector 37"/>
          <p:cNvCxnSpPr/>
          <p:nvPr/>
        </p:nvCxnSpPr>
        <p:spPr bwMode="auto">
          <a:xfrm flipH="1">
            <a:off x="2422044" y="2023276"/>
            <a:ext cx="363215" cy="1113"/>
          </a:xfrm>
          <a:prstGeom prst="straightConnector1">
            <a:avLst/>
          </a:prstGeom>
          <a:solidFill>
            <a:schemeClr val="accent1"/>
          </a:solidFill>
          <a:ln w="19050" cap="flat" cmpd="sng" algn="ctr">
            <a:solidFill>
              <a:schemeClr val="tx1">
                <a:lumMod val="50000"/>
                <a:lumOff val="50000"/>
              </a:schemeClr>
            </a:solidFill>
            <a:prstDash val="sysDot"/>
            <a:round/>
            <a:headEnd type="none" w="med" len="med"/>
            <a:tailEnd type="arrow"/>
          </a:ln>
          <a:effectLst/>
        </p:spPr>
      </p:cxnSp>
      <p:pic>
        <p:nvPicPr>
          <p:cNvPr id="40" name="Picture 39"/>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2908639" y="1756029"/>
            <a:ext cx="706976" cy="389289"/>
          </a:xfrm>
          <a:prstGeom prst="rect">
            <a:avLst/>
          </a:prstGeom>
        </p:spPr>
      </p:pic>
      <p:pic>
        <p:nvPicPr>
          <p:cNvPr id="41" name="Picture 40"/>
          <p:cNvPicPr>
            <a:picLocks noChangeAspect="1"/>
          </p:cNvPicPr>
          <p:nvPr/>
        </p:nvPicPr>
        <p:blipFill>
          <a:blip r:embed="rId5">
            <a:clrChange>
              <a:clrFrom>
                <a:srgbClr val="FFFFFF"/>
              </a:clrFrom>
              <a:clrTo>
                <a:srgbClr val="FFFFFF">
                  <a:alpha val="0"/>
                </a:srgbClr>
              </a:clrTo>
            </a:clrChange>
          </a:blip>
          <a:stretch>
            <a:fillRect/>
          </a:stretch>
        </p:blipFill>
        <p:spPr>
          <a:xfrm>
            <a:off x="5573050" y="1076920"/>
            <a:ext cx="706976" cy="389289"/>
          </a:xfrm>
          <a:prstGeom prst="rect">
            <a:avLst/>
          </a:prstGeom>
        </p:spPr>
      </p:pic>
      <p:pic>
        <p:nvPicPr>
          <p:cNvPr id="42" name="Picture 41"/>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blip>
          <a:stretch>
            <a:fillRect/>
          </a:stretch>
        </p:blipFill>
        <p:spPr>
          <a:xfrm>
            <a:off x="7732233" y="1089305"/>
            <a:ext cx="706976" cy="389289"/>
          </a:xfrm>
          <a:prstGeom prst="rect">
            <a:avLst/>
          </a:prstGeom>
        </p:spPr>
      </p:pic>
      <p:sp>
        <p:nvSpPr>
          <p:cNvPr id="43" name="Rectangle 42"/>
          <p:cNvSpPr>
            <a:spLocks noChangeArrowheads="1"/>
          </p:cNvSpPr>
          <p:nvPr/>
        </p:nvSpPr>
        <p:spPr bwMode="auto">
          <a:xfrm>
            <a:off x="5608729" y="1564070"/>
            <a:ext cx="637267" cy="131373"/>
          </a:xfrm>
          <a:prstGeom prst="rect">
            <a:avLst/>
          </a:prstGeom>
          <a:noFill/>
          <a:ln w="9525">
            <a:noFill/>
            <a:miter lim="800000"/>
            <a:headEnd/>
            <a:tailEnd/>
          </a:ln>
        </p:spPr>
        <p:txBody>
          <a:bodyPr wrap="square" lIns="0" tIns="0" rIns="0" bIns="0">
            <a:noAutofit/>
          </a:bodyPr>
          <a:lstStyle/>
          <a:p>
            <a:pPr>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Phoenix</a:t>
            </a:r>
            <a:endParaRPr lang="en-US" dirty="0">
              <a:latin typeface="Calibri Light" panose="020F0302020204030204" pitchFamily="34" charset="0"/>
              <a:ea typeface="Times New Roman"/>
            </a:endParaRPr>
          </a:p>
        </p:txBody>
      </p:sp>
      <p:sp>
        <p:nvSpPr>
          <p:cNvPr id="44" name="Rectangle 43"/>
          <p:cNvSpPr>
            <a:spLocks noChangeArrowheads="1"/>
          </p:cNvSpPr>
          <p:nvPr/>
        </p:nvSpPr>
        <p:spPr bwMode="auto">
          <a:xfrm>
            <a:off x="7618270" y="1620224"/>
            <a:ext cx="874333" cy="181906"/>
          </a:xfrm>
          <a:prstGeom prst="rect">
            <a:avLst/>
          </a:prstGeom>
          <a:noFill/>
          <a:ln w="9525">
            <a:noFill/>
            <a:miter lim="800000"/>
            <a:headEnd/>
            <a:tailEnd/>
          </a:ln>
        </p:spPr>
        <p:txBody>
          <a:bodyPr wrap="square" lIns="0" tIns="0" rIns="0" bIns="0">
            <a:noAutofit/>
          </a:bodyPr>
          <a:lstStyle/>
          <a:p>
            <a:pPr>
              <a:spcBef>
                <a:spcPts val="0"/>
              </a:spcBef>
              <a:spcAft>
                <a:spcPts val="0"/>
              </a:spcAft>
              <a:tabLst>
                <a:tab pos="2278856" algn="ctr"/>
              </a:tabLst>
            </a:pPr>
            <a:r>
              <a:rPr lang="en-US" sz="788" dirty="0">
                <a:solidFill>
                  <a:srgbClr val="000000"/>
                </a:solidFill>
                <a:latin typeface="Calibri Light" panose="020F0302020204030204" pitchFamily="34" charset="0"/>
                <a:ea typeface="Times New Roman"/>
                <a:cs typeface="Arial"/>
              </a:rPr>
              <a:t>LTI</a:t>
            </a:r>
            <a:endParaRPr lang="en-US" dirty="0">
              <a:latin typeface="Calibri Light" panose="020F0302020204030204" pitchFamily="34" charset="0"/>
              <a:ea typeface="Times New Roman"/>
            </a:endParaRPr>
          </a:p>
        </p:txBody>
      </p:sp>
      <p:sp>
        <p:nvSpPr>
          <p:cNvPr id="6" name="Rectangle 5"/>
          <p:cNvSpPr/>
          <p:nvPr/>
        </p:nvSpPr>
        <p:spPr>
          <a:xfrm>
            <a:off x="6202550" y="2051034"/>
            <a:ext cx="2419836" cy="1477328"/>
          </a:xfrm>
          <a:prstGeom prst="rect">
            <a:avLst/>
          </a:prstGeom>
        </p:spPr>
        <p:txBody>
          <a:bodyPr wrap="square">
            <a:spAutoFit/>
          </a:bodyPr>
          <a:lstStyle/>
          <a:p>
            <a:pPr marL="130969" lvl="1" indent="-130969" algn="l" fontAlgn="auto">
              <a:lnSpc>
                <a:spcPts val="1260"/>
              </a:lnSpc>
              <a:spcBef>
                <a:spcPts val="150"/>
              </a:spcBef>
              <a:spcAft>
                <a:spcPts val="0"/>
              </a:spcAft>
              <a:buFont typeface="Arial" pitchFamily="34" charset="0"/>
              <a:buChar char="•"/>
            </a:pPr>
            <a:r>
              <a:rPr lang="en-US" sz="1050" dirty="0">
                <a:solidFill>
                  <a:srgbClr val="000000"/>
                </a:solidFill>
                <a:latin typeface="Calibri" panose="020F0502020204030204" pitchFamily="34" charset="0"/>
                <a:cs typeface="Calibri" panose="020F0502020204030204" pitchFamily="34" charset="0"/>
              </a:rPr>
              <a:t>Daily Call between QA, Dev and QA Coordinator (Query Resolution)</a:t>
            </a:r>
          </a:p>
          <a:p>
            <a:pPr marL="130969" lvl="1" indent="-130969" algn="l" fontAlgn="auto">
              <a:lnSpc>
                <a:spcPts val="1260"/>
              </a:lnSpc>
              <a:spcBef>
                <a:spcPts val="150"/>
              </a:spcBef>
              <a:spcAft>
                <a:spcPts val="0"/>
              </a:spcAft>
              <a:buFont typeface="Arial" pitchFamily="34" charset="0"/>
              <a:buChar char="•"/>
            </a:pPr>
            <a:r>
              <a:rPr lang="en-US" sz="1050" dirty="0">
                <a:solidFill>
                  <a:srgbClr val="000000"/>
                </a:solidFill>
                <a:latin typeface="Calibri" panose="020F0502020204030204" pitchFamily="34" charset="0"/>
                <a:cs typeface="Calibri" panose="020F0502020204030204" pitchFamily="34" charset="0"/>
              </a:rPr>
              <a:t>Daily Stand Up (Includes Defect Triaging) and updating Dashboard in JIRA</a:t>
            </a:r>
          </a:p>
          <a:p>
            <a:pPr marL="130969" lvl="1" indent="-130969" algn="l" fontAlgn="auto">
              <a:lnSpc>
                <a:spcPts val="1260"/>
              </a:lnSpc>
              <a:spcBef>
                <a:spcPts val="150"/>
              </a:spcBef>
              <a:spcAft>
                <a:spcPts val="0"/>
              </a:spcAft>
              <a:buFont typeface="Arial" pitchFamily="34" charset="0"/>
              <a:buChar char="•"/>
            </a:pPr>
            <a:r>
              <a:rPr lang="en-US" sz="1050" dirty="0">
                <a:solidFill>
                  <a:srgbClr val="000000"/>
                </a:solidFill>
                <a:latin typeface="Calibri" panose="020F0502020204030204" pitchFamily="34" charset="0"/>
                <a:cs typeface="Calibri" panose="020F0502020204030204" pitchFamily="34" charset="0"/>
              </a:rPr>
              <a:t>Communication &amp; coordination required on change requests, issues and observations</a:t>
            </a:r>
          </a:p>
        </p:txBody>
      </p:sp>
      <p:cxnSp>
        <p:nvCxnSpPr>
          <p:cNvPr id="8" name="Straight Arrow Connector 7"/>
          <p:cNvCxnSpPr/>
          <p:nvPr/>
        </p:nvCxnSpPr>
        <p:spPr bwMode="auto">
          <a:xfrm>
            <a:off x="6483985" y="1336854"/>
            <a:ext cx="1059815" cy="0"/>
          </a:xfrm>
          <a:prstGeom prst="straightConnector1">
            <a:avLst/>
          </a:prstGeom>
          <a:solidFill>
            <a:schemeClr val="folHlink"/>
          </a:solidFill>
          <a:ln w="6350" cap="flat" cmpd="sng" algn="ctr">
            <a:solidFill>
              <a:schemeClr val="tx2"/>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a:off x="5514041" y="652129"/>
            <a:ext cx="0" cy="4117528"/>
          </a:xfrm>
          <a:prstGeom prst="line">
            <a:avLst/>
          </a:prstGeom>
          <a:solidFill>
            <a:schemeClr val="folHlink"/>
          </a:solidFill>
          <a:ln w="6350" cap="flat" cmpd="sng" algn="ctr">
            <a:solidFill>
              <a:schemeClr val="accent1">
                <a:lumMod val="60000"/>
                <a:lumOff val="4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0639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RACI Chart</a:t>
            </a:r>
          </a:p>
        </p:txBody>
      </p:sp>
      <p:graphicFrame>
        <p:nvGraphicFramePr>
          <p:cNvPr id="3" name="Table 2"/>
          <p:cNvGraphicFramePr>
            <a:graphicFrameLocks noGrp="1"/>
          </p:cNvGraphicFramePr>
          <p:nvPr>
            <p:extLst>
              <p:ext uri="{D42A27DB-BD31-4B8C-83A1-F6EECF244321}">
                <p14:modId xmlns:p14="http://schemas.microsoft.com/office/powerpoint/2010/main" val="2257298786"/>
              </p:ext>
            </p:extLst>
          </p:nvPr>
        </p:nvGraphicFramePr>
        <p:xfrm>
          <a:off x="812956" y="992747"/>
          <a:ext cx="7157156" cy="3133256"/>
        </p:xfrm>
        <a:graphic>
          <a:graphicData uri="http://schemas.openxmlformats.org/drawingml/2006/table">
            <a:tbl>
              <a:tblPr firstRow="1" firstCol="1" bandRow="1">
                <a:tableStyleId>{5C22544A-7EE6-4342-B048-85BDC9FD1C3A}</a:tableStyleId>
              </a:tblPr>
              <a:tblGrid>
                <a:gridCol w="4436534">
                  <a:extLst>
                    <a:ext uri="{9D8B030D-6E8A-4147-A177-3AD203B41FA5}">
                      <a16:colId xmlns:a16="http://schemas.microsoft.com/office/drawing/2014/main" val="20000"/>
                    </a:ext>
                  </a:extLst>
                </a:gridCol>
                <a:gridCol w="1399822">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223804">
                <a:tc>
                  <a:txBody>
                    <a:bodyPr/>
                    <a:lstStyle/>
                    <a:p>
                      <a:pPr marL="0" marR="0" indent="-127635" algn="ctr">
                        <a:lnSpc>
                          <a:spcPct val="115000"/>
                        </a:lnSpc>
                        <a:spcBef>
                          <a:spcPts val="0"/>
                        </a:spcBef>
                        <a:spcAft>
                          <a:spcPts val="600"/>
                        </a:spcAft>
                        <a:tabLst>
                          <a:tab pos="720090" algn="l"/>
                          <a:tab pos="1440180" algn="l"/>
                          <a:tab pos="2160270" algn="l"/>
                          <a:tab pos="2880360" algn="l"/>
                          <a:tab pos="3600450" algn="l"/>
                          <a:tab pos="457200" algn="l"/>
                        </a:tabLst>
                      </a:pPr>
                      <a:r>
                        <a:rPr lang="en-IN" sz="1200" kern="0" dirty="0">
                          <a:effectLst/>
                          <a:latin typeface="Calibri" panose="020F0502020204030204" pitchFamily="34" charset="0"/>
                          <a:cs typeface="Calibri" panose="020F0502020204030204" pitchFamily="34" charset="0"/>
                        </a:rPr>
                        <a:t>Task</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IN" sz="1200" kern="0" dirty="0">
                          <a:effectLst/>
                          <a:latin typeface="Calibri" panose="020F0502020204030204" pitchFamily="34" charset="0"/>
                          <a:cs typeface="Calibri" panose="020F0502020204030204" pitchFamily="34" charset="0"/>
                        </a:rPr>
                        <a:t>LTI</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IN" sz="1200" kern="0" dirty="0">
                          <a:effectLst/>
                          <a:latin typeface="Calibri" panose="020F0502020204030204" pitchFamily="34" charset="0"/>
                          <a:cs typeface="Calibri" panose="020F0502020204030204" pitchFamily="34" charset="0"/>
                        </a:rPr>
                        <a:t>Phoenix</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Test Strategy &amp;</a:t>
                      </a:r>
                      <a:r>
                        <a:rPr lang="en-US" sz="1200" b="0" kern="0" baseline="0" dirty="0">
                          <a:solidFill>
                            <a:schemeClr val="bg1">
                              <a:lumMod val="10000"/>
                            </a:schemeClr>
                          </a:solidFill>
                          <a:effectLst/>
                          <a:latin typeface="Calibri" panose="020F0502020204030204" pitchFamily="34" charset="0"/>
                          <a:cs typeface="Calibri" panose="020F0502020204030204" pitchFamily="34" charset="0"/>
                        </a:rPr>
                        <a:t> P</a:t>
                      </a:r>
                      <a:r>
                        <a:rPr lang="en-US" sz="1200" b="0" kern="0" dirty="0">
                          <a:solidFill>
                            <a:schemeClr val="bg1">
                              <a:lumMod val="10000"/>
                            </a:schemeClr>
                          </a:solidFill>
                          <a:effectLst/>
                          <a:latin typeface="Calibri" panose="020F0502020204030204" pitchFamily="34" charset="0"/>
                          <a:cs typeface="Calibri" panose="020F0502020204030204" pitchFamily="34" charset="0"/>
                        </a:rPr>
                        <a:t>lanning</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rPr>
                        <a:t>Functionalities &amp; Requirement Definition</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0" dirty="0">
                          <a:solidFill>
                            <a:schemeClr val="dk1"/>
                          </a:solidFill>
                          <a:effectLst/>
                          <a:latin typeface="Calibri" panose="020F0502020204030204" pitchFamily="34" charset="0"/>
                          <a:ea typeface="+mn-ea"/>
                          <a:cs typeface="Calibri" panose="020F0502020204030204" pitchFamily="34" charset="0"/>
                        </a:rPr>
                        <a:t>C, I</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0" dirty="0">
                          <a:solidFill>
                            <a:schemeClr val="dk1"/>
                          </a:solidFill>
                          <a:effectLst/>
                          <a:latin typeface="Calibri" panose="020F0502020204030204" pitchFamily="34" charset="0"/>
                          <a:ea typeface="+mn-ea"/>
                          <a:cs typeface="Calibri" panose="020F0502020204030204" pitchFamily="34" charset="0"/>
                        </a:rPr>
                        <a:t>R, 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23804">
                <a:tc>
                  <a:txBody>
                    <a:bodyPr/>
                    <a:lstStyle/>
                    <a:p>
                      <a:pPr marL="171450" marR="0" lvl="0" indent="-171450" algn="l" defTabSz="779213" rtl="0" eaLnBrk="1" fontAlgn="auto" latinLnBrk="0" hangingPunct="1">
                        <a:lnSpc>
                          <a:spcPct val="115000"/>
                        </a:lnSpc>
                        <a:spcBef>
                          <a:spcPts val="0"/>
                        </a:spcBef>
                        <a:spcAft>
                          <a:spcPts val="600"/>
                        </a:spcAft>
                        <a:buClrTx/>
                        <a:buSzTx/>
                        <a:buFont typeface="Wingdings" panose="05000000000000000000" pitchFamily="2" charset="2"/>
                        <a:buChar char="§"/>
                        <a:tabLst>
                          <a:tab pos="720090" algn="l"/>
                          <a:tab pos="1440180" algn="l"/>
                          <a:tab pos="2160270" algn="l"/>
                          <a:tab pos="2880360" algn="l"/>
                          <a:tab pos="3600450" algn="l"/>
                          <a:tab pos="457200" algn="l"/>
                        </a:tabLst>
                        <a:defRPr/>
                      </a:pPr>
                      <a:r>
                        <a:rPr lang="en-US" sz="1200" b="0" kern="1400" dirty="0">
                          <a:solidFill>
                            <a:schemeClr val="bg2">
                              <a:lumMod val="50000"/>
                            </a:schemeClr>
                          </a:solidFill>
                          <a:effectLst/>
                          <a:latin typeface="Calibri" panose="020F0502020204030204" pitchFamily="34" charset="0"/>
                          <a:ea typeface="Times" panose="02020603050405020304" pitchFamily="18" charset="0"/>
                          <a:cs typeface="Calibri" panose="020F0502020204030204" pitchFamily="34" charset="0"/>
                        </a:rPr>
                        <a:t>Test Case </a:t>
                      </a:r>
                      <a:r>
                        <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rPr>
                        <a:t>/ Automated Test Script </a:t>
                      </a:r>
                      <a:r>
                        <a:rPr lang="en-US" sz="1200" b="0" kern="1400" baseline="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rPr>
                        <a:t>Creation</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0" dirty="0">
                          <a:solidFill>
                            <a:schemeClr val="dk1"/>
                          </a:solidFill>
                          <a:effectLst/>
                          <a:latin typeface="Calibri" panose="020F0502020204030204" pitchFamily="34" charset="0"/>
                          <a:ea typeface="+mn-ea"/>
                          <a:cs typeface="Calibri" panose="020F0502020204030204" pitchFamily="34" charset="0"/>
                        </a:rPr>
                        <a:t>R, A</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0" dirty="0">
                          <a:solidFill>
                            <a:schemeClr val="dk1"/>
                          </a:solidFill>
                          <a:effectLst/>
                          <a:latin typeface="Calibri" panose="020F0502020204030204" pitchFamily="34" charset="0"/>
                          <a:ea typeface="+mn-ea"/>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Test Execution &amp; Reporting</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rPr>
                        <a:t>Test &amp; Defect Management</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Demand Forecasting </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R, 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2">
                              <a:lumMod val="50000"/>
                            </a:schemeClr>
                          </a:solidFill>
                          <a:effectLst/>
                          <a:latin typeface="Calibri" panose="020F0502020204030204" pitchFamily="34" charset="0"/>
                          <a:cs typeface="Calibri" panose="020F0502020204030204" pitchFamily="34" charset="0"/>
                        </a:rPr>
                        <a:t>Demand</a:t>
                      </a:r>
                      <a:r>
                        <a:rPr lang="en-US" sz="1200" b="0" kern="0" baseline="0" dirty="0">
                          <a:solidFill>
                            <a:schemeClr val="bg2">
                              <a:lumMod val="50000"/>
                            </a:schemeClr>
                          </a:solidFill>
                          <a:effectLst/>
                          <a:latin typeface="Calibri" panose="020F0502020204030204" pitchFamily="34" charset="0"/>
                          <a:cs typeface="Calibri" panose="020F0502020204030204" pitchFamily="34" charset="0"/>
                        </a:rPr>
                        <a:t> Management</a:t>
                      </a:r>
                      <a:endParaRPr lang="en-US" sz="1200" b="0" kern="1400" dirty="0">
                        <a:solidFill>
                          <a:schemeClr val="bg2">
                            <a:lumMod val="5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baseline="0" dirty="0">
                          <a:solidFill>
                            <a:schemeClr val="bg2">
                              <a:lumMod val="50000"/>
                            </a:schemeClr>
                          </a:solidFill>
                          <a:effectLst/>
                          <a:latin typeface="Calibri" panose="020F0502020204030204" pitchFamily="34" charset="0"/>
                          <a:cs typeface="Calibri" panose="020F0502020204030204" pitchFamily="34" charset="0"/>
                        </a:rPr>
                        <a:t>C,I</a:t>
                      </a:r>
                      <a:endParaRPr lang="en-US" sz="1200" kern="1400" dirty="0">
                        <a:solidFill>
                          <a:schemeClr val="bg2">
                            <a:lumMod val="5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solidFill>
                            <a:schemeClr val="bg2">
                              <a:lumMod val="50000"/>
                            </a:schemeClr>
                          </a:solidFill>
                          <a:effectLst/>
                          <a:latin typeface="Calibri" panose="020F0502020204030204" pitchFamily="34" charset="0"/>
                          <a:ea typeface="Times" panose="02020603050405020304" pitchFamily="18" charset="0"/>
                          <a:cs typeface="Calibri" panose="020F0502020204030204" pitchFamily="34" charset="0"/>
                        </a:rPr>
                        <a:t>A, 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Process</a:t>
                      </a:r>
                      <a:r>
                        <a:rPr lang="en-US" sz="1200" b="0" kern="0" baseline="0" dirty="0">
                          <a:solidFill>
                            <a:schemeClr val="bg1">
                              <a:lumMod val="10000"/>
                            </a:schemeClr>
                          </a:solidFill>
                          <a:effectLst/>
                          <a:latin typeface="Calibri" panose="020F0502020204030204" pitchFamily="34" charset="0"/>
                          <a:cs typeface="Calibri" panose="020F0502020204030204" pitchFamily="34" charset="0"/>
                        </a:rPr>
                        <a:t> &amp; Tools Standardization</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0"/>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Project Management</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R, A, C</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Knowledge</a:t>
                      </a:r>
                      <a:r>
                        <a:rPr lang="en-US" sz="1200" b="0" kern="0" baseline="0" dirty="0">
                          <a:solidFill>
                            <a:schemeClr val="bg1">
                              <a:lumMod val="10000"/>
                            </a:schemeClr>
                          </a:solidFill>
                          <a:effectLst/>
                          <a:latin typeface="Calibri" panose="020F0502020204030204" pitchFamily="34" charset="0"/>
                          <a:cs typeface="Calibri" panose="020F0502020204030204" pitchFamily="34" charset="0"/>
                        </a:rPr>
                        <a:t> Management</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0" dirty="0">
                          <a:solidFill>
                            <a:schemeClr val="bg1">
                              <a:lumMod val="10000"/>
                            </a:schemeClr>
                          </a:solidFill>
                          <a:effectLst/>
                          <a:latin typeface="Calibri" panose="020F0502020204030204" pitchFamily="34" charset="0"/>
                          <a:cs typeface="Calibri" panose="020F0502020204030204" pitchFamily="34" charset="0"/>
                        </a:rPr>
                        <a:t>Governance</a:t>
                      </a:r>
                      <a:r>
                        <a:rPr lang="en-US" sz="1200" b="0" kern="0" baseline="0" dirty="0">
                          <a:solidFill>
                            <a:schemeClr val="bg1">
                              <a:lumMod val="10000"/>
                            </a:schemeClr>
                          </a:solidFill>
                          <a:effectLst/>
                          <a:latin typeface="Calibri" panose="020F0502020204030204" pitchFamily="34" charset="0"/>
                          <a:cs typeface="Calibri" panose="020F0502020204030204" pitchFamily="34" charset="0"/>
                        </a:rPr>
                        <a:t> &amp; Reporting</a:t>
                      </a:r>
                      <a:endPar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0" dirty="0">
                          <a:effectLst/>
                          <a:latin typeface="Calibri" panose="020F0502020204030204" pitchFamily="34" charset="0"/>
                          <a:cs typeface="Calibri" panose="020F0502020204030204" pitchFamily="34" charset="0"/>
                        </a:rPr>
                        <a:t>R, A</a:t>
                      </a: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1400" dirty="0">
                          <a:solidFill>
                            <a:schemeClr val="bg1">
                              <a:lumMod val="10000"/>
                            </a:schemeClr>
                          </a:solidFill>
                          <a:effectLst/>
                          <a:latin typeface="Calibri" panose="020F0502020204030204" pitchFamily="34" charset="0"/>
                          <a:ea typeface="Times" panose="02020603050405020304" pitchFamily="18" charset="0"/>
                          <a:cs typeface="Calibri" panose="020F0502020204030204" pitchFamily="34" charset="0"/>
                        </a:rPr>
                        <a:t>Risk Management</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r>
                        <a:rPr lang="en-US" sz="1200" kern="1400" dirty="0">
                          <a:effectLst/>
                          <a:latin typeface="Calibri" panose="020F0502020204030204" pitchFamily="34" charset="0"/>
                          <a:ea typeface="Times" panose="02020603050405020304" pitchFamily="18" charset="0"/>
                          <a:cs typeface="Calibri" panose="020F0502020204030204" pitchFamily="34" charset="0"/>
                        </a:rPr>
                        <a:t>R, A</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r>
                        <a:rPr lang="en-US" sz="1200" kern="1400" dirty="0">
                          <a:effectLst/>
                          <a:latin typeface="Calibri" panose="020F0502020204030204" pitchFamily="34" charset="0"/>
                          <a:ea typeface="Times" panose="02020603050405020304" pitchFamily="18" charset="0"/>
                          <a:cs typeface="Calibri" panose="020F0502020204030204" pitchFamily="34" charset="0"/>
                        </a:rPr>
                        <a:t>C, 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4"/>
                  </a:ext>
                </a:extLst>
              </a:tr>
              <a:tr h="223804">
                <a:tc>
                  <a:txBody>
                    <a:bodyPr/>
                    <a:lstStyle/>
                    <a:p>
                      <a:pPr marL="171450" marR="0" indent="-171450" algn="l">
                        <a:lnSpc>
                          <a:spcPct val="115000"/>
                        </a:lnSpc>
                        <a:spcBef>
                          <a:spcPts val="0"/>
                        </a:spcBef>
                        <a:spcAft>
                          <a:spcPts val="600"/>
                        </a:spcAft>
                        <a:buFont typeface="Wingdings" panose="05000000000000000000" pitchFamily="2" charset="2"/>
                        <a:buChar char="§"/>
                        <a:tabLst>
                          <a:tab pos="720090" algn="l"/>
                          <a:tab pos="1440180" algn="l"/>
                          <a:tab pos="2160270" algn="l"/>
                          <a:tab pos="2880360" algn="l"/>
                          <a:tab pos="3600450" algn="l"/>
                          <a:tab pos="457200" algn="l"/>
                        </a:tabLst>
                      </a:pPr>
                      <a:r>
                        <a:rPr lang="en-US" sz="1200" b="0" kern="1400" dirty="0">
                          <a:solidFill>
                            <a:srgbClr val="FF0000"/>
                          </a:solidFill>
                          <a:effectLst/>
                          <a:latin typeface="Calibri" panose="020F0502020204030204" pitchFamily="34" charset="0"/>
                          <a:ea typeface="Times" panose="02020603050405020304" pitchFamily="18" charset="0"/>
                          <a:cs typeface="Calibri" panose="020F0502020204030204" pitchFamily="34" charset="0"/>
                        </a:rPr>
                        <a:t>Test Environment Management</a:t>
                      </a: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algn="ctr">
                        <a:lnSpc>
                          <a:spcPct val="115000"/>
                        </a:lnSpc>
                        <a:spcBef>
                          <a:spcPts val="0"/>
                        </a:spcBef>
                        <a:spcAft>
                          <a:spcPts val="600"/>
                        </a:spcAft>
                        <a:tabLst>
                          <a:tab pos="720090" algn="l"/>
                          <a:tab pos="1440180" algn="l"/>
                          <a:tab pos="2160270" algn="l"/>
                          <a:tab pos="2880360" algn="l"/>
                          <a:tab pos="3600450" algn="l"/>
                          <a:tab pos="457200" algn="l"/>
                        </a:tabLst>
                      </a:pP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28326" marR="2832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79252" rtl="0" eaLnBrk="1" fontAlgn="auto" latinLnBrk="0" hangingPunct="1">
                        <a:lnSpc>
                          <a:spcPct val="115000"/>
                        </a:lnSpc>
                        <a:spcBef>
                          <a:spcPts val="0"/>
                        </a:spcBef>
                        <a:spcAft>
                          <a:spcPts val="600"/>
                        </a:spcAft>
                        <a:buClrTx/>
                        <a:buSzTx/>
                        <a:buFontTx/>
                        <a:buNone/>
                        <a:tabLst>
                          <a:tab pos="720090" algn="l"/>
                          <a:tab pos="1440180" algn="l"/>
                          <a:tab pos="2160270" algn="l"/>
                          <a:tab pos="2880360" algn="l"/>
                          <a:tab pos="3600450" algn="l"/>
                          <a:tab pos="457200" algn="l"/>
                        </a:tabLst>
                        <a:defRPr/>
                      </a:pPr>
                      <a:endParaRPr lang="en-US" sz="1200" kern="1400" dirty="0">
                        <a:effectLst/>
                        <a:latin typeface="Calibri" panose="020F0502020204030204" pitchFamily="34" charset="0"/>
                        <a:ea typeface="Times" panose="02020603050405020304" pitchFamily="18"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7242526"/>
                  </a:ext>
                </a:extLst>
              </a:tr>
            </a:tbl>
          </a:graphicData>
        </a:graphic>
      </p:graphicFrame>
      <p:graphicFrame>
        <p:nvGraphicFramePr>
          <p:cNvPr id="4" name="Table 3"/>
          <p:cNvGraphicFramePr>
            <a:graphicFrameLocks noGrp="1"/>
          </p:cNvGraphicFramePr>
          <p:nvPr>
            <p:extLst/>
          </p:nvPr>
        </p:nvGraphicFramePr>
        <p:xfrm>
          <a:off x="5245375" y="4269795"/>
          <a:ext cx="1015256" cy="457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806976">
                  <a:extLst>
                    <a:ext uri="{9D8B030D-6E8A-4147-A177-3AD203B41FA5}">
                      <a16:colId xmlns:a16="http://schemas.microsoft.com/office/drawing/2014/main" val="20001"/>
                    </a:ext>
                  </a:extLst>
                </a:gridCol>
              </a:tblGrid>
              <a:tr h="228600">
                <a:tc>
                  <a:txBody>
                    <a:bodyPr/>
                    <a:lstStyle/>
                    <a:p>
                      <a:pPr algn="ctr"/>
                      <a:r>
                        <a:rPr lang="en-US" sz="900" b="1" dirty="0">
                          <a:solidFill>
                            <a:schemeClr val="bg1"/>
                          </a:solidFill>
                        </a:rPr>
                        <a:t>R</a:t>
                      </a:r>
                    </a:p>
                  </a:txBody>
                  <a:tcPr>
                    <a:solidFill>
                      <a:srgbClr val="0070C0"/>
                    </a:solidFill>
                  </a:tcPr>
                </a:tc>
                <a:tc>
                  <a:txBody>
                    <a:bodyPr/>
                    <a:lstStyle/>
                    <a:p>
                      <a:r>
                        <a:rPr lang="en-US" sz="900" b="0" dirty="0">
                          <a:solidFill>
                            <a:schemeClr val="tx1"/>
                          </a:solidFill>
                          <a:latin typeface="Calibri" panose="020F0502020204030204" pitchFamily="34" charset="0"/>
                          <a:cs typeface="Calibri" panose="020F0502020204030204" pitchFamily="34" charset="0"/>
                        </a:rPr>
                        <a:t>Responsible</a:t>
                      </a:r>
                    </a:p>
                  </a:txBody>
                  <a:tcPr>
                    <a:solidFill>
                      <a:srgbClr val="E8F1FC"/>
                    </a:solidFill>
                  </a:tcPr>
                </a:tc>
                <a:extLst>
                  <a:ext uri="{0D108BD9-81ED-4DB2-BD59-A6C34878D82A}">
                    <a16:rowId xmlns:a16="http://schemas.microsoft.com/office/drawing/2014/main" val="10000"/>
                  </a:ext>
                </a:extLst>
              </a:tr>
              <a:tr h="228600">
                <a:tc>
                  <a:txBody>
                    <a:bodyPr/>
                    <a:lstStyle/>
                    <a:p>
                      <a:pPr algn="ctr"/>
                      <a:r>
                        <a:rPr lang="en-US" sz="900" b="1" dirty="0">
                          <a:solidFill>
                            <a:schemeClr val="bg1"/>
                          </a:solidFill>
                        </a:rPr>
                        <a:t>A</a:t>
                      </a:r>
                    </a:p>
                  </a:txBody>
                  <a:tcPr>
                    <a:solidFill>
                      <a:srgbClr val="0070C0"/>
                    </a:solidFill>
                  </a:tcPr>
                </a:tc>
                <a:tc>
                  <a:txBody>
                    <a:bodyPr/>
                    <a:lstStyle/>
                    <a:p>
                      <a:r>
                        <a:rPr lang="en-US" sz="900" b="0" dirty="0">
                          <a:solidFill>
                            <a:schemeClr val="tx1"/>
                          </a:solidFill>
                          <a:latin typeface="Calibri" panose="020F0502020204030204" pitchFamily="34" charset="0"/>
                          <a:cs typeface="Calibri" panose="020F0502020204030204" pitchFamily="34" charset="0"/>
                        </a:rPr>
                        <a:t>Accountable</a:t>
                      </a:r>
                      <a:r>
                        <a:rPr lang="en-US" sz="900" b="0" baseline="0" dirty="0">
                          <a:solidFill>
                            <a:schemeClr val="tx1"/>
                          </a:solidFill>
                          <a:latin typeface="Calibri" panose="020F0502020204030204" pitchFamily="34" charset="0"/>
                          <a:cs typeface="Calibri" panose="020F0502020204030204" pitchFamily="34" charset="0"/>
                        </a:rPr>
                        <a:t> </a:t>
                      </a:r>
                      <a:endParaRPr lang="en-US" sz="900" b="0" dirty="0">
                        <a:solidFill>
                          <a:schemeClr val="tx1"/>
                        </a:solidFill>
                        <a:latin typeface="Calibri" panose="020F0502020204030204" pitchFamily="34" charset="0"/>
                        <a:cs typeface="Calibri" panose="020F0502020204030204" pitchFamily="34" charset="0"/>
                      </a:endParaRPr>
                    </a:p>
                  </a:txBody>
                  <a:tcPr>
                    <a:solidFill>
                      <a:srgbClr val="E8F1FC"/>
                    </a:solidFill>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nvPr>
        </p:nvGraphicFramePr>
        <p:xfrm>
          <a:off x="6619876" y="4248490"/>
          <a:ext cx="1031918" cy="4572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823638">
                  <a:extLst>
                    <a:ext uri="{9D8B030D-6E8A-4147-A177-3AD203B41FA5}">
                      <a16:colId xmlns:a16="http://schemas.microsoft.com/office/drawing/2014/main" val="20001"/>
                    </a:ext>
                  </a:extLst>
                </a:gridCol>
              </a:tblGrid>
              <a:tr h="228600">
                <a:tc>
                  <a:txBody>
                    <a:bodyPr/>
                    <a:lstStyle/>
                    <a:p>
                      <a:pPr marL="0" algn="ctr" defTabSz="779233" rtl="0" eaLnBrk="1" latinLnBrk="0" hangingPunct="1"/>
                      <a:r>
                        <a:rPr lang="en-US" sz="900" b="1" kern="1200" dirty="0">
                          <a:solidFill>
                            <a:schemeClr val="bg1"/>
                          </a:solidFill>
                          <a:latin typeface="Calibri" panose="020F0502020204030204" pitchFamily="34" charset="0"/>
                          <a:ea typeface="+mn-ea"/>
                          <a:cs typeface="Calibri" panose="020F0502020204030204" pitchFamily="34" charset="0"/>
                        </a:rPr>
                        <a:t>C</a:t>
                      </a:r>
                    </a:p>
                  </a:txBody>
                  <a:tcPr>
                    <a:solidFill>
                      <a:srgbClr val="0070C0"/>
                    </a:solidFill>
                  </a:tcPr>
                </a:tc>
                <a:tc>
                  <a:txBody>
                    <a:bodyPr/>
                    <a:lstStyle/>
                    <a:p>
                      <a:pPr marL="0" algn="l" defTabSz="779233" rtl="0" eaLnBrk="1" latinLnBrk="0" hangingPunct="1"/>
                      <a:r>
                        <a:rPr lang="en-US" sz="900" b="0" kern="1200" dirty="0">
                          <a:solidFill>
                            <a:schemeClr val="tx1"/>
                          </a:solidFill>
                          <a:latin typeface="Calibri" panose="020F0502020204030204" pitchFamily="34" charset="0"/>
                          <a:ea typeface="+mn-ea"/>
                          <a:cs typeface="Calibri" panose="020F0502020204030204" pitchFamily="34" charset="0"/>
                        </a:rPr>
                        <a:t>Consult</a:t>
                      </a:r>
                    </a:p>
                  </a:txBody>
                  <a:tcPr>
                    <a:solidFill>
                      <a:srgbClr val="E8F1FC"/>
                    </a:solidFill>
                  </a:tcPr>
                </a:tc>
                <a:extLst>
                  <a:ext uri="{0D108BD9-81ED-4DB2-BD59-A6C34878D82A}">
                    <a16:rowId xmlns:a16="http://schemas.microsoft.com/office/drawing/2014/main" val="10000"/>
                  </a:ext>
                </a:extLst>
              </a:tr>
              <a:tr h="228600">
                <a:tc>
                  <a:txBody>
                    <a:bodyPr/>
                    <a:lstStyle/>
                    <a:p>
                      <a:pPr marL="0" algn="ctr" defTabSz="779233" rtl="0" eaLnBrk="1" latinLnBrk="0" hangingPunct="1"/>
                      <a:r>
                        <a:rPr lang="en-US" sz="900" b="1" kern="1200" dirty="0">
                          <a:solidFill>
                            <a:schemeClr val="bg1"/>
                          </a:solidFill>
                          <a:latin typeface="Calibri" panose="020F0502020204030204" pitchFamily="34" charset="0"/>
                          <a:ea typeface="+mn-ea"/>
                          <a:cs typeface="Calibri" panose="020F0502020204030204" pitchFamily="34" charset="0"/>
                        </a:rPr>
                        <a:t>I</a:t>
                      </a:r>
                    </a:p>
                  </a:txBody>
                  <a:tcPr>
                    <a:solidFill>
                      <a:srgbClr val="0070C0"/>
                    </a:solidFill>
                  </a:tcPr>
                </a:tc>
                <a:tc>
                  <a:txBody>
                    <a:bodyPr/>
                    <a:lstStyle/>
                    <a:p>
                      <a:pPr marL="0" algn="l" defTabSz="779233" rtl="0" eaLnBrk="1" latinLnBrk="0" hangingPunct="1"/>
                      <a:r>
                        <a:rPr lang="en-US" sz="900" b="0" kern="1200" dirty="0">
                          <a:solidFill>
                            <a:schemeClr val="tx1"/>
                          </a:solidFill>
                          <a:latin typeface="Calibri" panose="020F0502020204030204" pitchFamily="34" charset="0"/>
                          <a:ea typeface="+mn-ea"/>
                          <a:cs typeface="Calibri" panose="020F0502020204030204" pitchFamily="34" charset="0"/>
                        </a:rPr>
                        <a:t>Inform</a:t>
                      </a:r>
                    </a:p>
                  </a:txBody>
                  <a:tcPr>
                    <a:solidFill>
                      <a:srgbClr val="E8F1FC"/>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0544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bwMode="auto">
          <a:xfrm>
            <a:off x="1723697" y="4510896"/>
            <a:ext cx="4426809" cy="406312"/>
          </a:xfrm>
          <a:prstGeom prst="rect">
            <a:avLst/>
          </a:prstGeom>
          <a:solidFill>
            <a:schemeClr val="bg1"/>
          </a:solidFill>
          <a:ln w="6350" cap="flat" cmpd="sng" algn="ctr">
            <a:solidFill>
              <a:schemeClr val="accent1">
                <a:lumMod val="75000"/>
              </a:schemeClr>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defRPr/>
            </a:pPr>
            <a:endParaRPr lang="en-US" sz="1400" dirty="0">
              <a:solidFill>
                <a:srgbClr val="7C7C7C"/>
              </a:solidFill>
              <a:latin typeface="Calibri Light" panose="020F0302020204030204" pitchFamily="34" charset="0"/>
              <a:ea typeface="STKaiti"/>
            </a:endParaRPr>
          </a:p>
        </p:txBody>
      </p:sp>
      <p:sp>
        <p:nvSpPr>
          <p:cNvPr id="28" name="Rectangle 27"/>
          <p:cNvSpPr/>
          <p:nvPr/>
        </p:nvSpPr>
        <p:spPr bwMode="auto">
          <a:xfrm>
            <a:off x="1723697" y="4080002"/>
            <a:ext cx="4426809" cy="406312"/>
          </a:xfrm>
          <a:prstGeom prst="rect">
            <a:avLst/>
          </a:prstGeom>
          <a:solidFill>
            <a:schemeClr val="bg1"/>
          </a:solidFill>
          <a:ln w="6350" cap="flat" cmpd="sng" algn="ctr">
            <a:solidFill>
              <a:schemeClr val="accent1">
                <a:lumMod val="75000"/>
              </a:schemeClr>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defRPr/>
            </a:pPr>
            <a:endParaRPr lang="en-US" sz="1400" dirty="0">
              <a:solidFill>
                <a:srgbClr val="7C7C7C"/>
              </a:solidFill>
              <a:latin typeface="Calibri Light" panose="020F0302020204030204" pitchFamily="34" charset="0"/>
              <a:ea typeface="STKaiti"/>
            </a:endParaRPr>
          </a:p>
        </p:txBody>
      </p:sp>
      <p:sp>
        <p:nvSpPr>
          <p:cNvPr id="3" name="AutoShape 44"/>
          <p:cNvSpPr>
            <a:spLocks noChangeArrowheads="1"/>
          </p:cNvSpPr>
          <p:nvPr/>
        </p:nvSpPr>
        <p:spPr bwMode="auto">
          <a:xfrm>
            <a:off x="693337" y="744472"/>
            <a:ext cx="1620000" cy="320598"/>
          </a:xfrm>
          <a:prstGeom prst="homePlate">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tabLst>
                <a:tab pos="133347" algn="l"/>
              </a:tabLst>
              <a:defRPr/>
            </a:pPr>
            <a:r>
              <a:rPr lang="en-US" sz="900" dirty="0">
                <a:solidFill>
                  <a:srgbClr val="FEFDFD"/>
                </a:solidFill>
                <a:latin typeface="Calibri Light" panose="020F0302020204030204" pitchFamily="34" charset="0"/>
                <a:cs typeface="Calibri" panose="020F0502020204030204" pitchFamily="34" charset="0"/>
              </a:rPr>
              <a:t>Application</a:t>
            </a:r>
          </a:p>
          <a:p>
            <a:pPr defTabSz="914378">
              <a:lnSpc>
                <a:spcPct val="120000"/>
              </a:lnSpc>
              <a:tabLst>
                <a:tab pos="133347" algn="l"/>
              </a:tabLst>
              <a:defRPr/>
            </a:pPr>
            <a:r>
              <a:rPr lang="en-US" sz="900" dirty="0">
                <a:solidFill>
                  <a:srgbClr val="FEFDFD"/>
                </a:solidFill>
                <a:latin typeface="Calibri Light" panose="020F0302020204030204" pitchFamily="34" charset="0"/>
                <a:cs typeface="Calibri" panose="020F0502020204030204" pitchFamily="34" charset="0"/>
              </a:rPr>
              <a:t>Analysis</a:t>
            </a:r>
          </a:p>
        </p:txBody>
      </p:sp>
      <p:sp>
        <p:nvSpPr>
          <p:cNvPr id="4" name="AutoShape 26"/>
          <p:cNvSpPr>
            <a:spLocks noChangeArrowheads="1"/>
          </p:cNvSpPr>
          <p:nvPr/>
        </p:nvSpPr>
        <p:spPr bwMode="auto">
          <a:xfrm>
            <a:off x="7357963" y="733586"/>
            <a:ext cx="1620000" cy="320598"/>
          </a:xfrm>
          <a:prstGeom prst="chevron">
            <a:avLst/>
          </a:prstGeom>
          <a:solidFill>
            <a:srgbClr val="2C2E8C"/>
          </a:solidFill>
          <a:ln w="19050">
            <a:noFill/>
            <a:round/>
            <a:headEnd/>
            <a:tailEnd/>
          </a:ln>
          <a:effectLst/>
        </p:spPr>
        <p:txBody>
          <a:bodyPr wrap="square" anchor="ctr"/>
          <a:lstStyle/>
          <a:p>
            <a:pPr defTabSz="914378" eaLnBrk="0" hangingPunct="0">
              <a:lnSpc>
                <a:spcPct val="120000"/>
              </a:lnSpc>
              <a:defRPr/>
            </a:pPr>
            <a:r>
              <a:rPr lang="en-US" sz="900" dirty="0">
                <a:solidFill>
                  <a:srgbClr val="FEFDFD"/>
                </a:solidFill>
                <a:latin typeface="Calibri Light" panose="020F0302020204030204" pitchFamily="34" charset="0"/>
                <a:cs typeface="Calibri" panose="020F0502020204030204" pitchFamily="34" charset="0"/>
              </a:rPr>
              <a:t>Maintenance</a:t>
            </a:r>
          </a:p>
        </p:txBody>
      </p:sp>
      <p:sp>
        <p:nvSpPr>
          <p:cNvPr id="5" name="AutoShape 25"/>
          <p:cNvSpPr>
            <a:spLocks noChangeArrowheads="1"/>
          </p:cNvSpPr>
          <p:nvPr/>
        </p:nvSpPr>
        <p:spPr bwMode="auto">
          <a:xfrm>
            <a:off x="5694528" y="733586"/>
            <a:ext cx="1620000" cy="320598"/>
          </a:xfrm>
          <a:prstGeom prst="chevron">
            <a:avLst/>
          </a:prstGeom>
          <a:solidFill>
            <a:srgbClr val="2C2E8C"/>
          </a:solidFill>
          <a:ln w="19050">
            <a:noFill/>
            <a:round/>
            <a:headEnd/>
            <a:tailEnd/>
          </a:ln>
          <a:effectLst/>
        </p:spPr>
        <p:txBody>
          <a:bodyPr wrap="square" anchor="ctr"/>
          <a:lstStyle/>
          <a:p>
            <a:pPr defTabSz="914378" eaLnBrk="0" hangingPunct="0">
              <a:lnSpc>
                <a:spcPct val="120000"/>
              </a:lnSpc>
              <a:defRPr/>
            </a:pPr>
            <a:r>
              <a:rPr lang="en-US" sz="900" dirty="0">
                <a:solidFill>
                  <a:srgbClr val="FEFDFD"/>
                </a:solidFill>
                <a:latin typeface="Calibri Light" panose="020F0302020204030204" pitchFamily="34" charset="0"/>
                <a:cs typeface="Calibri" panose="020F0502020204030204" pitchFamily="34" charset="0"/>
              </a:rPr>
              <a:t>Script   </a:t>
            </a:r>
          </a:p>
          <a:p>
            <a:pPr defTabSz="914378" eaLnBrk="0" hangingPunct="0">
              <a:lnSpc>
                <a:spcPct val="120000"/>
              </a:lnSpc>
              <a:defRPr/>
            </a:pPr>
            <a:r>
              <a:rPr lang="en-US" sz="900" dirty="0">
                <a:solidFill>
                  <a:srgbClr val="FEFDFD"/>
                </a:solidFill>
                <a:latin typeface="Calibri Light" panose="020F0302020204030204" pitchFamily="34" charset="0"/>
                <a:cs typeface="Calibri" panose="020F0502020204030204" pitchFamily="34" charset="0"/>
              </a:rPr>
              <a:t>Execution</a:t>
            </a:r>
          </a:p>
        </p:txBody>
      </p:sp>
      <p:sp>
        <p:nvSpPr>
          <p:cNvPr id="6" name="AutoShape 43"/>
          <p:cNvSpPr>
            <a:spLocks noChangeArrowheads="1"/>
          </p:cNvSpPr>
          <p:nvPr/>
        </p:nvSpPr>
        <p:spPr bwMode="auto">
          <a:xfrm>
            <a:off x="4031093" y="733586"/>
            <a:ext cx="1620000" cy="320598"/>
          </a:xfrm>
          <a:prstGeom prst="chevron">
            <a:avLst/>
          </a:prstGeom>
          <a:solidFill>
            <a:srgbClr val="2C2E8C"/>
          </a:solidFill>
          <a:ln w="19050">
            <a:noFill/>
            <a:round/>
            <a:headEnd/>
            <a:tailEnd/>
          </a:ln>
          <a:effectLst/>
        </p:spPr>
        <p:txBody>
          <a:bodyPr wrap="square" anchor="ctr"/>
          <a:lstStyle/>
          <a:p>
            <a:pPr defTabSz="914378" eaLnBrk="0" hangingPunct="0">
              <a:lnSpc>
                <a:spcPct val="120000"/>
              </a:lnSpc>
              <a:defRPr/>
            </a:pPr>
            <a:r>
              <a:rPr lang="en-US" sz="900" dirty="0">
                <a:solidFill>
                  <a:srgbClr val="FEFDFD"/>
                </a:solidFill>
                <a:latin typeface="Calibri Light" panose="020F0302020204030204" pitchFamily="34" charset="0"/>
                <a:cs typeface="Calibri" panose="020F0502020204030204" pitchFamily="34" charset="0"/>
              </a:rPr>
              <a:t>Script                    Creation</a:t>
            </a:r>
          </a:p>
        </p:txBody>
      </p:sp>
      <p:sp>
        <p:nvSpPr>
          <p:cNvPr id="9" name="Rectangle 8"/>
          <p:cNvSpPr/>
          <p:nvPr/>
        </p:nvSpPr>
        <p:spPr>
          <a:xfrm>
            <a:off x="314906" y="1130385"/>
            <a:ext cx="315850" cy="1413868"/>
          </a:xfrm>
          <a:prstGeom prst="rect">
            <a:avLst/>
          </a:prstGeom>
          <a:solidFill>
            <a:srgbClr val="ED8B00"/>
          </a:solidFill>
          <a:ln w="28575">
            <a:noFill/>
          </a:ln>
          <a:effectLst/>
        </p:spPr>
        <p:style>
          <a:lnRef idx="2">
            <a:schemeClr val="dk1"/>
          </a:lnRef>
          <a:fillRef idx="1">
            <a:schemeClr val="lt1"/>
          </a:fillRef>
          <a:effectRef idx="0">
            <a:schemeClr val="dk1"/>
          </a:effectRef>
          <a:fontRef idx="minor">
            <a:schemeClr val="dk1"/>
          </a:fontRef>
        </p:style>
        <p:txBody>
          <a:bodyPr vert="vert270" lIns="0" rIns="0" rtlCol="0" anchor="ctr"/>
          <a:lstStyle/>
          <a:p>
            <a:pPr defTabSz="914378" fontAlgn="auto">
              <a:spcBef>
                <a:spcPts val="0"/>
              </a:spcBef>
              <a:spcAft>
                <a:spcPts val="0"/>
              </a:spcAft>
              <a:defRPr/>
            </a:pPr>
            <a:r>
              <a:rPr lang="en-US" sz="900" dirty="0">
                <a:solidFill>
                  <a:srgbClr val="FEFDFD">
                    <a:lumMod val="10000"/>
                  </a:srgbClr>
                </a:solidFill>
                <a:latin typeface="Calibri Light" panose="020F0302020204030204" pitchFamily="34" charset="0"/>
                <a:ea typeface="STKaiti"/>
                <a:cs typeface="Calibri" panose="020F0502020204030204" pitchFamily="34" charset="0"/>
              </a:rPr>
              <a:t>Activities</a:t>
            </a:r>
            <a:endParaRPr lang="en-IN" sz="900" dirty="0">
              <a:solidFill>
                <a:srgbClr val="FEFDFD">
                  <a:lumMod val="10000"/>
                </a:srgbClr>
              </a:solidFill>
              <a:latin typeface="Calibri Light" panose="020F0302020204030204" pitchFamily="34" charset="0"/>
              <a:ea typeface="STKaiti"/>
              <a:cs typeface="Calibri" panose="020F0502020204030204" pitchFamily="34" charset="0"/>
            </a:endParaRPr>
          </a:p>
        </p:txBody>
      </p:sp>
      <p:sp>
        <p:nvSpPr>
          <p:cNvPr id="15" name="Rectangle 14"/>
          <p:cNvSpPr/>
          <p:nvPr/>
        </p:nvSpPr>
        <p:spPr>
          <a:xfrm>
            <a:off x="314742" y="2674078"/>
            <a:ext cx="315850" cy="734805"/>
          </a:xfrm>
          <a:prstGeom prst="rect">
            <a:avLst/>
          </a:prstGeom>
          <a:solidFill>
            <a:srgbClr val="ED8B00"/>
          </a:solidFill>
          <a:ln w="28575">
            <a:noFill/>
          </a:ln>
          <a:effectLst/>
        </p:spPr>
        <p:style>
          <a:lnRef idx="2">
            <a:schemeClr val="dk1"/>
          </a:lnRef>
          <a:fillRef idx="1">
            <a:schemeClr val="lt1"/>
          </a:fillRef>
          <a:effectRef idx="0">
            <a:schemeClr val="dk1"/>
          </a:effectRef>
          <a:fontRef idx="minor">
            <a:schemeClr val="dk1"/>
          </a:fontRef>
        </p:style>
        <p:txBody>
          <a:bodyPr vert="vert270" lIns="0" rIns="0" rtlCol="0" anchor="ctr"/>
          <a:lstStyle/>
          <a:p>
            <a:pPr defTabSz="914378" fontAlgn="auto">
              <a:spcBef>
                <a:spcPts val="0"/>
              </a:spcBef>
              <a:spcAft>
                <a:spcPts val="0"/>
              </a:spcAft>
              <a:defRPr/>
            </a:pPr>
            <a:r>
              <a:rPr lang="en-US" sz="900" dirty="0">
                <a:solidFill>
                  <a:srgbClr val="FEFDFD">
                    <a:lumMod val="10000"/>
                  </a:srgbClr>
                </a:solidFill>
                <a:latin typeface="Calibri Light" panose="020F0302020204030204" pitchFamily="34" charset="0"/>
                <a:ea typeface="STKaiti"/>
                <a:cs typeface="Calibri" panose="020F0502020204030204" pitchFamily="34" charset="0"/>
              </a:rPr>
              <a:t>Deliverables</a:t>
            </a:r>
            <a:endParaRPr lang="en-IN" sz="900" dirty="0">
              <a:solidFill>
                <a:srgbClr val="FEFDFD">
                  <a:lumMod val="10000"/>
                </a:srgbClr>
              </a:solidFill>
              <a:latin typeface="Calibri Light" panose="020F0302020204030204" pitchFamily="34" charset="0"/>
              <a:ea typeface="STKaiti"/>
              <a:cs typeface="Calibri" panose="020F0502020204030204" pitchFamily="34" charset="0"/>
            </a:endParaRPr>
          </a:p>
        </p:txBody>
      </p:sp>
      <p:sp>
        <p:nvSpPr>
          <p:cNvPr id="19" name="AutoShape 43"/>
          <p:cNvSpPr>
            <a:spLocks noChangeArrowheads="1"/>
          </p:cNvSpPr>
          <p:nvPr/>
        </p:nvSpPr>
        <p:spPr bwMode="auto">
          <a:xfrm>
            <a:off x="2367658" y="733586"/>
            <a:ext cx="1620000" cy="320598"/>
          </a:xfrm>
          <a:prstGeom prst="chevron">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defRPr/>
            </a:pPr>
            <a:r>
              <a:rPr lang="en-US" sz="900" dirty="0">
                <a:solidFill>
                  <a:srgbClr val="FEFDFD"/>
                </a:solidFill>
                <a:latin typeface="Calibri Light" panose="020F0302020204030204" pitchFamily="34" charset="0"/>
                <a:cs typeface="Calibri" panose="020F0502020204030204" pitchFamily="34" charset="0"/>
              </a:rPr>
              <a:t>Framework Building</a:t>
            </a:r>
          </a:p>
        </p:txBody>
      </p:sp>
      <p:pic>
        <p:nvPicPr>
          <p:cNvPr id="22" name="Picture 49">
            <a:hlinkClick r:id="" action="ppaction://noaction"/>
          </p:cNvPr>
          <p:cNvPicPr>
            <a:picLocks noChangeAspect="1" noChangeArrowheads="1"/>
          </p:cNvPicPr>
          <p:nvPr/>
        </p:nvPicPr>
        <p:blipFill>
          <a:blip r:embed="rId3" cstate="print"/>
          <a:srcRect/>
          <a:stretch>
            <a:fillRect/>
          </a:stretch>
        </p:blipFill>
        <p:spPr bwMode="auto">
          <a:xfrm>
            <a:off x="3575184" y="4135459"/>
            <a:ext cx="402370" cy="186474"/>
          </a:xfrm>
          <a:prstGeom prst="rect">
            <a:avLst/>
          </a:prstGeom>
          <a:noFill/>
          <a:ln w="9525">
            <a:noFill/>
            <a:miter lim="800000"/>
            <a:headEnd/>
            <a:tailEnd/>
          </a:ln>
        </p:spPr>
      </p:pic>
      <p:sp>
        <p:nvSpPr>
          <p:cNvPr id="23" name="Rectangle 22"/>
          <p:cNvSpPr/>
          <p:nvPr/>
        </p:nvSpPr>
        <p:spPr>
          <a:xfrm>
            <a:off x="2913280" y="4263993"/>
            <a:ext cx="1917708" cy="207749"/>
          </a:xfrm>
          <a:prstGeom prst="rect">
            <a:avLst/>
          </a:prstGeom>
        </p:spPr>
        <p:txBody>
          <a:bodyPr wrap="square" lIns="34290" tIns="34290" rIns="34290" bIns="34290" anchor="ctr">
            <a:spAutoFit/>
          </a:bodyPr>
          <a:lstStyle/>
          <a:p>
            <a:pPr defTabSz="914378">
              <a:defRPr/>
            </a:pPr>
            <a:r>
              <a:rPr lang="en-US" sz="900" dirty="0">
                <a:solidFill>
                  <a:srgbClr val="000000"/>
                </a:solidFill>
                <a:latin typeface="Calibri Light" panose="020F0302020204030204" pitchFamily="34" charset="0"/>
                <a:cs typeface="Calibri" panose="020F0502020204030204" pitchFamily="34" charset="0"/>
              </a:rPr>
              <a:t>Test Automation Framework </a:t>
            </a:r>
          </a:p>
        </p:txBody>
      </p:sp>
      <p:pic>
        <p:nvPicPr>
          <p:cNvPr id="24" name="Picture 2">
            <a:hlinkClick r:id="" action="ppaction://noaction"/>
          </p:cNvPr>
          <p:cNvPicPr>
            <a:picLocks noChangeAspect="1" noChangeArrowheads="1"/>
          </p:cNvPicPr>
          <p:nvPr/>
        </p:nvPicPr>
        <p:blipFill>
          <a:blip r:embed="rId4" cstate="print"/>
          <a:srcRect/>
          <a:stretch>
            <a:fillRect/>
          </a:stretch>
        </p:blipFill>
        <p:spPr bwMode="auto">
          <a:xfrm>
            <a:off x="5049423" y="4127045"/>
            <a:ext cx="537925" cy="191782"/>
          </a:xfrm>
          <a:prstGeom prst="rect">
            <a:avLst/>
          </a:prstGeom>
          <a:noFill/>
          <a:ln w="9525">
            <a:noFill/>
            <a:miter lim="800000"/>
            <a:headEnd/>
            <a:tailEnd/>
          </a:ln>
        </p:spPr>
      </p:pic>
      <p:sp>
        <p:nvSpPr>
          <p:cNvPr id="25" name="Rectangle 24"/>
          <p:cNvSpPr/>
          <p:nvPr/>
        </p:nvSpPr>
        <p:spPr>
          <a:xfrm>
            <a:off x="4630655" y="4281758"/>
            <a:ext cx="1519851" cy="193899"/>
          </a:xfrm>
          <a:prstGeom prst="rect">
            <a:avLst/>
          </a:prstGeom>
        </p:spPr>
        <p:txBody>
          <a:bodyPr wrap="square" lIns="34290" tIns="34290" rIns="34290" bIns="34290" anchor="ctr">
            <a:spAutoFit/>
          </a:bodyPr>
          <a:lstStyle/>
          <a:p>
            <a:pPr defTabSz="914378">
              <a:lnSpc>
                <a:spcPct val="90000"/>
              </a:lnSpc>
              <a:buClr>
                <a:srgbClr val="5F5F5F"/>
              </a:buClr>
              <a:defRPr/>
            </a:pPr>
            <a:r>
              <a:rPr lang="en-US" sz="900" dirty="0">
                <a:solidFill>
                  <a:srgbClr val="000000"/>
                </a:solidFill>
                <a:latin typeface="Calibri Light" panose="020F0302020204030204" pitchFamily="34" charset="0"/>
                <a:cs typeface="Calibri" panose="020F0502020204030204" pitchFamily="34" charset="0"/>
              </a:rPr>
              <a:t>Browser compatibility  Testing </a:t>
            </a:r>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3966" y="4102323"/>
            <a:ext cx="481657" cy="253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1828974" y="4259149"/>
            <a:ext cx="1337480" cy="207749"/>
          </a:xfrm>
          <a:prstGeom prst="rect">
            <a:avLst/>
          </a:prstGeom>
        </p:spPr>
        <p:txBody>
          <a:bodyPr wrap="square" lIns="34290" tIns="34290" rIns="34290" bIns="34290" anchor="ctr">
            <a:spAutoFit/>
          </a:bodyPr>
          <a:lstStyle>
            <a:defPPr>
              <a:defRPr lang="en-US"/>
            </a:defPPr>
            <a:lvl1pPr>
              <a:defRPr sz="900">
                <a:solidFill>
                  <a:srgbClr val="000000"/>
                </a:solidFill>
                <a:latin typeface="Calibri" panose="020F0502020204030204" pitchFamily="34" charset="0"/>
                <a:cs typeface="Calibri" panose="020F0502020204030204" pitchFamily="34" charset="0"/>
              </a:defRPr>
            </a:lvl1pPr>
          </a:lstStyle>
          <a:p>
            <a:pPr defTabSz="914378">
              <a:defRPr/>
            </a:pPr>
            <a:r>
              <a:rPr lang="en-US" dirty="0">
                <a:latin typeface="Calibri Light" panose="020F0302020204030204" pitchFamily="34" charset="0"/>
              </a:rPr>
              <a:t>Data Testing Framework</a:t>
            </a:r>
          </a:p>
        </p:txBody>
      </p:sp>
      <p:sp>
        <p:nvSpPr>
          <p:cNvPr id="27" name="Title 26"/>
          <p:cNvSpPr>
            <a:spLocks noGrp="1"/>
          </p:cNvSpPr>
          <p:nvPr>
            <p:ph type="title"/>
          </p:nvPr>
        </p:nvSpPr>
        <p:spPr>
          <a:xfrm>
            <a:off x="269880" y="240430"/>
            <a:ext cx="8594260" cy="369332"/>
          </a:xfrm>
        </p:spPr>
        <p:txBody>
          <a:bodyPr/>
          <a:lstStyle/>
          <a:p>
            <a:r>
              <a:rPr lang="en-IN" sz="2400" b="1" kern="1200" dirty="0"/>
              <a:t>Test Automation Approach</a:t>
            </a:r>
            <a:endParaRPr lang="en-US" sz="2400" dirty="0"/>
          </a:p>
        </p:txBody>
      </p:sp>
      <p:sp>
        <p:nvSpPr>
          <p:cNvPr id="34" name="Rounded Rectangle 100"/>
          <p:cNvSpPr/>
          <p:nvPr/>
        </p:nvSpPr>
        <p:spPr bwMode="auto">
          <a:xfrm>
            <a:off x="237873" y="4135946"/>
            <a:ext cx="2011680" cy="182880"/>
          </a:xfrm>
          <a:prstGeom prst="roundRect">
            <a:avLst/>
          </a:prstGeom>
          <a:noFill/>
          <a:ln>
            <a:noFill/>
          </a:ln>
          <a:effectLst/>
          <a:scene3d>
            <a:camera prst="orthographicFront">
              <a:rot lat="0" lon="0" rev="0"/>
            </a:camera>
            <a:lightRig rig="threePt" dir="t">
              <a:rot lat="0" lon="0" rev="1200000"/>
            </a:lightRig>
          </a:scene3d>
          <a:sp3d/>
        </p:spPr>
        <p:txBody>
          <a:bodyPr vert="horz" wrap="square" lIns="68580" tIns="34290" rIns="68580" bIns="34290" numCol="1" rtlCol="0" anchor="ctr" anchorCtr="0" compatLnSpc="1">
            <a:prstTxWarp prst="textNoShape">
              <a:avLst/>
            </a:prstTxWarp>
          </a:bodyPr>
          <a:lstStyle/>
          <a:p>
            <a:pPr algn="l" defTabSz="533374" eaLnBrk="0" hangingPunct="0">
              <a:lnSpc>
                <a:spcPct val="90000"/>
              </a:lnSpc>
              <a:spcAft>
                <a:spcPct val="35000"/>
              </a:spcAft>
              <a:defRPr/>
            </a:pPr>
            <a:r>
              <a:rPr lang="en-US" sz="1050" kern="0" dirty="0">
                <a:solidFill>
                  <a:srgbClr val="124079"/>
                </a:solidFill>
                <a:latin typeface="Calibri Light" panose="020F0302020204030204" pitchFamily="34" charset="0"/>
                <a:cs typeface="Calibri" panose="020F0502020204030204" pitchFamily="34" charset="0"/>
              </a:rPr>
              <a:t>LTI Solution Accelerators</a:t>
            </a:r>
          </a:p>
        </p:txBody>
      </p:sp>
      <p:sp>
        <p:nvSpPr>
          <p:cNvPr id="36" name="Rounded Rectangle 100"/>
          <p:cNvSpPr/>
          <p:nvPr/>
        </p:nvSpPr>
        <p:spPr bwMode="auto">
          <a:xfrm>
            <a:off x="258142" y="4487736"/>
            <a:ext cx="2011680" cy="182880"/>
          </a:xfrm>
          <a:prstGeom prst="roundRect">
            <a:avLst/>
          </a:prstGeom>
          <a:noFill/>
          <a:ln>
            <a:noFill/>
          </a:ln>
          <a:effectLst/>
          <a:scene3d>
            <a:camera prst="orthographicFront">
              <a:rot lat="0" lon="0" rev="0"/>
            </a:camera>
            <a:lightRig rig="threePt" dir="t">
              <a:rot lat="0" lon="0" rev="1200000"/>
            </a:lightRig>
          </a:scene3d>
          <a:sp3d/>
        </p:spPr>
        <p:txBody>
          <a:bodyPr vert="horz" wrap="square" lIns="68580" tIns="34290" rIns="68580" bIns="34290" numCol="1" rtlCol="0" anchor="ctr" anchorCtr="0" compatLnSpc="1">
            <a:prstTxWarp prst="textNoShape">
              <a:avLst/>
            </a:prstTxWarp>
          </a:bodyPr>
          <a:lstStyle/>
          <a:p>
            <a:pPr algn="l" defTabSz="533374" eaLnBrk="0" hangingPunct="0">
              <a:lnSpc>
                <a:spcPct val="90000"/>
              </a:lnSpc>
              <a:spcAft>
                <a:spcPct val="35000"/>
              </a:spcAft>
              <a:defRPr/>
            </a:pPr>
            <a:r>
              <a:rPr lang="en-US" sz="1050" kern="0" dirty="0">
                <a:solidFill>
                  <a:srgbClr val="124079"/>
                </a:solidFill>
                <a:latin typeface="Calibri Light" panose="020F0302020204030204" pitchFamily="34" charset="0"/>
                <a:cs typeface="Calibri" panose="020F0502020204030204" pitchFamily="34" charset="0"/>
              </a:rPr>
              <a:t>Commercial Tools</a:t>
            </a:r>
          </a:p>
        </p:txBody>
      </p:sp>
      <p:pic>
        <p:nvPicPr>
          <p:cNvPr id="21" name="Picture 20"/>
          <p:cNvPicPr>
            <a:picLocks noChangeAspect="1"/>
          </p:cNvPicPr>
          <p:nvPr/>
        </p:nvPicPr>
        <p:blipFill>
          <a:blip r:embed="rId6"/>
          <a:stretch>
            <a:fillRect/>
          </a:stretch>
        </p:blipFill>
        <p:spPr>
          <a:xfrm>
            <a:off x="2183966" y="4549865"/>
            <a:ext cx="304753" cy="216162"/>
          </a:xfrm>
          <a:prstGeom prst="rect">
            <a:avLst/>
          </a:prstGeom>
        </p:spPr>
      </p:pic>
      <p:pic>
        <p:nvPicPr>
          <p:cNvPr id="26" name="Picture 25"/>
          <p:cNvPicPr>
            <a:picLocks noChangeAspect="1"/>
          </p:cNvPicPr>
          <p:nvPr/>
        </p:nvPicPr>
        <p:blipFill>
          <a:blip r:embed="rId7"/>
          <a:stretch>
            <a:fillRect/>
          </a:stretch>
        </p:blipFill>
        <p:spPr>
          <a:xfrm>
            <a:off x="3523092" y="4579176"/>
            <a:ext cx="497116" cy="176752"/>
          </a:xfrm>
          <a:prstGeom prst="rect">
            <a:avLst/>
          </a:prstGeom>
        </p:spPr>
      </p:pic>
      <p:sp>
        <p:nvSpPr>
          <p:cNvPr id="37" name="TextBox 36"/>
          <p:cNvSpPr txBox="1"/>
          <p:nvPr/>
        </p:nvSpPr>
        <p:spPr>
          <a:xfrm>
            <a:off x="1994643" y="4737744"/>
            <a:ext cx="703724" cy="207749"/>
          </a:xfrm>
          <a:prstGeom prst="rect">
            <a:avLst/>
          </a:prstGeom>
        </p:spPr>
        <p:txBody>
          <a:bodyPr wrap="square" lIns="34290" tIns="34290" rIns="34290" bIns="34290" anchor="ctr">
            <a:spAutoFit/>
          </a:bodyPr>
          <a:lstStyle>
            <a:defPPr>
              <a:defRPr lang="en-US"/>
            </a:defPPr>
            <a:lvl1pPr>
              <a:defRPr sz="900">
                <a:solidFill>
                  <a:srgbClr val="000000"/>
                </a:solidFill>
                <a:latin typeface="Calibri" panose="020F0502020204030204" pitchFamily="34" charset="0"/>
                <a:cs typeface="Calibri" panose="020F0502020204030204" pitchFamily="34" charset="0"/>
              </a:defRPr>
            </a:lvl1pPr>
          </a:lstStyle>
          <a:p>
            <a:pPr defTabSz="914378">
              <a:defRPr/>
            </a:pPr>
            <a:r>
              <a:rPr lang="en-US" dirty="0">
                <a:latin typeface="Calibri Light" panose="020F0302020204030204" pitchFamily="34" charset="0"/>
              </a:rPr>
              <a:t>HP UFT</a:t>
            </a:r>
          </a:p>
        </p:txBody>
      </p:sp>
      <p:sp>
        <p:nvSpPr>
          <p:cNvPr id="38" name="TextBox 37"/>
          <p:cNvSpPr txBox="1"/>
          <p:nvPr/>
        </p:nvSpPr>
        <p:spPr>
          <a:xfrm>
            <a:off x="3419788" y="4699909"/>
            <a:ext cx="703724" cy="207749"/>
          </a:xfrm>
          <a:prstGeom prst="rect">
            <a:avLst/>
          </a:prstGeom>
        </p:spPr>
        <p:txBody>
          <a:bodyPr wrap="square" lIns="34290" tIns="34290" rIns="34290" bIns="34290" anchor="ctr">
            <a:spAutoFit/>
          </a:bodyPr>
          <a:lstStyle>
            <a:defPPr>
              <a:defRPr lang="en-US"/>
            </a:defPPr>
            <a:lvl1pPr>
              <a:defRPr sz="900">
                <a:solidFill>
                  <a:srgbClr val="000000"/>
                </a:solidFill>
                <a:latin typeface="Calibri" panose="020F0502020204030204" pitchFamily="34" charset="0"/>
                <a:cs typeface="Calibri" panose="020F0502020204030204" pitchFamily="34" charset="0"/>
              </a:defRPr>
            </a:lvl1pPr>
          </a:lstStyle>
          <a:p>
            <a:pPr defTabSz="914378">
              <a:defRPr/>
            </a:pPr>
            <a:r>
              <a:rPr lang="en-US" dirty="0">
                <a:latin typeface="Calibri Light" panose="020F0302020204030204" pitchFamily="34" charset="0"/>
              </a:rPr>
              <a:t>HP ALM</a:t>
            </a:r>
          </a:p>
        </p:txBody>
      </p:sp>
      <p:sp>
        <p:nvSpPr>
          <p:cNvPr id="39" name="Rectangle 42"/>
          <p:cNvSpPr>
            <a:spLocks noChangeArrowheads="1"/>
          </p:cNvSpPr>
          <p:nvPr/>
        </p:nvSpPr>
        <p:spPr bwMode="auto">
          <a:xfrm>
            <a:off x="693173" y="1092109"/>
            <a:ext cx="1620000" cy="1471376"/>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err="1">
                <a:solidFill>
                  <a:srgbClr val="000000"/>
                </a:solidFill>
                <a:latin typeface="Calibri Light" panose="020F0302020204030204" pitchFamily="34" charset="0"/>
                <a:cs typeface="Calibri" panose="020F0502020204030204" pitchFamily="34" charset="0"/>
              </a:rPr>
              <a:t>Tamro</a:t>
            </a:r>
            <a:r>
              <a:rPr lang="en-US" sz="900" dirty="0">
                <a:solidFill>
                  <a:srgbClr val="000000"/>
                </a:solidFill>
                <a:latin typeface="Calibri Light" panose="020F0302020204030204" pitchFamily="34" charset="0"/>
                <a:cs typeface="Calibri" panose="020F0502020204030204" pitchFamily="34" charset="0"/>
              </a:rPr>
              <a:t> Requirement Analysis</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Automation Feasibility Study for UI and Mobile apps </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endParaRPr lang="en-US" sz="900" dirty="0">
              <a:solidFill>
                <a:srgbClr val="000000"/>
              </a:solidFill>
              <a:latin typeface="Calibri Light" panose="020F0302020204030204" pitchFamily="34" charset="0"/>
              <a:cs typeface="Calibri" panose="020F0502020204030204" pitchFamily="34" charset="0"/>
            </a:endParaRP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Perform </a:t>
            </a:r>
            <a:r>
              <a:rPr lang="en-US" sz="900" dirty="0" err="1">
                <a:solidFill>
                  <a:srgbClr val="000000"/>
                </a:solidFill>
                <a:latin typeface="Calibri Light" panose="020F0302020204030204" pitchFamily="34" charset="0"/>
                <a:cs typeface="Calibri" panose="020F0502020204030204" pitchFamily="34" charset="0"/>
              </a:rPr>
              <a:t>PoC</a:t>
            </a:r>
            <a:r>
              <a:rPr lang="en-US" sz="900" dirty="0">
                <a:solidFill>
                  <a:srgbClr val="000000"/>
                </a:solidFill>
                <a:latin typeface="Calibri Light" panose="020F0302020204030204" pitchFamily="34" charset="0"/>
                <a:cs typeface="Calibri" panose="020F0502020204030204" pitchFamily="34" charset="0"/>
              </a:rPr>
              <a:t> with representative 4-5 test cases to validate the tool feasibility </a:t>
            </a:r>
          </a:p>
        </p:txBody>
      </p:sp>
      <p:sp>
        <p:nvSpPr>
          <p:cNvPr id="40" name="Rectangle 29"/>
          <p:cNvSpPr>
            <a:spLocks noChangeArrowheads="1"/>
          </p:cNvSpPr>
          <p:nvPr/>
        </p:nvSpPr>
        <p:spPr bwMode="auto">
          <a:xfrm>
            <a:off x="2356609" y="1071561"/>
            <a:ext cx="1639898" cy="1472999"/>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Configuring Automation Framework </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Planning the approach based on interaction of automation tool with the application</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Test Data preparation for automation in consultation with Manual test team / BAs</a:t>
            </a:r>
          </a:p>
        </p:txBody>
      </p:sp>
      <p:sp>
        <p:nvSpPr>
          <p:cNvPr id="41" name="Rectangle 17"/>
          <p:cNvSpPr>
            <a:spLocks noChangeArrowheads="1"/>
          </p:cNvSpPr>
          <p:nvPr/>
        </p:nvSpPr>
        <p:spPr bwMode="auto">
          <a:xfrm>
            <a:off x="693174" y="2630612"/>
            <a:ext cx="1620000" cy="753438"/>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Test Automation Plan </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Test Automation Feasibility document</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ROI Analysis</a:t>
            </a:r>
          </a:p>
        </p:txBody>
      </p:sp>
      <p:sp>
        <p:nvSpPr>
          <p:cNvPr id="42" name="Rectangle 18"/>
          <p:cNvSpPr>
            <a:spLocks noChangeArrowheads="1"/>
          </p:cNvSpPr>
          <p:nvPr/>
        </p:nvSpPr>
        <p:spPr bwMode="auto">
          <a:xfrm>
            <a:off x="2356609" y="2630612"/>
            <a:ext cx="1620000" cy="753438"/>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Ready to use Framework</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Test Data</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Automation Design</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Object repository</a:t>
            </a:r>
          </a:p>
        </p:txBody>
      </p:sp>
      <p:sp>
        <p:nvSpPr>
          <p:cNvPr id="43" name="Rectangle 19"/>
          <p:cNvSpPr>
            <a:spLocks noChangeArrowheads="1"/>
          </p:cNvSpPr>
          <p:nvPr/>
        </p:nvSpPr>
        <p:spPr bwMode="auto">
          <a:xfrm>
            <a:off x="4020044" y="2630612"/>
            <a:ext cx="1620000" cy="753438"/>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Automated test scripts</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Automation Test Suites in the test management tool</a:t>
            </a:r>
          </a:p>
        </p:txBody>
      </p:sp>
      <p:sp>
        <p:nvSpPr>
          <p:cNvPr id="44" name="Rectangle 20"/>
          <p:cNvSpPr>
            <a:spLocks noChangeArrowheads="1"/>
          </p:cNvSpPr>
          <p:nvPr/>
        </p:nvSpPr>
        <p:spPr bwMode="auto">
          <a:xfrm>
            <a:off x="5683479" y="2630612"/>
            <a:ext cx="1620000" cy="753438"/>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Test Execution Status report</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Test case Execution Results</a:t>
            </a:r>
          </a:p>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Defect Reports </a:t>
            </a:r>
          </a:p>
        </p:txBody>
      </p:sp>
      <p:sp>
        <p:nvSpPr>
          <p:cNvPr id="45" name="Rectangle 21"/>
          <p:cNvSpPr>
            <a:spLocks noChangeArrowheads="1"/>
          </p:cNvSpPr>
          <p:nvPr/>
        </p:nvSpPr>
        <p:spPr bwMode="auto">
          <a:xfrm>
            <a:off x="7346914" y="2630612"/>
            <a:ext cx="1620000" cy="753438"/>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28582" indent="-128582" algn="l" defTabSz="914355" eaLnBrk="0" hangingPunct="0">
              <a:buFont typeface="Wingdings" panose="05000000000000000000" pitchFamily="2" charset="2"/>
              <a:buChar char="§"/>
              <a:defRPr/>
            </a:pPr>
            <a:r>
              <a:rPr lang="en-US" sz="900" dirty="0">
                <a:solidFill>
                  <a:srgbClr val="000000"/>
                </a:solidFill>
                <a:latin typeface="Calibri Light" panose="020F0302020204030204" pitchFamily="34" charset="0"/>
                <a:cs typeface="Calibri" panose="020F0502020204030204" pitchFamily="34" charset="0"/>
              </a:rPr>
              <a:t>Updated Automation scripts</a:t>
            </a:r>
          </a:p>
        </p:txBody>
      </p:sp>
      <p:sp>
        <p:nvSpPr>
          <p:cNvPr id="46" name="Rectangle 29"/>
          <p:cNvSpPr>
            <a:spLocks noChangeArrowheads="1"/>
          </p:cNvSpPr>
          <p:nvPr/>
        </p:nvSpPr>
        <p:spPr bwMode="auto">
          <a:xfrm>
            <a:off x="4020043" y="1092110"/>
            <a:ext cx="1620000" cy="1452143"/>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Test script design</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Dry run of prepared test scripts on stable application </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Walkthroughs of test scripts and demos</a:t>
            </a:r>
          </a:p>
        </p:txBody>
      </p:sp>
      <p:sp>
        <p:nvSpPr>
          <p:cNvPr id="47" name="Rectangle 29"/>
          <p:cNvSpPr>
            <a:spLocks noChangeArrowheads="1"/>
          </p:cNvSpPr>
          <p:nvPr/>
        </p:nvSpPr>
        <p:spPr bwMode="auto">
          <a:xfrm>
            <a:off x="5683478" y="1092110"/>
            <a:ext cx="1620000" cy="1452143"/>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Execution of the  test suites from the test management tool or on local machines</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Analyzing the results of execution</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GB" sz="900" dirty="0">
                <a:solidFill>
                  <a:srgbClr val="000000"/>
                </a:solidFill>
                <a:latin typeface="Calibri Light" panose="020F0302020204030204" pitchFamily="34" charset="0"/>
                <a:cs typeface="Calibri" panose="020F0502020204030204" pitchFamily="34" charset="0"/>
              </a:rPr>
              <a:t>Root cause Analysis</a:t>
            </a:r>
            <a:endParaRPr lang="en-US" sz="900" dirty="0">
              <a:solidFill>
                <a:srgbClr val="000000"/>
              </a:solidFill>
              <a:latin typeface="Calibri Light" panose="020F0302020204030204" pitchFamily="34" charset="0"/>
              <a:cs typeface="Calibri" panose="020F0502020204030204" pitchFamily="34" charset="0"/>
            </a:endParaRPr>
          </a:p>
        </p:txBody>
      </p:sp>
      <p:sp>
        <p:nvSpPr>
          <p:cNvPr id="48" name="Rectangle 29"/>
          <p:cNvSpPr>
            <a:spLocks noChangeArrowheads="1"/>
          </p:cNvSpPr>
          <p:nvPr/>
        </p:nvSpPr>
        <p:spPr bwMode="auto">
          <a:xfrm>
            <a:off x="7346913" y="1092109"/>
            <a:ext cx="1620000" cy="1471376"/>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0" indent="-119057" algn="l" defTabSz="914355" eaLnBrk="0" fontAlgn="t" hangingPunct="0">
              <a:lnSpc>
                <a:spcPct val="120000"/>
              </a:lnSpc>
              <a:buFont typeface="Wingdings" pitchFamily="2" charset="2"/>
              <a:buChar char="§"/>
              <a:tabLst>
                <a:tab pos="2235088" algn="l"/>
                <a:tab pos="2514474" algn="l"/>
                <a:tab pos="2743064" algn="l"/>
              </a:tabLst>
              <a:defRPr/>
            </a:pPr>
            <a:r>
              <a:rPr lang="en-US" sz="900" dirty="0">
                <a:solidFill>
                  <a:srgbClr val="000000"/>
                </a:solidFill>
                <a:latin typeface="Calibri Light" panose="020F0302020204030204" pitchFamily="34" charset="0"/>
                <a:cs typeface="Calibri" panose="020F0502020204030204" pitchFamily="34" charset="0"/>
              </a:rPr>
              <a:t>Maintaining the automation suite with changes in the application</a:t>
            </a: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endParaRPr lang="en-US" sz="900" dirty="0">
              <a:solidFill>
                <a:srgbClr val="000000"/>
              </a:solidFill>
              <a:latin typeface="Calibri Light" panose="020F0302020204030204" pitchFamily="34" charset="0"/>
              <a:cs typeface="Calibri" panose="020F0502020204030204" pitchFamily="34" charset="0"/>
            </a:endParaRPr>
          </a:p>
          <a:p>
            <a:pPr marL="173030" indent="-119057" algn="l" defTabSz="914355" eaLnBrk="0" fontAlgn="t" hangingPunct="0">
              <a:lnSpc>
                <a:spcPct val="120000"/>
              </a:lnSpc>
              <a:buFont typeface="Wingdings" pitchFamily="2" charset="2"/>
              <a:buChar char="§"/>
              <a:tabLst>
                <a:tab pos="2235088" algn="l"/>
                <a:tab pos="2514474" algn="l"/>
                <a:tab pos="2743064" algn="l"/>
              </a:tabLst>
              <a:defRPr/>
            </a:pPr>
            <a:endParaRPr lang="en-US" sz="900" dirty="0">
              <a:solidFill>
                <a:srgbClr val="000000"/>
              </a:solidFill>
              <a:latin typeface="Calibri Light" panose="020F0302020204030204" pitchFamily="34" charset="0"/>
              <a:cs typeface="Calibri" panose="020F0502020204030204" pitchFamily="34" charset="0"/>
            </a:endParaRPr>
          </a:p>
        </p:txBody>
      </p:sp>
      <p:sp>
        <p:nvSpPr>
          <p:cNvPr id="61" name="Rectangle 60">
            <a:extLst/>
          </p:cNvPr>
          <p:cNvSpPr/>
          <p:nvPr/>
        </p:nvSpPr>
        <p:spPr>
          <a:xfrm>
            <a:off x="6512391" y="4037550"/>
            <a:ext cx="2251361" cy="443198"/>
          </a:xfrm>
          <a:prstGeom prst="rect">
            <a:avLst/>
          </a:prstGeom>
        </p:spPr>
        <p:txBody>
          <a:bodyPr wrap="square" lIns="34290" tIns="34290" rIns="34290" bIns="34290" anchor="ctr">
            <a:spAutoFit/>
          </a:bodyPr>
          <a:lstStyle/>
          <a:p>
            <a:pPr algn="l" defTabSz="914355">
              <a:lnSpc>
                <a:spcPct val="90000"/>
              </a:lnSpc>
              <a:buClr>
                <a:srgbClr val="5F5F5F"/>
              </a:buClr>
              <a:defRPr/>
            </a:pPr>
            <a:r>
              <a:rPr lang="en-US" sz="900" dirty="0">
                <a:solidFill>
                  <a:srgbClr val="000000"/>
                </a:solidFill>
                <a:latin typeface="Calibri Light" panose="020F0302020204030204" pitchFamily="34" charset="0"/>
                <a:cs typeface="Calibri" panose="020F0502020204030204" pitchFamily="34" charset="0"/>
              </a:rPr>
              <a:t>Based on the current understanding of </a:t>
            </a:r>
            <a:r>
              <a:rPr lang="en-US" sz="900" dirty="0" err="1">
                <a:solidFill>
                  <a:srgbClr val="000000"/>
                </a:solidFill>
                <a:latin typeface="Calibri Light" panose="020F0302020204030204" pitchFamily="34" charset="0"/>
                <a:cs typeface="Calibri" panose="020F0502020204030204" pitchFamily="34" charset="0"/>
              </a:rPr>
              <a:t>Tamro’s</a:t>
            </a:r>
            <a:r>
              <a:rPr lang="en-US" sz="900" dirty="0">
                <a:solidFill>
                  <a:srgbClr val="000000"/>
                </a:solidFill>
                <a:latin typeface="Calibri Light" panose="020F0302020204030204" pitchFamily="34" charset="0"/>
                <a:cs typeface="Calibri" panose="020F0502020204030204" pitchFamily="34" charset="0"/>
              </a:rPr>
              <a:t> application landscape Test Complete tool can be leveraged for Test Automation. </a:t>
            </a:r>
          </a:p>
        </p:txBody>
      </p:sp>
      <p:pic>
        <p:nvPicPr>
          <p:cNvPr id="62" name="Picture 61"/>
          <p:cNvPicPr>
            <a:picLocks noChangeAspect="1"/>
          </p:cNvPicPr>
          <p:nvPr/>
        </p:nvPicPr>
        <p:blipFill>
          <a:blip r:embed="rId8"/>
          <a:stretch>
            <a:fillRect/>
          </a:stretch>
        </p:blipFill>
        <p:spPr>
          <a:xfrm>
            <a:off x="6293956" y="3983911"/>
            <a:ext cx="298730" cy="237765"/>
          </a:xfrm>
          <a:prstGeom prst="rect">
            <a:avLst/>
          </a:prstGeom>
        </p:spPr>
      </p:pic>
    </p:spTree>
    <p:extLst>
      <p:ext uri="{BB962C8B-B14F-4D97-AF65-F5344CB8AC3E}">
        <p14:creationId xmlns:p14="http://schemas.microsoft.com/office/powerpoint/2010/main" val="314448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9BAC4-1097-4868-8762-15C5C299F8CC}"/>
              </a:ext>
            </a:extLst>
          </p:cNvPr>
          <p:cNvSpPr>
            <a:spLocks noGrp="1"/>
          </p:cNvSpPr>
          <p:nvPr>
            <p:ph type="title"/>
          </p:nvPr>
        </p:nvSpPr>
        <p:spPr/>
        <p:txBody>
          <a:bodyPr/>
          <a:lstStyle/>
          <a:p>
            <a:r>
              <a:rPr lang="en-IN" dirty="0"/>
              <a:t>Best Practices for Future Proof Automation</a:t>
            </a:r>
          </a:p>
        </p:txBody>
      </p:sp>
      <p:sp>
        <p:nvSpPr>
          <p:cNvPr id="6" name="Rectangle 5">
            <a:extLst>
              <a:ext uri="{FF2B5EF4-FFF2-40B4-BE49-F238E27FC236}">
                <a16:creationId xmlns:a16="http://schemas.microsoft.com/office/drawing/2014/main" id="{FB79413F-9B92-4B6F-B328-71FB41D30F06}"/>
              </a:ext>
            </a:extLst>
          </p:cNvPr>
          <p:cNvSpPr/>
          <p:nvPr/>
        </p:nvSpPr>
        <p:spPr>
          <a:xfrm>
            <a:off x="593590" y="956833"/>
            <a:ext cx="4572000" cy="276999"/>
          </a:xfrm>
          <a:prstGeom prst="rect">
            <a:avLst/>
          </a:prstGeom>
        </p:spPr>
        <p:txBody>
          <a:bodyPr>
            <a:spAutoFit/>
          </a:bodyPr>
          <a:lstStyle/>
          <a:p>
            <a:pPr marL="171446" indent="-171446" algn="l" defTabSz="685800" fontAlgn="auto">
              <a:spcBef>
                <a:spcPts val="0"/>
              </a:spcBef>
              <a:spcAft>
                <a:spcPts val="0"/>
              </a:spcAft>
              <a:buFont typeface="Arial" panose="020B0604020202020204" pitchFamily="34" charset="0"/>
              <a:buChar char="•"/>
              <a:defRPr/>
            </a:pPr>
            <a:r>
              <a:rPr lang="en-IN" dirty="0">
                <a:solidFill>
                  <a:srgbClr val="FEFDFD">
                    <a:lumMod val="10000"/>
                  </a:srgbClr>
                </a:solidFill>
                <a:latin typeface="Calibri Light" panose="020F0302020204030204" pitchFamily="34" charset="0"/>
                <a:ea typeface="Calibri" panose="020F0502020204030204" pitchFamily="34" charset="0"/>
              </a:rPr>
              <a:t>Periodic execution of test scripts. </a:t>
            </a:r>
          </a:p>
        </p:txBody>
      </p:sp>
      <p:sp>
        <p:nvSpPr>
          <p:cNvPr id="13" name="Rectangle 12">
            <a:extLst>
              <a:ext uri="{FF2B5EF4-FFF2-40B4-BE49-F238E27FC236}">
                <a16:creationId xmlns:a16="http://schemas.microsoft.com/office/drawing/2014/main" id="{1B63A70B-0F3F-4474-B6E5-E662332757B4}"/>
              </a:ext>
            </a:extLst>
          </p:cNvPr>
          <p:cNvSpPr/>
          <p:nvPr/>
        </p:nvSpPr>
        <p:spPr>
          <a:xfrm>
            <a:off x="593590" y="1469662"/>
            <a:ext cx="4572000" cy="276999"/>
          </a:xfrm>
          <a:prstGeom prst="rect">
            <a:avLst/>
          </a:prstGeom>
        </p:spPr>
        <p:txBody>
          <a:bodyPr>
            <a:spAutoFit/>
          </a:bodyPr>
          <a:lstStyle/>
          <a:p>
            <a:pPr marL="171446" indent="-171446" algn="l" defTabSz="685800" fontAlgn="auto">
              <a:spcBef>
                <a:spcPts val="0"/>
              </a:spcBef>
              <a:spcAft>
                <a:spcPts val="0"/>
              </a:spcAft>
              <a:buFont typeface="Arial" panose="020B0604020202020204" pitchFamily="34" charset="0"/>
              <a:buChar char="•"/>
              <a:defRPr/>
            </a:pPr>
            <a:r>
              <a:rPr lang="en-IN" dirty="0">
                <a:solidFill>
                  <a:srgbClr val="FEFDFD">
                    <a:lumMod val="10000"/>
                  </a:srgbClr>
                </a:solidFill>
                <a:latin typeface="Calibri Light" panose="020F0302020204030204" pitchFamily="34" charset="0"/>
                <a:ea typeface="Calibri" panose="020F0502020204030204" pitchFamily="34" charset="0"/>
              </a:rPr>
              <a:t>Regular Script maintenance as per functional changes</a:t>
            </a:r>
          </a:p>
        </p:txBody>
      </p:sp>
      <p:sp>
        <p:nvSpPr>
          <p:cNvPr id="22" name="Rectangle 21">
            <a:extLst>
              <a:ext uri="{FF2B5EF4-FFF2-40B4-BE49-F238E27FC236}">
                <a16:creationId xmlns:a16="http://schemas.microsoft.com/office/drawing/2014/main" id="{80BC7F9E-25D7-487C-ACFB-41D3E9B763D9}"/>
              </a:ext>
            </a:extLst>
          </p:cNvPr>
          <p:cNvSpPr/>
          <p:nvPr/>
        </p:nvSpPr>
        <p:spPr>
          <a:xfrm>
            <a:off x="161925" y="1901466"/>
            <a:ext cx="7934326" cy="276999"/>
          </a:xfrm>
          <a:prstGeom prst="rect">
            <a:avLst/>
          </a:prstGeom>
        </p:spPr>
        <p:txBody>
          <a:bodyPr wrap="square">
            <a:spAutoFit/>
          </a:bodyPr>
          <a:lstStyle/>
          <a:p>
            <a:pPr marL="561062" lvl="1" indent="-171446" algn="l" defTabSz="685800" fontAlgn="auto">
              <a:spcBef>
                <a:spcPts val="0"/>
              </a:spcBef>
              <a:spcAft>
                <a:spcPts val="0"/>
              </a:spcAft>
              <a:buFont typeface="Arial" panose="020B0604020202020204" pitchFamily="34" charset="0"/>
              <a:buChar char="•"/>
            </a:pPr>
            <a:r>
              <a:rPr lang="en-IN" dirty="0">
                <a:solidFill>
                  <a:srgbClr val="FEFDFD">
                    <a:lumMod val="10000"/>
                  </a:srgbClr>
                </a:solidFill>
                <a:latin typeface="Calibri Light" panose="020F0302020204030204" pitchFamily="34" charset="0"/>
              </a:rPr>
              <a:t>Business process level components, internally utilizing object-level keywords for ease of maintenance of scripts</a:t>
            </a:r>
            <a:endParaRPr lang="en-US" dirty="0">
              <a:solidFill>
                <a:srgbClr val="FEFDFD">
                  <a:lumMod val="10000"/>
                </a:srgbClr>
              </a:solidFill>
              <a:latin typeface="Calibri Light" panose="020F0302020204030204" pitchFamily="34" charset="0"/>
            </a:endParaRPr>
          </a:p>
        </p:txBody>
      </p:sp>
      <p:sp>
        <p:nvSpPr>
          <p:cNvPr id="23" name="Rectangle 22">
            <a:extLst>
              <a:ext uri="{FF2B5EF4-FFF2-40B4-BE49-F238E27FC236}">
                <a16:creationId xmlns:a16="http://schemas.microsoft.com/office/drawing/2014/main" id="{FD740CDC-D1CE-415A-9F65-87ECBFA00ED0}"/>
              </a:ext>
            </a:extLst>
          </p:cNvPr>
          <p:cNvSpPr/>
          <p:nvPr/>
        </p:nvSpPr>
        <p:spPr>
          <a:xfrm>
            <a:off x="161925" y="2318702"/>
            <a:ext cx="8096250" cy="276999"/>
          </a:xfrm>
          <a:prstGeom prst="rect">
            <a:avLst/>
          </a:prstGeom>
        </p:spPr>
        <p:txBody>
          <a:bodyPr wrap="square">
            <a:spAutoFit/>
          </a:bodyPr>
          <a:lstStyle/>
          <a:p>
            <a:pPr marL="561062" lvl="1" indent="-171446" algn="l" defTabSz="685800" fontAlgn="auto">
              <a:spcBef>
                <a:spcPts val="0"/>
              </a:spcBef>
              <a:spcAft>
                <a:spcPts val="0"/>
              </a:spcAft>
              <a:buFont typeface="Arial" panose="020B0604020202020204" pitchFamily="34" charset="0"/>
              <a:buChar char="•"/>
              <a:defRPr/>
            </a:pPr>
            <a:r>
              <a:rPr lang="en-US" dirty="0">
                <a:solidFill>
                  <a:srgbClr val="FEFDFD">
                    <a:lumMod val="10000"/>
                  </a:srgbClr>
                </a:solidFill>
                <a:latin typeface="Calibri Light" panose="020F0302020204030204" pitchFamily="34" charset="0"/>
              </a:rPr>
              <a:t>Modular test automation framework with seamless integrations with the tools and technologies being used in </a:t>
            </a:r>
            <a:r>
              <a:rPr lang="en-US" dirty="0" err="1">
                <a:solidFill>
                  <a:srgbClr val="FEFDFD">
                    <a:lumMod val="10000"/>
                  </a:srgbClr>
                </a:solidFill>
                <a:latin typeface="Calibri Light" panose="020F0302020204030204" pitchFamily="34" charset="0"/>
              </a:rPr>
              <a:t>Tamro</a:t>
            </a:r>
            <a:r>
              <a:rPr lang="en-US" dirty="0">
                <a:solidFill>
                  <a:srgbClr val="FEFDFD">
                    <a:lumMod val="10000"/>
                  </a:srgbClr>
                </a:solidFill>
                <a:latin typeface="Calibri Light" panose="020F0302020204030204" pitchFamily="34" charset="0"/>
              </a:rPr>
              <a:t> </a:t>
            </a:r>
          </a:p>
        </p:txBody>
      </p:sp>
      <p:sp>
        <p:nvSpPr>
          <p:cNvPr id="25" name="Rectangle 24">
            <a:extLst>
              <a:ext uri="{FF2B5EF4-FFF2-40B4-BE49-F238E27FC236}">
                <a16:creationId xmlns:a16="http://schemas.microsoft.com/office/drawing/2014/main" id="{DA0513B4-BD1A-447C-9ACC-B4FAF012884C}"/>
              </a:ext>
            </a:extLst>
          </p:cNvPr>
          <p:cNvSpPr/>
          <p:nvPr/>
        </p:nvSpPr>
        <p:spPr>
          <a:xfrm>
            <a:off x="169394" y="2735938"/>
            <a:ext cx="8286693" cy="276999"/>
          </a:xfrm>
          <a:prstGeom prst="rect">
            <a:avLst/>
          </a:prstGeom>
        </p:spPr>
        <p:txBody>
          <a:bodyPr wrap="square">
            <a:spAutoFit/>
          </a:bodyPr>
          <a:lstStyle/>
          <a:p>
            <a:pPr marL="561062" lvl="1" indent="-171446" algn="l" defTabSz="685800" fontAlgn="auto">
              <a:spcBef>
                <a:spcPts val="0"/>
              </a:spcBef>
              <a:spcAft>
                <a:spcPts val="0"/>
              </a:spcAft>
              <a:buFont typeface="Arial" panose="020B0604020202020204" pitchFamily="34" charset="0"/>
              <a:buChar char="•"/>
              <a:defRPr/>
            </a:pPr>
            <a:r>
              <a:rPr lang="en-US" dirty="0">
                <a:solidFill>
                  <a:srgbClr val="FEFDFD">
                    <a:lumMod val="10000"/>
                  </a:srgbClr>
                </a:solidFill>
                <a:latin typeface="Calibri Light" panose="020F0302020204030204" pitchFamily="34" charset="0"/>
              </a:rPr>
              <a:t>Data driven approach and parametrization to validate large volume of data combinations</a:t>
            </a:r>
          </a:p>
        </p:txBody>
      </p:sp>
      <p:sp>
        <p:nvSpPr>
          <p:cNvPr id="26" name="Rectangle 25">
            <a:extLst>
              <a:ext uri="{FF2B5EF4-FFF2-40B4-BE49-F238E27FC236}">
                <a16:creationId xmlns:a16="http://schemas.microsoft.com/office/drawing/2014/main" id="{090FBB57-050E-4037-94DA-25051664ACDD}"/>
              </a:ext>
            </a:extLst>
          </p:cNvPr>
          <p:cNvSpPr/>
          <p:nvPr/>
        </p:nvSpPr>
        <p:spPr>
          <a:xfrm>
            <a:off x="161925" y="3224066"/>
            <a:ext cx="5714999" cy="276999"/>
          </a:xfrm>
          <a:prstGeom prst="rect">
            <a:avLst/>
          </a:prstGeom>
        </p:spPr>
        <p:txBody>
          <a:bodyPr wrap="square">
            <a:spAutoFit/>
          </a:bodyPr>
          <a:lstStyle/>
          <a:p>
            <a:pPr marL="561062" lvl="1" indent="-171446" algn="l" defTabSz="685800" fontAlgn="auto">
              <a:spcBef>
                <a:spcPts val="0"/>
              </a:spcBef>
              <a:spcAft>
                <a:spcPts val="0"/>
              </a:spcAft>
              <a:buFont typeface="Arial" panose="020B0604020202020204" pitchFamily="34" charset="0"/>
              <a:buChar char="•"/>
              <a:defRPr/>
            </a:pPr>
            <a:r>
              <a:rPr lang="en-US" dirty="0">
                <a:solidFill>
                  <a:srgbClr val="FEFDFD">
                    <a:lumMod val="10000"/>
                  </a:srgbClr>
                </a:solidFill>
                <a:latin typeface="Calibri Light" panose="020F0302020204030204" pitchFamily="34" charset="0"/>
              </a:rPr>
              <a:t>Object Repository for ease of maintenance of object locators </a:t>
            </a:r>
          </a:p>
        </p:txBody>
      </p:sp>
      <p:cxnSp>
        <p:nvCxnSpPr>
          <p:cNvPr id="41" name="Straight Connector 40">
            <a:extLst>
              <a:ext uri="{FF2B5EF4-FFF2-40B4-BE49-F238E27FC236}">
                <a16:creationId xmlns:a16="http://schemas.microsoft.com/office/drawing/2014/main" id="{94B6593A-6397-4DEB-9095-63532B96CB4B}"/>
              </a:ext>
            </a:extLst>
          </p:cNvPr>
          <p:cNvCxnSpPr>
            <a:cxnSpLocks/>
          </p:cNvCxnSpPr>
          <p:nvPr/>
        </p:nvCxnSpPr>
        <p:spPr bwMode="auto">
          <a:xfrm>
            <a:off x="580972" y="1423707"/>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0362C300-1153-4184-A57E-EB713DBDBB70}"/>
              </a:ext>
            </a:extLst>
          </p:cNvPr>
          <p:cNvCxnSpPr>
            <a:cxnSpLocks/>
          </p:cNvCxnSpPr>
          <p:nvPr/>
        </p:nvCxnSpPr>
        <p:spPr bwMode="auto">
          <a:xfrm>
            <a:off x="580972" y="1761228"/>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a:extLst>
              <a:ext uri="{FF2B5EF4-FFF2-40B4-BE49-F238E27FC236}">
                <a16:creationId xmlns:a16="http://schemas.microsoft.com/office/drawing/2014/main" id="{7382E30B-CD05-4F27-97E6-8A860CA14C43}"/>
              </a:ext>
            </a:extLst>
          </p:cNvPr>
          <p:cNvCxnSpPr>
            <a:cxnSpLocks/>
          </p:cNvCxnSpPr>
          <p:nvPr/>
        </p:nvCxnSpPr>
        <p:spPr bwMode="auto">
          <a:xfrm>
            <a:off x="580972" y="951789"/>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B72D591F-2CD3-4A6A-8E00-A98D827ED299}"/>
              </a:ext>
            </a:extLst>
          </p:cNvPr>
          <p:cNvCxnSpPr>
            <a:cxnSpLocks/>
          </p:cNvCxnSpPr>
          <p:nvPr/>
        </p:nvCxnSpPr>
        <p:spPr bwMode="auto">
          <a:xfrm>
            <a:off x="580972" y="1289310"/>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3930FA3E-5269-4014-9D6E-2B9F78446C9A}"/>
              </a:ext>
            </a:extLst>
          </p:cNvPr>
          <p:cNvCxnSpPr>
            <a:cxnSpLocks/>
          </p:cNvCxnSpPr>
          <p:nvPr/>
        </p:nvCxnSpPr>
        <p:spPr bwMode="auto">
          <a:xfrm>
            <a:off x="580972" y="1844378"/>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94E10742-1A1F-4965-B4B0-5F9BF1CBF9E6}"/>
              </a:ext>
            </a:extLst>
          </p:cNvPr>
          <p:cNvCxnSpPr>
            <a:cxnSpLocks/>
          </p:cNvCxnSpPr>
          <p:nvPr/>
        </p:nvCxnSpPr>
        <p:spPr bwMode="auto">
          <a:xfrm>
            <a:off x="580972" y="2181899"/>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a:extLst>
              <a:ext uri="{FF2B5EF4-FFF2-40B4-BE49-F238E27FC236}">
                <a16:creationId xmlns:a16="http://schemas.microsoft.com/office/drawing/2014/main" id="{562EC9B4-33B2-45B0-8B1A-789883693204}"/>
              </a:ext>
            </a:extLst>
          </p:cNvPr>
          <p:cNvCxnSpPr>
            <a:cxnSpLocks/>
          </p:cNvCxnSpPr>
          <p:nvPr/>
        </p:nvCxnSpPr>
        <p:spPr bwMode="auto">
          <a:xfrm>
            <a:off x="580974" y="2286754"/>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DCFBC506-B2FC-4CE9-B24D-01E06C4AF475}"/>
              </a:ext>
            </a:extLst>
          </p:cNvPr>
          <p:cNvCxnSpPr>
            <a:cxnSpLocks/>
          </p:cNvCxnSpPr>
          <p:nvPr/>
        </p:nvCxnSpPr>
        <p:spPr bwMode="auto">
          <a:xfrm>
            <a:off x="580974" y="2624275"/>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Straight Connector 50">
            <a:extLst>
              <a:ext uri="{FF2B5EF4-FFF2-40B4-BE49-F238E27FC236}">
                <a16:creationId xmlns:a16="http://schemas.microsoft.com/office/drawing/2014/main" id="{6DED2709-6C95-4618-B7EB-C3862BA5C5B3}"/>
              </a:ext>
            </a:extLst>
          </p:cNvPr>
          <p:cNvCxnSpPr>
            <a:cxnSpLocks/>
          </p:cNvCxnSpPr>
          <p:nvPr/>
        </p:nvCxnSpPr>
        <p:spPr bwMode="auto">
          <a:xfrm>
            <a:off x="590497" y="2713914"/>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67CD5C42-E550-44A5-9664-B07EBAE8D188}"/>
              </a:ext>
            </a:extLst>
          </p:cNvPr>
          <p:cNvCxnSpPr>
            <a:cxnSpLocks/>
          </p:cNvCxnSpPr>
          <p:nvPr/>
        </p:nvCxnSpPr>
        <p:spPr bwMode="auto">
          <a:xfrm>
            <a:off x="590497" y="3051435"/>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D9D84FAB-3C06-45CC-A84D-C0D131BAE874}"/>
              </a:ext>
            </a:extLst>
          </p:cNvPr>
          <p:cNvCxnSpPr>
            <a:cxnSpLocks/>
          </p:cNvCxnSpPr>
          <p:nvPr/>
        </p:nvCxnSpPr>
        <p:spPr bwMode="auto">
          <a:xfrm>
            <a:off x="561922" y="3180639"/>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627B49FB-5F6B-4B3E-A2D0-E43159D51106}"/>
              </a:ext>
            </a:extLst>
          </p:cNvPr>
          <p:cNvCxnSpPr>
            <a:cxnSpLocks/>
          </p:cNvCxnSpPr>
          <p:nvPr/>
        </p:nvCxnSpPr>
        <p:spPr bwMode="auto">
          <a:xfrm>
            <a:off x="561922" y="3518160"/>
            <a:ext cx="7496228"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2835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2"/>
          <p:cNvSpPr>
            <a:spLocks noGrp="1"/>
          </p:cNvSpPr>
          <p:nvPr>
            <p:ph type="title"/>
          </p:nvPr>
        </p:nvSpPr>
        <p:spPr>
          <a:xfrm>
            <a:off x="688182" y="246668"/>
            <a:ext cx="6081713" cy="2769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r>
              <a:rPr lang="en-US" altLang="x-none" sz="1800" kern="1200" dirty="0"/>
              <a:t>Proposed Development Cycle </a:t>
            </a:r>
          </a:p>
        </p:txBody>
      </p:sp>
      <p:pic>
        <p:nvPicPr>
          <p:cNvPr id="4" name="Picture 3"/>
          <p:cNvPicPr>
            <a:picLocks noChangeAspect="1"/>
          </p:cNvPicPr>
          <p:nvPr/>
        </p:nvPicPr>
        <p:blipFill>
          <a:blip r:embed="rId2"/>
          <a:stretch>
            <a:fillRect/>
          </a:stretch>
        </p:blipFill>
        <p:spPr>
          <a:xfrm>
            <a:off x="554618" y="604838"/>
            <a:ext cx="7950994" cy="3933825"/>
          </a:xfrm>
          <a:prstGeom prst="rect">
            <a:avLst/>
          </a:prstGeom>
        </p:spPr>
      </p:pic>
      <p:sp>
        <p:nvSpPr>
          <p:cNvPr id="2" name="Rectangle 1"/>
          <p:cNvSpPr/>
          <p:nvPr/>
        </p:nvSpPr>
        <p:spPr bwMode="auto">
          <a:xfrm>
            <a:off x="1618928" y="3986374"/>
            <a:ext cx="883578" cy="493160"/>
          </a:xfrm>
          <a:prstGeom prst="rect">
            <a:avLst/>
          </a:prstGeom>
          <a:solidFill>
            <a:schemeClr val="bg1"/>
          </a:solidFill>
          <a:ln w="12700" cap="flat" cmpd="sng" algn="ctr">
            <a:solidFill>
              <a:srgbClr val="001DFF"/>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Requirement Analysis, Test Plan &amp; Strategy</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10" name="Elbow Connector 9"/>
          <p:cNvCxnSpPr/>
          <p:nvPr/>
        </p:nvCxnSpPr>
        <p:spPr bwMode="auto">
          <a:xfrm rot="5400000">
            <a:off x="1961350" y="3052122"/>
            <a:ext cx="1033623" cy="834881"/>
          </a:xfrm>
          <a:prstGeom prst="bentConnector3">
            <a:avLst>
              <a:gd name="adj1" fmla="val 36177"/>
            </a:avLst>
          </a:prstGeom>
          <a:solidFill>
            <a:schemeClr val="folHlink"/>
          </a:solidFill>
          <a:ln w="12700" cap="flat" cmpd="sng" algn="ctr">
            <a:solidFill>
              <a:srgbClr val="001DFF"/>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14"/>
          <p:cNvSpPr/>
          <p:nvPr/>
        </p:nvSpPr>
        <p:spPr bwMode="auto">
          <a:xfrm>
            <a:off x="3793919" y="3964333"/>
            <a:ext cx="4549981" cy="493160"/>
          </a:xfrm>
          <a:prstGeom prst="rect">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16" name="Straight Arrow Connector 15"/>
          <p:cNvCxnSpPr>
            <a:endCxn id="7" idx="1"/>
          </p:cNvCxnSpPr>
          <p:nvPr/>
        </p:nvCxnSpPr>
        <p:spPr bwMode="auto">
          <a:xfrm>
            <a:off x="2502506" y="4210913"/>
            <a:ext cx="488742" cy="22041"/>
          </a:xfrm>
          <a:prstGeom prst="straightConnector1">
            <a:avLst/>
          </a:prstGeom>
          <a:solidFill>
            <a:schemeClr val="folHlink"/>
          </a:solidFill>
          <a:ln w="1270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Rectangle 6"/>
          <p:cNvSpPr/>
          <p:nvPr/>
        </p:nvSpPr>
        <p:spPr bwMode="auto">
          <a:xfrm>
            <a:off x="2991248" y="3986374"/>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Test Design (Manual and Automated)</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sp>
        <p:nvSpPr>
          <p:cNvPr id="9" name="Rectangle 8"/>
          <p:cNvSpPr/>
          <p:nvPr/>
        </p:nvSpPr>
        <p:spPr bwMode="auto">
          <a:xfrm>
            <a:off x="4338394" y="3986374"/>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Environment Dry Run</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18" name="Straight Arrow Connector 17"/>
          <p:cNvCxnSpPr/>
          <p:nvPr/>
        </p:nvCxnSpPr>
        <p:spPr bwMode="auto">
          <a:xfrm>
            <a:off x="3849652" y="4221932"/>
            <a:ext cx="488742" cy="22041"/>
          </a:xfrm>
          <a:prstGeom prst="straightConnector1">
            <a:avLst/>
          </a:prstGeom>
          <a:solidFill>
            <a:schemeClr val="folHlink"/>
          </a:solidFill>
          <a:ln w="1270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Rectangle 16"/>
          <p:cNvSpPr/>
          <p:nvPr/>
        </p:nvSpPr>
        <p:spPr bwMode="auto">
          <a:xfrm>
            <a:off x="5157544" y="1085850"/>
            <a:ext cx="1681406" cy="914400"/>
          </a:xfrm>
          <a:prstGeom prst="rect">
            <a:avLst/>
          </a:prstGeom>
          <a:solidFill>
            <a:schemeClr val="bg1"/>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endParaRPr lang="en-IN" sz="1400" dirty="0">
              <a:solidFill>
                <a:srgbClr val="7C7C7C"/>
              </a:solidFill>
              <a:ea typeface="STKaiti"/>
            </a:endParaRPr>
          </a:p>
        </p:txBody>
      </p:sp>
      <p:sp>
        <p:nvSpPr>
          <p:cNvPr id="20" name="Rectangle 19"/>
          <p:cNvSpPr/>
          <p:nvPr/>
        </p:nvSpPr>
        <p:spPr bwMode="auto">
          <a:xfrm>
            <a:off x="5228206" y="2038351"/>
            <a:ext cx="1681406" cy="533400"/>
          </a:xfrm>
          <a:prstGeom prst="rect">
            <a:avLst/>
          </a:prstGeom>
          <a:solidFill>
            <a:schemeClr val="bg1"/>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endParaRPr lang="en-IN" sz="1400" dirty="0">
              <a:solidFill>
                <a:srgbClr val="7C7C7C"/>
              </a:solidFill>
              <a:ea typeface="STKaiti"/>
            </a:endParaRPr>
          </a:p>
        </p:txBody>
      </p:sp>
      <p:sp>
        <p:nvSpPr>
          <p:cNvPr id="21" name="Rectangle 20"/>
          <p:cNvSpPr/>
          <p:nvPr/>
        </p:nvSpPr>
        <p:spPr bwMode="auto">
          <a:xfrm>
            <a:off x="3675170" y="3241611"/>
            <a:ext cx="4212033" cy="601582"/>
          </a:xfrm>
          <a:prstGeom prst="rect">
            <a:avLst/>
          </a:prstGeom>
          <a:solidFill>
            <a:schemeClr val="bg1"/>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endParaRPr lang="en-IN" sz="1400" dirty="0">
              <a:solidFill>
                <a:srgbClr val="7C7C7C"/>
              </a:solidFill>
              <a:ea typeface="STKaiti"/>
            </a:endParaRPr>
          </a:p>
        </p:txBody>
      </p:sp>
      <p:sp>
        <p:nvSpPr>
          <p:cNvPr id="22" name="Rectangle 21"/>
          <p:cNvSpPr/>
          <p:nvPr/>
        </p:nvSpPr>
        <p:spPr bwMode="auto">
          <a:xfrm>
            <a:off x="4530115" y="2637873"/>
            <a:ext cx="3883177" cy="579541"/>
          </a:xfrm>
          <a:prstGeom prst="rect">
            <a:avLst/>
          </a:prstGeom>
          <a:solidFill>
            <a:schemeClr val="bg1"/>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78"/>
            <a:endParaRPr lang="en-IN" sz="1400" dirty="0">
              <a:solidFill>
                <a:srgbClr val="7C7C7C"/>
              </a:solidFill>
              <a:ea typeface="STKaiti"/>
            </a:endParaRPr>
          </a:p>
        </p:txBody>
      </p:sp>
      <p:sp>
        <p:nvSpPr>
          <p:cNvPr id="23" name="Rectangle 22"/>
          <p:cNvSpPr/>
          <p:nvPr/>
        </p:nvSpPr>
        <p:spPr bwMode="auto">
          <a:xfrm>
            <a:off x="5033719" y="2696920"/>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QA Deployment</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24" name="Elbow Connector 23"/>
          <p:cNvCxnSpPr>
            <a:endCxn id="23" idx="2"/>
          </p:cNvCxnSpPr>
          <p:nvPr/>
        </p:nvCxnSpPr>
        <p:spPr bwMode="auto">
          <a:xfrm rot="5400000" flipH="1" flipV="1">
            <a:off x="4790002" y="3557623"/>
            <a:ext cx="1020834" cy="285749"/>
          </a:xfrm>
          <a:prstGeom prst="bentConnector3">
            <a:avLst>
              <a:gd name="adj1" fmla="val 548"/>
            </a:avLst>
          </a:prstGeom>
          <a:solidFill>
            <a:schemeClr val="folHlink"/>
          </a:solidFill>
          <a:ln w="1270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4530115" y="2943499"/>
            <a:ext cx="503605" cy="0"/>
          </a:xfrm>
          <a:prstGeom prst="straightConnector1">
            <a:avLst/>
          </a:prstGeom>
          <a:solidFill>
            <a:schemeClr val="folHlink"/>
          </a:solidFill>
          <a:ln w="12700" cap="flat" cmpd="sng" algn="ctr">
            <a:solidFill>
              <a:schemeClr val="accent1">
                <a:lumMod val="75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tangle 32"/>
          <p:cNvSpPr/>
          <p:nvPr/>
        </p:nvSpPr>
        <p:spPr bwMode="auto">
          <a:xfrm>
            <a:off x="5609859" y="2152053"/>
            <a:ext cx="819150" cy="336835"/>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QA Test Result Validation</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sp>
        <p:nvSpPr>
          <p:cNvPr id="34" name="Rectangle 33"/>
          <p:cNvSpPr/>
          <p:nvPr/>
        </p:nvSpPr>
        <p:spPr bwMode="auto">
          <a:xfrm>
            <a:off x="6258657" y="2681062"/>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Pre- Prod Deployment</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sp>
        <p:nvSpPr>
          <p:cNvPr id="35" name="Rectangle 34"/>
          <p:cNvSpPr/>
          <p:nvPr/>
        </p:nvSpPr>
        <p:spPr bwMode="auto">
          <a:xfrm>
            <a:off x="5781187" y="4013521"/>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Performance Test</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sp>
        <p:nvSpPr>
          <p:cNvPr id="36" name="Rectangle 35"/>
          <p:cNvSpPr/>
          <p:nvPr/>
        </p:nvSpPr>
        <p:spPr bwMode="auto">
          <a:xfrm>
            <a:off x="6790440" y="4008415"/>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Security Test</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37" name="Elbow Connector 36"/>
          <p:cNvCxnSpPr>
            <a:stCxn id="35" idx="0"/>
          </p:cNvCxnSpPr>
          <p:nvPr/>
        </p:nvCxnSpPr>
        <p:spPr bwMode="auto">
          <a:xfrm rot="5400000" flipH="1" flipV="1">
            <a:off x="6031445" y="3376732"/>
            <a:ext cx="796107" cy="477470"/>
          </a:xfrm>
          <a:prstGeom prst="bentConnector3">
            <a:avLst/>
          </a:prstGeom>
          <a:solidFill>
            <a:schemeClr val="folHlink"/>
          </a:solidFill>
          <a:ln w="1270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Elbow Connector 38"/>
          <p:cNvCxnSpPr/>
          <p:nvPr/>
        </p:nvCxnSpPr>
        <p:spPr bwMode="auto">
          <a:xfrm rot="16200000" flipV="1">
            <a:off x="6538623" y="3347021"/>
            <a:ext cx="791002" cy="531783"/>
          </a:xfrm>
          <a:prstGeom prst="bentConnector3">
            <a:avLst/>
          </a:prstGeom>
          <a:solidFill>
            <a:schemeClr val="folHlink"/>
          </a:solidFill>
          <a:ln w="1270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Elbow Connector 40"/>
          <p:cNvCxnSpPr>
            <a:stCxn id="33" idx="3"/>
            <a:endCxn id="34" idx="0"/>
          </p:cNvCxnSpPr>
          <p:nvPr/>
        </p:nvCxnSpPr>
        <p:spPr bwMode="auto">
          <a:xfrm>
            <a:off x="6429010" y="2320470"/>
            <a:ext cx="239223" cy="360592"/>
          </a:xfrm>
          <a:prstGeom prst="bentConnector2">
            <a:avLst/>
          </a:prstGeom>
          <a:solidFill>
            <a:schemeClr val="folHlink"/>
          </a:solidFill>
          <a:ln w="1270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Rectangle 42"/>
          <p:cNvSpPr/>
          <p:nvPr/>
        </p:nvSpPr>
        <p:spPr bwMode="auto">
          <a:xfrm>
            <a:off x="7418725" y="2094997"/>
            <a:ext cx="819150" cy="493160"/>
          </a:xfrm>
          <a:prstGeom prst="rect">
            <a:avLst/>
          </a:prstGeom>
          <a:solidFill>
            <a:schemeClr val="bg1"/>
          </a:solidFill>
          <a:ln w="6350" cap="flat" cmpd="sng" algn="ctr">
            <a:solidFill>
              <a:schemeClr val="tx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78"/>
            <a:r>
              <a:rPr lang="en-US" sz="800" dirty="0">
                <a:solidFill>
                  <a:srgbClr val="FEFDFD">
                    <a:lumMod val="10000"/>
                  </a:srgbClr>
                </a:solidFill>
                <a:latin typeface="Calibri" panose="020F0502020204030204" pitchFamily="34" charset="0"/>
                <a:ea typeface="STKaiti"/>
                <a:cs typeface="Calibri" panose="020F0502020204030204" pitchFamily="34" charset="0"/>
              </a:rPr>
              <a:t>Pre-Prod Test Result Validation</a:t>
            </a:r>
            <a:endParaRPr lang="en-IN" sz="800" dirty="0">
              <a:solidFill>
                <a:srgbClr val="FEFDFD">
                  <a:lumMod val="10000"/>
                </a:srgbClr>
              </a:solidFill>
              <a:latin typeface="Calibri" panose="020F0502020204030204" pitchFamily="34" charset="0"/>
              <a:ea typeface="STKaiti"/>
              <a:cs typeface="Calibri" panose="020F0502020204030204" pitchFamily="34" charset="0"/>
            </a:endParaRPr>
          </a:p>
        </p:txBody>
      </p:sp>
      <p:cxnSp>
        <p:nvCxnSpPr>
          <p:cNvPr id="44" name="Elbow Connector 43"/>
          <p:cNvCxnSpPr>
            <a:stCxn id="34" idx="3"/>
            <a:endCxn id="43" idx="2"/>
          </p:cNvCxnSpPr>
          <p:nvPr/>
        </p:nvCxnSpPr>
        <p:spPr bwMode="auto">
          <a:xfrm flipV="1">
            <a:off x="7077808" y="2588156"/>
            <a:ext cx="750493" cy="339486"/>
          </a:xfrm>
          <a:prstGeom prst="bentConnector2">
            <a:avLst/>
          </a:prstGeom>
          <a:solidFill>
            <a:schemeClr val="folHlink"/>
          </a:solidFill>
          <a:ln w="1270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Elbow Connector 48"/>
          <p:cNvCxnSpPr>
            <a:endCxn id="33" idx="1"/>
          </p:cNvCxnSpPr>
          <p:nvPr/>
        </p:nvCxnSpPr>
        <p:spPr bwMode="auto">
          <a:xfrm rot="5400000" flipH="1" flipV="1">
            <a:off x="5346281" y="2417485"/>
            <a:ext cx="360592" cy="166565"/>
          </a:xfrm>
          <a:prstGeom prst="bentConnector2">
            <a:avLst/>
          </a:prstGeom>
          <a:solidFill>
            <a:schemeClr val="folHlink"/>
          </a:solidFill>
          <a:ln w="12700" cap="flat" cmpd="sng" algn="ctr">
            <a:solidFill>
              <a:schemeClr val="accent1">
                <a:lumMod val="50000"/>
              </a:schemeClr>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Rectangle 2">
            <a:extLst>
              <a:ext uri="{FF2B5EF4-FFF2-40B4-BE49-F238E27FC236}">
                <a16:creationId xmlns:a16="http://schemas.microsoft.com/office/drawing/2014/main" id="{2276FEF0-42F9-490A-A825-2943D16804BA}"/>
              </a:ext>
            </a:extLst>
          </p:cNvPr>
          <p:cNvSpPr/>
          <p:nvPr/>
        </p:nvSpPr>
        <p:spPr bwMode="auto">
          <a:xfrm>
            <a:off x="3465802" y="3605957"/>
            <a:ext cx="1118784" cy="411504"/>
          </a:xfrm>
          <a:prstGeom prst="rect">
            <a:avLst/>
          </a:prstGeom>
          <a:solidFill>
            <a:srgbClr val="FFFF00"/>
          </a:solidFill>
          <a:ln w="6350" cap="flat" cmpd="sng" algn="ctr">
            <a:solidFill>
              <a:schemeClr val="tx2"/>
            </a:solidFill>
            <a:prstDash val="solid"/>
            <a:round/>
            <a:headEnd type="none" w="med" len="med"/>
            <a:tailEnd type="none" w="med" len="me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78"/>
            <a:r>
              <a:rPr lang="en-IN" sz="1000" dirty="0">
                <a:solidFill>
                  <a:srgbClr val="7C7C7C"/>
                </a:solidFill>
                <a:latin typeface="Calbiri light"/>
                <a:ea typeface="+mj-ea"/>
              </a:rPr>
              <a:t>In case of </a:t>
            </a:r>
            <a:r>
              <a:rPr lang="en-IN" sz="1000" dirty="0" err="1">
                <a:solidFill>
                  <a:srgbClr val="7C7C7C"/>
                </a:solidFill>
                <a:latin typeface="Calbiri light"/>
                <a:ea typeface="+mj-ea"/>
              </a:rPr>
              <a:t>GxP</a:t>
            </a:r>
            <a:r>
              <a:rPr lang="en-IN" sz="1000" dirty="0">
                <a:solidFill>
                  <a:srgbClr val="7C7C7C"/>
                </a:solidFill>
                <a:latin typeface="Calbiri light"/>
                <a:ea typeface="+mj-ea"/>
              </a:rPr>
              <a:t> relevant Process</a:t>
            </a:r>
          </a:p>
        </p:txBody>
      </p:sp>
      <p:sp>
        <p:nvSpPr>
          <p:cNvPr id="30" name="Rectangle 29">
            <a:extLst/>
          </p:cNvPr>
          <p:cNvSpPr/>
          <p:nvPr/>
        </p:nvSpPr>
        <p:spPr>
          <a:xfrm>
            <a:off x="758057" y="4481334"/>
            <a:ext cx="7331559" cy="276999"/>
          </a:xfrm>
          <a:prstGeom prst="rect">
            <a:avLst/>
          </a:prstGeom>
        </p:spPr>
        <p:txBody>
          <a:bodyPr wrap="none">
            <a:spAutoFit/>
          </a:bodyPr>
          <a:lstStyle/>
          <a:p>
            <a:pPr marL="389616" lvl="1" algn="l" defTabSz="685800" fontAlgn="auto">
              <a:spcBef>
                <a:spcPts val="0"/>
              </a:spcBef>
              <a:spcAft>
                <a:spcPts val="0"/>
              </a:spcAft>
              <a:defRPr/>
            </a:pPr>
            <a:r>
              <a:rPr lang="en-US" dirty="0">
                <a:solidFill>
                  <a:srgbClr val="FEFDFD">
                    <a:lumMod val="10000"/>
                  </a:srgbClr>
                </a:solidFill>
                <a:latin typeface="Calibri Light" panose="020F0302020204030204" pitchFamily="34" charset="0"/>
              </a:rPr>
              <a:t>We will leverage Phoenix Test Management Tools (</a:t>
            </a:r>
            <a:r>
              <a:rPr lang="en-US" dirty="0" err="1">
                <a:solidFill>
                  <a:srgbClr val="FEFDFD">
                    <a:lumMod val="10000"/>
                  </a:srgbClr>
                </a:solidFill>
                <a:latin typeface="Calibri Light" panose="020F0302020204030204" pitchFamily="34" charset="0"/>
              </a:rPr>
              <a:t>TestComplete</a:t>
            </a:r>
            <a:r>
              <a:rPr lang="en-US" dirty="0">
                <a:solidFill>
                  <a:srgbClr val="FEFDFD">
                    <a:lumMod val="10000"/>
                  </a:srgbClr>
                </a:solidFill>
                <a:latin typeface="Calibri Light" panose="020F0302020204030204" pitchFamily="34" charset="0"/>
              </a:rPr>
              <a:t>) for streamlining above mentioned activities </a:t>
            </a:r>
          </a:p>
        </p:txBody>
      </p:sp>
      <p:sp>
        <p:nvSpPr>
          <p:cNvPr id="5" name="Rectangle 4"/>
          <p:cNvSpPr/>
          <p:nvPr/>
        </p:nvSpPr>
        <p:spPr bwMode="auto">
          <a:xfrm>
            <a:off x="7418725" y="246668"/>
            <a:ext cx="1086887" cy="276999"/>
          </a:xfrm>
          <a:prstGeom prst="rect">
            <a:avLst/>
          </a:prstGeom>
          <a:solidFill>
            <a:srgbClr val="FFC000"/>
          </a:solidFill>
          <a:ln w="6350" cap="flat" cmpd="sng" algn="ctr">
            <a:solidFill>
              <a:schemeClr val="tx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solidFill>
                    <a:sysClr val="windowText" lastClr="000000"/>
                  </a:solidFill>
                </a:ln>
                <a:solidFill>
                  <a:schemeClr val="bg1">
                    <a:lumMod val="10000"/>
                  </a:schemeClr>
                </a:solidFill>
                <a:effectLst/>
                <a:latin typeface="Arial" pitchFamily="34" charset="0"/>
                <a:ea typeface="+mj-ea"/>
              </a:rPr>
              <a:t>WIP</a:t>
            </a:r>
          </a:p>
        </p:txBody>
      </p:sp>
    </p:spTree>
    <p:extLst>
      <p:ext uri="{BB962C8B-B14F-4D97-AF65-F5344CB8AC3E}">
        <p14:creationId xmlns:p14="http://schemas.microsoft.com/office/powerpoint/2010/main" val="210380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55"/>
          <p:cNvSpPr>
            <a:spLocks noChangeArrowheads="1"/>
          </p:cNvSpPr>
          <p:nvPr/>
        </p:nvSpPr>
        <p:spPr bwMode="auto">
          <a:xfrm>
            <a:off x="104271" y="781105"/>
            <a:ext cx="6632429" cy="2788681"/>
          </a:xfrm>
          <a:prstGeom prst="roundRect">
            <a:avLst>
              <a:gd name="adj" fmla="val 4509"/>
            </a:avLst>
          </a:prstGeom>
          <a:solidFill>
            <a:schemeClr val="bg1"/>
          </a:solidFill>
          <a:ln w="9525" algn="ctr">
            <a:solidFill>
              <a:schemeClr val="accent1">
                <a:lumMod val="50000"/>
              </a:schemeClr>
            </a:solidFill>
            <a:round/>
            <a:headEnd/>
            <a:tailEnd/>
          </a:ln>
          <a:effectLst>
            <a:outerShdw blurRad="50800" dist="38100" dir="2700000" algn="tl" rotWithShape="0">
              <a:prstClr val="black">
                <a:alpha val="40000"/>
              </a:prstClr>
            </a:outerShdw>
          </a:effectLst>
        </p:spPr>
        <p:txBody>
          <a:bodyPr/>
          <a:lstStyle>
            <a:lvl1pPr eaLnBrk="0" hangingPunct="0">
              <a:defRPr sz="2000" b="1">
                <a:solidFill>
                  <a:schemeClr val="tx1"/>
                </a:solidFill>
                <a:latin typeface="Times" panose="02020603050405020304" pitchFamily="18" charset="0"/>
                <a:cs typeface="Arial" panose="020B0604020202020204" pitchFamily="34" charset="0"/>
              </a:defRPr>
            </a:lvl1pPr>
            <a:lvl2pPr marL="742950" indent="-285750" eaLnBrk="0" hangingPunct="0">
              <a:defRPr sz="2000" b="1">
                <a:solidFill>
                  <a:schemeClr val="tx1"/>
                </a:solidFill>
                <a:latin typeface="Times" panose="02020603050405020304" pitchFamily="18" charset="0"/>
                <a:cs typeface="Arial" panose="020B0604020202020204" pitchFamily="34" charset="0"/>
              </a:defRPr>
            </a:lvl2pPr>
            <a:lvl3pPr marL="1143000" indent="-228600" eaLnBrk="0" hangingPunct="0">
              <a:defRPr sz="2000" b="1">
                <a:solidFill>
                  <a:schemeClr val="tx1"/>
                </a:solidFill>
                <a:latin typeface="Times" panose="02020603050405020304" pitchFamily="18" charset="0"/>
                <a:cs typeface="Arial" panose="020B0604020202020204" pitchFamily="34" charset="0"/>
              </a:defRPr>
            </a:lvl3pPr>
            <a:lvl4pPr marL="1600200" indent="-228600" eaLnBrk="0" hangingPunct="0">
              <a:defRPr sz="2000" b="1">
                <a:solidFill>
                  <a:schemeClr val="tx1"/>
                </a:solidFill>
                <a:latin typeface="Times" panose="02020603050405020304" pitchFamily="18" charset="0"/>
                <a:cs typeface="Arial" panose="020B0604020202020204" pitchFamily="34" charset="0"/>
              </a:defRPr>
            </a:lvl4pPr>
            <a:lvl5pPr marL="2057400" indent="-228600" eaLnBrk="0" hangingPunct="0">
              <a:defRPr sz="2000" b="1">
                <a:solidFill>
                  <a:schemeClr val="tx1"/>
                </a:solidFill>
                <a:latin typeface="Times" panose="02020603050405020304" pitchFamily="18" charset="0"/>
                <a:cs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Times" panose="02020603050405020304" pitchFamily="18" charset="0"/>
                <a:cs typeface="Arial" panose="020B0604020202020204" pitchFamily="34" charset="0"/>
              </a:defRPr>
            </a:lvl9pPr>
          </a:lstStyle>
          <a:p>
            <a:pPr algn="l" defTabSz="685783"/>
            <a:endParaRPr lang="en-US" altLang="en-US" sz="1500" b="0">
              <a:solidFill>
                <a:srgbClr val="000000"/>
              </a:solidFill>
              <a:latin typeface="Calibri Light" panose="020F0302020204030204" pitchFamily="34" charset="0"/>
              <a:ea typeface="STKaiti"/>
            </a:endParaRPr>
          </a:p>
        </p:txBody>
      </p:sp>
      <p:sp>
        <p:nvSpPr>
          <p:cNvPr id="2" name="Title 1"/>
          <p:cNvSpPr>
            <a:spLocks noGrp="1"/>
          </p:cNvSpPr>
          <p:nvPr>
            <p:ph type="title"/>
          </p:nvPr>
        </p:nvSpPr>
        <p:spPr>
          <a:xfrm>
            <a:off x="269880" y="240428"/>
            <a:ext cx="8594260" cy="369332"/>
          </a:xfrm>
        </p:spPr>
        <p:txBody>
          <a:bodyPr/>
          <a:lstStyle/>
          <a:p>
            <a:pPr eaLnBrk="0" hangingPunct="0"/>
            <a:r>
              <a:rPr lang="en-US" sz="2400" b="1" kern="1200" dirty="0"/>
              <a:t>Risk Based Testing approach for Compliant </a:t>
            </a:r>
            <a:r>
              <a:rPr lang="en-US" sz="2400" b="1" kern="1200" dirty="0" err="1"/>
              <a:t>GxP</a:t>
            </a:r>
            <a:r>
              <a:rPr lang="en-US" sz="2400" b="1" kern="1200" dirty="0"/>
              <a:t> relevant processes</a:t>
            </a:r>
          </a:p>
        </p:txBody>
      </p:sp>
      <p:sp>
        <p:nvSpPr>
          <p:cNvPr id="3" name="Rounded Rectangle 1"/>
          <p:cNvSpPr/>
          <p:nvPr/>
        </p:nvSpPr>
        <p:spPr bwMode="auto">
          <a:xfrm>
            <a:off x="2320567" y="1579454"/>
            <a:ext cx="2296241" cy="522333"/>
          </a:xfrm>
          <a:prstGeom prst="roundRect">
            <a:avLst/>
          </a:prstGeom>
          <a:solidFill>
            <a:srgbClr val="2C2E8C"/>
          </a:solidFill>
          <a:ln w="6350" cap="flat" cmpd="sng" algn="ctr">
            <a:solidFill>
              <a:srgbClr val="B2B2B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r>
              <a:rPr lang="en-US" sz="1050" kern="0" dirty="0">
                <a:solidFill>
                  <a:srgbClr val="FEFDFD"/>
                </a:solidFill>
                <a:latin typeface="Calibri Light" panose="020F0302020204030204" pitchFamily="34" charset="0"/>
                <a:ea typeface="STKaiti"/>
              </a:rPr>
              <a:t>Identification critical </a:t>
            </a:r>
          </a:p>
          <a:p>
            <a:pPr defTabSz="914355" fontAlgn="auto">
              <a:spcBef>
                <a:spcPts val="0"/>
              </a:spcBef>
              <a:spcAft>
                <a:spcPts val="0"/>
              </a:spcAft>
              <a:defRPr/>
            </a:pPr>
            <a:r>
              <a:rPr lang="en-US" sz="1050" kern="0" dirty="0">
                <a:solidFill>
                  <a:srgbClr val="FEFDFD"/>
                </a:solidFill>
                <a:latin typeface="Calibri Light" panose="020F0302020204030204" pitchFamily="34" charset="0"/>
                <a:ea typeface="STKaiti"/>
              </a:rPr>
              <a:t>business requirements</a:t>
            </a:r>
          </a:p>
        </p:txBody>
      </p:sp>
      <p:sp>
        <p:nvSpPr>
          <p:cNvPr id="4" name="Rounded Rectangle 2"/>
          <p:cNvSpPr/>
          <p:nvPr/>
        </p:nvSpPr>
        <p:spPr bwMode="auto">
          <a:xfrm>
            <a:off x="2308813" y="2314391"/>
            <a:ext cx="2296241" cy="522333"/>
          </a:xfrm>
          <a:prstGeom prst="roundRect">
            <a:avLst/>
          </a:prstGeom>
          <a:solidFill>
            <a:srgbClr val="2C2E8C"/>
          </a:solidFill>
          <a:ln w="6350" cap="flat" cmpd="sng" algn="ctr">
            <a:solidFill>
              <a:srgbClr val="B2B2B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r>
              <a:rPr lang="en-US" sz="1050" kern="0" dirty="0">
                <a:solidFill>
                  <a:srgbClr val="FEFDFD"/>
                </a:solidFill>
                <a:latin typeface="Calibri Light" panose="020F0302020204030204" pitchFamily="34" charset="0"/>
                <a:ea typeface="STKaiti"/>
              </a:rPr>
              <a:t>Impact analysis</a:t>
            </a:r>
          </a:p>
        </p:txBody>
      </p:sp>
      <p:sp>
        <p:nvSpPr>
          <p:cNvPr id="5" name="Rounded Rectangle 3"/>
          <p:cNvSpPr/>
          <p:nvPr/>
        </p:nvSpPr>
        <p:spPr bwMode="auto">
          <a:xfrm>
            <a:off x="2308813" y="3036454"/>
            <a:ext cx="2296241" cy="438505"/>
          </a:xfrm>
          <a:prstGeom prst="roundRect">
            <a:avLst/>
          </a:prstGeom>
          <a:solidFill>
            <a:srgbClr val="2C2E8C"/>
          </a:solidFill>
          <a:ln w="6350" cap="flat" cmpd="sng" algn="ctr">
            <a:solidFill>
              <a:srgbClr val="B2B2B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r>
              <a:rPr lang="en-US" sz="1050" kern="0" dirty="0">
                <a:solidFill>
                  <a:srgbClr val="FEFDFD"/>
                </a:solidFill>
                <a:latin typeface="Calibri Light" panose="020F0302020204030204" pitchFamily="34" charset="0"/>
                <a:ea typeface="STKaiti"/>
              </a:rPr>
              <a:t>Follow Validation Activities</a:t>
            </a:r>
          </a:p>
        </p:txBody>
      </p:sp>
      <p:sp>
        <p:nvSpPr>
          <p:cNvPr id="6" name="Down Arrow 4"/>
          <p:cNvSpPr/>
          <p:nvPr/>
        </p:nvSpPr>
        <p:spPr bwMode="auto">
          <a:xfrm>
            <a:off x="3321860" y="2127775"/>
            <a:ext cx="270145" cy="188478"/>
          </a:xfrm>
          <a:prstGeom prst="downArrow">
            <a:avLst/>
          </a:prstGeom>
          <a:solidFill>
            <a:srgbClr val="0070BA"/>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sp>
        <p:nvSpPr>
          <p:cNvPr id="7" name="Down Arrow 5"/>
          <p:cNvSpPr/>
          <p:nvPr/>
        </p:nvSpPr>
        <p:spPr bwMode="auto">
          <a:xfrm>
            <a:off x="3321860" y="2858483"/>
            <a:ext cx="270145" cy="189903"/>
          </a:xfrm>
          <a:prstGeom prst="downArrow">
            <a:avLst/>
          </a:prstGeom>
          <a:solidFill>
            <a:srgbClr val="0070BA"/>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sp>
        <p:nvSpPr>
          <p:cNvPr id="8" name="Rectangle 7"/>
          <p:cNvSpPr/>
          <p:nvPr/>
        </p:nvSpPr>
        <p:spPr bwMode="auto">
          <a:xfrm>
            <a:off x="137437" y="933915"/>
            <a:ext cx="1906532" cy="2491600"/>
          </a:xfrm>
          <a:prstGeom prst="rect">
            <a:avLst/>
          </a:prstGeom>
          <a:solidFill>
            <a:schemeClr val="tx2">
              <a:lumMod val="20000"/>
              <a:lumOff val="80000"/>
            </a:scheme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cxnSp>
        <p:nvCxnSpPr>
          <p:cNvPr id="9" name="Straight Arrow Connector 8"/>
          <p:cNvCxnSpPr>
            <a:cxnSpLocks/>
          </p:cNvCxnSpPr>
          <p:nvPr/>
        </p:nvCxnSpPr>
        <p:spPr bwMode="auto">
          <a:xfrm>
            <a:off x="4649744" y="1826910"/>
            <a:ext cx="169277" cy="0"/>
          </a:xfrm>
          <a:prstGeom prst="straightConnector1">
            <a:avLst/>
          </a:prstGeom>
          <a:solidFill>
            <a:srgbClr val="002060"/>
          </a:solidFill>
          <a:ln w="6350" cap="flat" cmpd="sng" algn="ctr">
            <a:solidFill>
              <a:srgbClr val="B2B2B2"/>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p:cNvCxnSpPr>
            <a:cxnSpLocks/>
          </p:cNvCxnSpPr>
          <p:nvPr/>
        </p:nvCxnSpPr>
        <p:spPr bwMode="auto">
          <a:xfrm>
            <a:off x="4605054" y="2575557"/>
            <a:ext cx="195661" cy="0"/>
          </a:xfrm>
          <a:prstGeom prst="straightConnector1">
            <a:avLst/>
          </a:prstGeom>
          <a:solidFill>
            <a:srgbClr val="002060"/>
          </a:solidFill>
          <a:ln w="6350" cap="flat" cmpd="sng" algn="ctr">
            <a:solidFill>
              <a:srgbClr val="B2B2B2"/>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Rounded Corners 10"/>
          <p:cNvSpPr/>
          <p:nvPr/>
        </p:nvSpPr>
        <p:spPr bwMode="auto">
          <a:xfrm>
            <a:off x="4911415" y="1258096"/>
            <a:ext cx="1666664" cy="1053533"/>
          </a:xfrm>
          <a:prstGeom prst="roundRect">
            <a:avLst/>
          </a:prstGeom>
          <a:solidFill>
            <a:schemeClr val="bg1"/>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l" defTabSz="914355" fontAlgn="auto">
              <a:spcBef>
                <a:spcPts val="0"/>
              </a:spcBef>
              <a:spcAft>
                <a:spcPts val="0"/>
              </a:spcAft>
              <a:defRPr/>
            </a:pPr>
            <a:r>
              <a:rPr lang="en-US" sz="1100" kern="0" dirty="0">
                <a:solidFill>
                  <a:srgbClr val="FEFDFD">
                    <a:lumMod val="10000"/>
                  </a:srgbClr>
                </a:solidFill>
                <a:latin typeface="Calibri Light" panose="020F0302020204030204" pitchFamily="34" charset="0"/>
                <a:ea typeface="STKaiti"/>
                <a:cs typeface="Calibri Light" panose="020F0302020204030204" pitchFamily="34" charset="0"/>
              </a:rPr>
              <a:t>Perform critical requirement  analysis (user stories) with the help of business SMEs &amp; development team and  identify business priority</a:t>
            </a:r>
          </a:p>
        </p:txBody>
      </p:sp>
      <p:sp>
        <p:nvSpPr>
          <p:cNvPr id="12" name="Rectangle: Rounded Corners 11"/>
          <p:cNvSpPr/>
          <p:nvPr/>
        </p:nvSpPr>
        <p:spPr bwMode="auto">
          <a:xfrm>
            <a:off x="4888821" y="2357807"/>
            <a:ext cx="1711852" cy="690579"/>
          </a:xfrm>
          <a:prstGeom prst="roundRect">
            <a:avLst/>
          </a:prstGeom>
          <a:solidFill>
            <a:schemeClr val="bg1"/>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algn="l" defTabSz="914355" fontAlgn="auto">
              <a:spcBef>
                <a:spcPts val="0"/>
              </a:spcBef>
              <a:spcAft>
                <a:spcPts val="0"/>
              </a:spcAft>
              <a:defRPr/>
            </a:pPr>
            <a:r>
              <a:rPr lang="en-US" sz="1100" kern="0" dirty="0">
                <a:solidFill>
                  <a:srgbClr val="FEFDFD">
                    <a:lumMod val="10000"/>
                  </a:srgbClr>
                </a:solidFill>
                <a:latin typeface="Calibri Light" panose="020F0302020204030204" pitchFamily="34" charset="0"/>
                <a:ea typeface="STKaiti"/>
                <a:cs typeface="Calibri Light" panose="020F0302020204030204" pitchFamily="34" charset="0"/>
              </a:rPr>
              <a:t>Identify other impacted processes through RTM</a:t>
            </a:r>
          </a:p>
        </p:txBody>
      </p:sp>
      <p:sp>
        <p:nvSpPr>
          <p:cNvPr id="13" name="Rounded Rectangle 12"/>
          <p:cNvSpPr/>
          <p:nvPr/>
        </p:nvSpPr>
        <p:spPr bwMode="auto">
          <a:xfrm>
            <a:off x="1731675" y="3754736"/>
            <a:ext cx="1215658" cy="478806"/>
          </a:xfrm>
          <a:prstGeom prst="roundRect">
            <a:avLst/>
          </a:prstGeom>
          <a:solidFill>
            <a:srgbClr val="00B0B9"/>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a:r>
              <a:rPr lang="en-US" sz="900" b="1" dirty="0">
                <a:solidFill>
                  <a:srgbClr val="FEFDFD">
                    <a:lumMod val="10000"/>
                  </a:srgbClr>
                </a:solidFill>
                <a:latin typeface="Calibri Light" panose="020F0302020204030204" pitchFamily="34" charset="0"/>
                <a:ea typeface="STKaiti"/>
              </a:rPr>
              <a:t>Test high priority </a:t>
            </a:r>
          </a:p>
          <a:p>
            <a:pPr defTabSz="914355"/>
            <a:r>
              <a:rPr lang="en-US" sz="900" b="1" dirty="0">
                <a:solidFill>
                  <a:srgbClr val="FEFDFD">
                    <a:lumMod val="10000"/>
                  </a:srgbClr>
                </a:solidFill>
                <a:latin typeface="Calibri Light" panose="020F0302020204030204" pitchFamily="34" charset="0"/>
                <a:ea typeface="STKaiti"/>
              </a:rPr>
              <a:t>&amp; high impact</a:t>
            </a:r>
          </a:p>
          <a:p>
            <a:pPr defTabSz="914355"/>
            <a:r>
              <a:rPr lang="en-US" sz="900" b="1" dirty="0">
                <a:solidFill>
                  <a:srgbClr val="FEFDFD">
                    <a:lumMod val="10000"/>
                  </a:srgbClr>
                </a:solidFill>
                <a:latin typeface="Calibri Light" panose="020F0302020204030204" pitchFamily="34" charset="0"/>
                <a:ea typeface="STKaiti"/>
              </a:rPr>
              <a:t> requirements</a:t>
            </a:r>
          </a:p>
        </p:txBody>
      </p:sp>
      <p:sp>
        <p:nvSpPr>
          <p:cNvPr id="14" name="Rounded Rectangle 13"/>
          <p:cNvSpPr/>
          <p:nvPr/>
        </p:nvSpPr>
        <p:spPr bwMode="auto">
          <a:xfrm>
            <a:off x="2996453" y="3750023"/>
            <a:ext cx="1215658" cy="478806"/>
          </a:xfrm>
          <a:prstGeom prst="roundRect">
            <a:avLst/>
          </a:prstGeom>
          <a:solidFill>
            <a:srgbClr val="00B0B9"/>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a:r>
              <a:rPr lang="en-US" sz="900" b="1" dirty="0">
                <a:solidFill>
                  <a:srgbClr val="FEFDFD">
                    <a:lumMod val="10000"/>
                  </a:srgbClr>
                </a:solidFill>
                <a:latin typeface="Calibri Light" panose="020F0302020204030204" pitchFamily="34" charset="0"/>
                <a:ea typeface="STKaiti"/>
              </a:rPr>
              <a:t>Defect detected early</a:t>
            </a:r>
          </a:p>
          <a:p>
            <a:pPr defTabSz="914355"/>
            <a:r>
              <a:rPr lang="en-US" sz="900" b="1" dirty="0">
                <a:solidFill>
                  <a:srgbClr val="FEFDFD">
                    <a:lumMod val="10000"/>
                  </a:srgbClr>
                </a:solidFill>
                <a:latin typeface="Calibri Light" panose="020F0302020204030204" pitchFamily="34" charset="0"/>
                <a:ea typeface="STKaiti"/>
              </a:rPr>
              <a:t> in software lifecycle </a:t>
            </a:r>
          </a:p>
        </p:txBody>
      </p:sp>
      <p:sp>
        <p:nvSpPr>
          <p:cNvPr id="15" name="Rounded Rectangle 15"/>
          <p:cNvSpPr/>
          <p:nvPr/>
        </p:nvSpPr>
        <p:spPr bwMode="auto">
          <a:xfrm>
            <a:off x="4261229" y="3737324"/>
            <a:ext cx="1215658" cy="478806"/>
          </a:xfrm>
          <a:prstGeom prst="roundRect">
            <a:avLst/>
          </a:prstGeom>
          <a:solidFill>
            <a:srgbClr val="00B0B9"/>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a:r>
              <a:rPr lang="en-US" sz="900" b="1" dirty="0">
                <a:solidFill>
                  <a:srgbClr val="FEFDFD">
                    <a:lumMod val="10000"/>
                  </a:srgbClr>
                </a:solidFill>
                <a:latin typeface="Calibri Light" panose="020F0302020204030204" pitchFamily="34" charset="0"/>
                <a:ea typeface="STKaiti"/>
              </a:rPr>
              <a:t>Optimal Testing &amp;</a:t>
            </a:r>
          </a:p>
          <a:p>
            <a:pPr defTabSz="914355"/>
            <a:r>
              <a:rPr lang="en-US" sz="900" b="1" dirty="0">
                <a:solidFill>
                  <a:srgbClr val="FEFDFD">
                    <a:lumMod val="10000"/>
                  </a:srgbClr>
                </a:solidFill>
                <a:latin typeface="Calibri Light" panose="020F0302020204030204" pitchFamily="34" charset="0"/>
                <a:ea typeface="STKaiti"/>
              </a:rPr>
              <a:t> high risk area Testing</a:t>
            </a:r>
          </a:p>
        </p:txBody>
      </p:sp>
      <p:sp>
        <p:nvSpPr>
          <p:cNvPr id="19" name="TextBox 18"/>
          <p:cNvSpPr txBox="1"/>
          <p:nvPr/>
        </p:nvSpPr>
        <p:spPr>
          <a:xfrm>
            <a:off x="219949" y="993968"/>
            <a:ext cx="1552013" cy="261610"/>
          </a:xfrm>
          <a:prstGeom prst="rect">
            <a:avLst/>
          </a:prstGeom>
          <a:noFill/>
        </p:spPr>
        <p:txBody>
          <a:bodyPr wrap="square" rtlCol="0">
            <a:spAutoFit/>
          </a:bodyPr>
          <a:lstStyle/>
          <a:p>
            <a:pPr algn="l" defTabSz="914355" fontAlgn="auto">
              <a:spcBef>
                <a:spcPts val="0"/>
              </a:spcBef>
              <a:spcAft>
                <a:spcPts val="0"/>
              </a:spcAft>
            </a:pPr>
            <a:r>
              <a:rPr lang="en-US" sz="1100" b="1" dirty="0">
                <a:solidFill>
                  <a:srgbClr val="124079">
                    <a:lumMod val="50000"/>
                  </a:srgbClr>
                </a:solidFill>
                <a:latin typeface="Calibri Light" panose="020F0302020204030204" pitchFamily="34" charset="0"/>
                <a:ea typeface="STKaiti"/>
              </a:rPr>
              <a:t>Factors to Identify Risks  </a:t>
            </a:r>
          </a:p>
        </p:txBody>
      </p:sp>
      <p:sp>
        <p:nvSpPr>
          <p:cNvPr id="20" name="TextBox 19"/>
          <p:cNvSpPr txBox="1"/>
          <p:nvPr/>
        </p:nvSpPr>
        <p:spPr>
          <a:xfrm>
            <a:off x="184958" y="1301857"/>
            <a:ext cx="1805569" cy="2123658"/>
          </a:xfrm>
          <a:prstGeom prst="rect">
            <a:avLst/>
          </a:prstGeom>
          <a:noFill/>
        </p:spPr>
        <p:txBody>
          <a:bodyPr wrap="square" rtlCol="0">
            <a:spAutoFit/>
          </a:bodyPr>
          <a:lstStyle/>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Consequence of failure</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External system interfaces</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Frequency of use</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Technical complexity</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Maximum code changes</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Maturity of technology</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Complexity of defect removal after deployment</a:t>
            </a:r>
          </a:p>
          <a:p>
            <a:pPr marL="266687" indent="-193665" algn="l" defTabSz="914355" fontAlgn="auto">
              <a:spcBef>
                <a:spcPts val="0"/>
              </a:spcBef>
              <a:spcAft>
                <a:spcPts val="0"/>
              </a:spcAft>
              <a:buFont typeface="Wingdings" panose="05000000000000000000" pitchFamily="2" charset="2"/>
              <a:buChar char="§"/>
            </a:pPr>
            <a:r>
              <a:rPr lang="en-US" sz="1100" dirty="0">
                <a:solidFill>
                  <a:srgbClr val="FEFDFD">
                    <a:lumMod val="10000"/>
                  </a:srgbClr>
                </a:solidFill>
                <a:latin typeface="Calibri Light" panose="020F0302020204030204" pitchFamily="34" charset="0"/>
                <a:ea typeface="STKaiti"/>
                <a:cs typeface="Calibri Light" panose="020F0302020204030204" pitchFamily="34" charset="0"/>
              </a:rPr>
              <a:t>Domain expertise</a:t>
            </a:r>
          </a:p>
        </p:txBody>
      </p:sp>
      <p:sp>
        <p:nvSpPr>
          <p:cNvPr id="21" name="Rectangle 20"/>
          <p:cNvSpPr/>
          <p:nvPr/>
        </p:nvSpPr>
        <p:spPr bwMode="auto">
          <a:xfrm>
            <a:off x="1637602" y="3661575"/>
            <a:ext cx="3951890" cy="628097"/>
          </a:xfrm>
          <a:prstGeom prst="rect">
            <a:avLst/>
          </a:prstGeom>
          <a:noFill/>
          <a:ln w="6350" cap="flat" cmpd="sng" algn="ctr">
            <a:solidFill>
              <a:srgbClr val="124079">
                <a:lumMod val="50000"/>
              </a:srgbClr>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sp>
        <p:nvSpPr>
          <p:cNvPr id="26" name="Rectangle 25"/>
          <p:cNvSpPr/>
          <p:nvPr/>
        </p:nvSpPr>
        <p:spPr bwMode="auto">
          <a:xfrm>
            <a:off x="815736" y="4381461"/>
            <a:ext cx="5535370" cy="461377"/>
          </a:xfrm>
          <a:prstGeom prst="rect">
            <a:avLst/>
          </a:prstGeom>
          <a:solidFill>
            <a:schemeClr val="accent2">
              <a:lumMod val="20000"/>
              <a:lumOff val="80000"/>
            </a:schemeClr>
          </a:solidFill>
          <a:ln w="317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anchor="ctr"/>
          <a:lstStyle/>
          <a:p>
            <a:pPr marL="266687" indent="-193665" algn="l" defTabSz="914355" fontAlgn="auto">
              <a:spcBef>
                <a:spcPts val="0"/>
              </a:spcBef>
              <a:spcAft>
                <a:spcPts val="0"/>
              </a:spcAft>
              <a:buFont typeface="Wingdings" panose="05000000000000000000" pitchFamily="2" charset="2"/>
              <a:buChar char="§"/>
            </a:pPr>
            <a:r>
              <a:rPr lang="en-US" sz="1100" dirty="0">
                <a:solidFill>
                  <a:srgbClr val="124079">
                    <a:lumMod val="50000"/>
                  </a:srgbClr>
                </a:solidFill>
                <a:latin typeface="Calibri Light" panose="020F0302020204030204" pitchFamily="34" charset="0"/>
                <a:ea typeface="STKaiti"/>
                <a:cs typeface="Calibri Light" panose="020F0302020204030204" pitchFamily="34" charset="0"/>
              </a:rPr>
              <a:t>LTI will synchronize with Phoenix business SME’s and Quality Managers to understand </a:t>
            </a:r>
            <a:r>
              <a:rPr lang="en-US" sz="1100" dirty="0" err="1">
                <a:solidFill>
                  <a:srgbClr val="124079">
                    <a:lumMod val="50000"/>
                  </a:srgbClr>
                </a:solidFill>
                <a:latin typeface="Calibri Light" panose="020F0302020204030204" pitchFamily="34" charset="0"/>
                <a:ea typeface="STKaiti"/>
                <a:cs typeface="Calibri Light" panose="020F0302020204030204" pitchFamily="34" charset="0"/>
              </a:rPr>
              <a:t>GxP</a:t>
            </a:r>
            <a:r>
              <a:rPr lang="en-US" sz="1100" dirty="0">
                <a:solidFill>
                  <a:srgbClr val="124079">
                    <a:lumMod val="50000"/>
                  </a:srgbClr>
                </a:solidFill>
                <a:latin typeface="Calibri Light" panose="020F0302020204030204" pitchFamily="34" charset="0"/>
                <a:ea typeface="STKaiti"/>
                <a:cs typeface="Calibri Light" panose="020F0302020204030204" pitchFamily="34" charset="0"/>
              </a:rPr>
              <a:t> compliance needs and align to SOP’s accordingly. </a:t>
            </a:r>
          </a:p>
        </p:txBody>
      </p:sp>
      <p:pic>
        <p:nvPicPr>
          <p:cNvPr id="27" name="Picture 26"/>
          <p:cNvPicPr>
            <a:picLocks noChangeAspect="1"/>
          </p:cNvPicPr>
          <p:nvPr/>
        </p:nvPicPr>
        <p:blipFill>
          <a:blip r:embed="rId3"/>
          <a:stretch>
            <a:fillRect/>
          </a:stretch>
        </p:blipFill>
        <p:spPr>
          <a:xfrm>
            <a:off x="666370" y="4294982"/>
            <a:ext cx="298730" cy="237765"/>
          </a:xfrm>
          <a:prstGeom prst="rect">
            <a:avLst/>
          </a:prstGeom>
        </p:spPr>
      </p:pic>
      <p:sp>
        <p:nvSpPr>
          <p:cNvPr id="24" name="Rectangle: Rounded Corners 23">
            <a:extLst>
              <a:ext uri="{FF2B5EF4-FFF2-40B4-BE49-F238E27FC236}">
                <a16:creationId xmlns:a16="http://schemas.microsoft.com/office/drawing/2014/main" id="{E68E02D4-B691-4550-8001-C307BEDBFCC0}"/>
              </a:ext>
            </a:extLst>
          </p:cNvPr>
          <p:cNvSpPr/>
          <p:nvPr/>
        </p:nvSpPr>
        <p:spPr bwMode="auto">
          <a:xfrm>
            <a:off x="6784221" y="707761"/>
            <a:ext cx="2285135" cy="4195195"/>
          </a:xfrm>
          <a:prstGeom prst="roundRect">
            <a:avLst/>
          </a:prstGeom>
          <a:solidFill>
            <a:schemeClr val="bg1"/>
          </a:solidFill>
          <a:ln w="6350" cap="flat" cmpd="sng" algn="ctr">
            <a:solidFill>
              <a:srgbClr val="00B0B9"/>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914355" fontAlgn="auto">
              <a:spcBef>
                <a:spcPts val="0"/>
              </a:spcBef>
              <a:spcAft>
                <a:spcPts val="0"/>
              </a:spcAft>
              <a:defRPr/>
            </a:pPr>
            <a:r>
              <a:rPr lang="en-US" sz="1100" b="1" kern="0" dirty="0">
                <a:solidFill>
                  <a:srgbClr val="FEFDFD">
                    <a:lumMod val="10000"/>
                  </a:srgbClr>
                </a:solidFill>
                <a:latin typeface="Calibri Light" panose="020F0302020204030204" pitchFamily="34" charset="0"/>
                <a:ea typeface="STKaiti"/>
                <a:cs typeface="Calibri Light" panose="020F0302020204030204" pitchFamily="34" charset="0"/>
              </a:rPr>
              <a:t>Validation Activities for </a:t>
            </a:r>
            <a:r>
              <a:rPr lang="en-US" sz="1100" b="1" kern="0" dirty="0" err="1">
                <a:solidFill>
                  <a:srgbClr val="FEFDFD">
                    <a:lumMod val="10000"/>
                  </a:srgbClr>
                </a:solidFill>
                <a:latin typeface="Calibri Light" panose="020F0302020204030204" pitchFamily="34" charset="0"/>
                <a:ea typeface="STKaiti"/>
                <a:cs typeface="Calibri Light" panose="020F0302020204030204" pitchFamily="34" charset="0"/>
              </a:rPr>
              <a:t>GxP</a:t>
            </a:r>
            <a:r>
              <a:rPr lang="en-US" sz="1100" b="1" kern="0" dirty="0">
                <a:solidFill>
                  <a:srgbClr val="FEFDFD">
                    <a:lumMod val="10000"/>
                  </a:srgbClr>
                </a:solidFill>
                <a:latin typeface="Calibri Light" panose="020F0302020204030204" pitchFamily="34" charset="0"/>
                <a:ea typeface="STKaiti"/>
                <a:cs typeface="Calibri Light" panose="020F0302020204030204" pitchFamily="34" charset="0"/>
              </a:rPr>
              <a:t> Relevant </a:t>
            </a:r>
            <a:r>
              <a:rPr lang="en-US" sz="1100" b="1" kern="0" dirty="0" err="1">
                <a:solidFill>
                  <a:srgbClr val="FEFDFD">
                    <a:lumMod val="10000"/>
                  </a:srgbClr>
                </a:solidFill>
                <a:latin typeface="Calibri Light" panose="020F0302020204030204" pitchFamily="34" charset="0"/>
                <a:ea typeface="STKaiti"/>
                <a:cs typeface="Calibri Light" panose="020F0302020204030204" pitchFamily="34" charset="0"/>
              </a:rPr>
              <a:t>Processe</a:t>
            </a:r>
            <a:endParaRPr lang="en-US" sz="1100" b="1" kern="0" dirty="0">
              <a:solidFill>
                <a:srgbClr val="FEFDFD">
                  <a:lumMod val="10000"/>
                </a:srgbClr>
              </a:solidFill>
              <a:latin typeface="Calibri Light" panose="020F0302020204030204" pitchFamily="34" charset="0"/>
              <a:ea typeface="STKaiti"/>
              <a:cs typeface="Calibri Light" panose="020F0302020204030204" pitchFamily="34" charset="0"/>
            </a:endParaRPr>
          </a:p>
          <a:p>
            <a:pPr defTabSz="914355" fontAlgn="auto">
              <a:spcBef>
                <a:spcPts val="0"/>
              </a:spcBef>
              <a:spcAft>
                <a:spcPts val="0"/>
              </a:spcAft>
              <a:defRPr/>
            </a:pPr>
            <a:endParaRPr lang="en-US" sz="1100" b="1" kern="0" dirty="0">
              <a:solidFill>
                <a:srgbClr val="FEFDFD">
                  <a:lumMod val="10000"/>
                </a:srgbClr>
              </a:solidFill>
              <a:latin typeface="Calibri Light" panose="020F0302020204030204" pitchFamily="34" charset="0"/>
              <a:ea typeface="STKaiti"/>
              <a:cs typeface="Calibri Light" panose="020F0302020204030204" pitchFamily="34" charset="0"/>
            </a:endParaRPr>
          </a:p>
          <a:p>
            <a:pPr indent="85725" algn="l" defTabSz="914355" fontAlgn="auto">
              <a:spcBef>
                <a:spcPts val="0"/>
              </a:spcBef>
              <a:spcAft>
                <a:spcPts val="0"/>
              </a:spcAft>
              <a:buFont typeface="Arial" panose="020B0604020202020204" pitchFamily="34" charset="0"/>
              <a:buChar char="•"/>
              <a:defRPr/>
            </a:pPr>
            <a:r>
              <a:rPr lang="en-US" sz="1100" kern="0" dirty="0">
                <a:solidFill>
                  <a:srgbClr val="FEFDFD">
                    <a:lumMod val="10000"/>
                  </a:srgbClr>
                </a:solidFill>
                <a:latin typeface="Calibri Light" panose="020F0302020204030204" pitchFamily="34" charset="0"/>
                <a:ea typeface="STKaiti"/>
                <a:cs typeface="Calibri Light" panose="020F0302020204030204" pitchFamily="34" charset="0"/>
              </a:rPr>
              <a:t>Identify Pre-defined test cases around </a:t>
            </a:r>
            <a:r>
              <a:rPr lang="en-US" sz="1100" b="1" kern="0" dirty="0" err="1">
                <a:solidFill>
                  <a:srgbClr val="FEFDFD">
                    <a:lumMod val="10000"/>
                  </a:srgbClr>
                </a:solidFill>
                <a:latin typeface="Calibri Light" panose="020F0302020204030204" pitchFamily="34" charset="0"/>
                <a:ea typeface="STKaiti"/>
                <a:cs typeface="Calibri Light" panose="020F0302020204030204" pitchFamily="34" charset="0"/>
              </a:rPr>
              <a:t>GxP</a:t>
            </a:r>
            <a:r>
              <a:rPr lang="en-US" sz="1100" b="1" kern="0" dirty="0">
                <a:solidFill>
                  <a:srgbClr val="FEFDFD">
                    <a:lumMod val="10000"/>
                  </a:srgbClr>
                </a:solidFill>
                <a:latin typeface="Calibri Light" panose="020F0302020204030204" pitchFamily="34" charset="0"/>
                <a:ea typeface="STKaiti"/>
                <a:cs typeface="Calibri Light" panose="020F0302020204030204" pitchFamily="34" charset="0"/>
              </a:rPr>
              <a:t> relevant  processes</a:t>
            </a:r>
            <a:endParaRPr lang="en-IN" sz="1100" kern="0" dirty="0">
              <a:solidFill>
                <a:srgbClr val="FEFDFD">
                  <a:lumMod val="10000"/>
                </a:srgbClr>
              </a:solidFill>
              <a:latin typeface="Calibri Light" panose="020F0302020204030204" pitchFamily="34" charset="0"/>
              <a:ea typeface="STKaiti"/>
              <a:cs typeface="Calibri Light" panose="020F0302020204030204" pitchFamily="34" charset="0"/>
            </a:endParaRP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Develop Test plans, test procedures, test cases &amp; Test Data if not available </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Develop Automated Test scripts </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Perform the test execution and Evaluate results and compare with acceptance criteria</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Document results</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Ensure optimum Performance by system performance tests</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Document Deviations from the project plan and perform risk assessment for deviations</a:t>
            </a:r>
          </a:p>
          <a:p>
            <a:pPr indent="85725" algn="l" defTabSz="914355" fontAlgn="auto">
              <a:spcBef>
                <a:spcPts val="0"/>
              </a:spcBef>
              <a:spcAft>
                <a:spcPts val="0"/>
              </a:spcAft>
              <a:buFont typeface="Arial" panose="020B0604020202020204" pitchFamily="34" charset="0"/>
              <a:buChar char="•"/>
              <a:defRPr/>
            </a:pPr>
            <a:r>
              <a:rPr lang="en-IN" sz="1100" kern="0" dirty="0">
                <a:solidFill>
                  <a:srgbClr val="FEFDFD">
                    <a:lumMod val="10000"/>
                  </a:srgbClr>
                </a:solidFill>
                <a:latin typeface="Calibri Light" panose="020F0302020204030204" pitchFamily="34" charset="0"/>
                <a:ea typeface="STKaiti"/>
                <a:cs typeface="Calibri Light" panose="020F0302020204030204" pitchFamily="34" charset="0"/>
              </a:rPr>
              <a:t>Maintain test artefacts and logs in Honda specified repository </a:t>
            </a:r>
            <a:endParaRPr lang="en-US" sz="1100" kern="0" dirty="0">
              <a:solidFill>
                <a:srgbClr val="FEFDFD">
                  <a:lumMod val="10000"/>
                </a:srgbClr>
              </a:solidFill>
              <a:highlight>
                <a:srgbClr val="FFFF00"/>
              </a:highlight>
              <a:latin typeface="Calibri Light" panose="020F0302020204030204" pitchFamily="34" charset="0"/>
              <a:ea typeface="STKaiti"/>
              <a:cs typeface="Calibri Light" panose="020F0302020204030204" pitchFamily="34" charset="0"/>
            </a:endParaRPr>
          </a:p>
        </p:txBody>
      </p:sp>
      <p:sp>
        <p:nvSpPr>
          <p:cNvPr id="28" name="Rounded Rectangle 1">
            <a:extLst>
              <a:ext uri="{FF2B5EF4-FFF2-40B4-BE49-F238E27FC236}">
                <a16:creationId xmlns:a16="http://schemas.microsoft.com/office/drawing/2014/main" id="{920045AA-3B31-4DC2-9D0A-BE51F6C69DE9}"/>
              </a:ext>
            </a:extLst>
          </p:cNvPr>
          <p:cNvSpPr/>
          <p:nvPr/>
        </p:nvSpPr>
        <p:spPr bwMode="auto">
          <a:xfrm>
            <a:off x="2320568" y="857393"/>
            <a:ext cx="2296241" cy="522333"/>
          </a:xfrm>
          <a:prstGeom prst="roundRect">
            <a:avLst/>
          </a:prstGeom>
          <a:solidFill>
            <a:srgbClr val="2C2E8C"/>
          </a:solidFill>
          <a:ln w="6350" cap="flat" cmpd="sng" algn="ctr">
            <a:solidFill>
              <a:srgbClr val="B2B2B2"/>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55" fontAlgn="auto">
              <a:spcBef>
                <a:spcPts val="0"/>
              </a:spcBef>
              <a:spcAft>
                <a:spcPts val="0"/>
              </a:spcAft>
              <a:defRPr/>
            </a:pPr>
            <a:r>
              <a:rPr lang="en-US" sz="1050" kern="0" dirty="0">
                <a:solidFill>
                  <a:srgbClr val="FEFDFD"/>
                </a:solidFill>
                <a:latin typeface="Calibri Light" panose="020F0302020204030204" pitchFamily="34" charset="0"/>
                <a:ea typeface="STKaiti"/>
              </a:rPr>
              <a:t>Identify if changed process is a part of </a:t>
            </a:r>
            <a:r>
              <a:rPr lang="en-US" sz="1050" kern="0" dirty="0" err="1">
                <a:solidFill>
                  <a:srgbClr val="FEFDFD"/>
                </a:solidFill>
                <a:latin typeface="Calibri Light" panose="020F0302020204030204" pitchFamily="34" charset="0"/>
                <a:ea typeface="STKaiti"/>
              </a:rPr>
              <a:t>GxP</a:t>
            </a:r>
            <a:r>
              <a:rPr lang="en-US" sz="1050" kern="0" dirty="0">
                <a:solidFill>
                  <a:srgbClr val="FEFDFD"/>
                </a:solidFill>
                <a:latin typeface="Calibri Light" panose="020F0302020204030204" pitchFamily="34" charset="0"/>
                <a:ea typeface="STKaiti"/>
              </a:rPr>
              <a:t> relevant processes e.g. Picking, Packaging, Sales Order Processing etc.</a:t>
            </a:r>
          </a:p>
        </p:txBody>
      </p:sp>
      <p:sp>
        <p:nvSpPr>
          <p:cNvPr id="29" name="Down Arrow 4">
            <a:extLst>
              <a:ext uri="{FF2B5EF4-FFF2-40B4-BE49-F238E27FC236}">
                <a16:creationId xmlns:a16="http://schemas.microsoft.com/office/drawing/2014/main" id="{43E17503-49D5-40BE-8719-A970E621729C}"/>
              </a:ext>
            </a:extLst>
          </p:cNvPr>
          <p:cNvSpPr/>
          <p:nvPr/>
        </p:nvSpPr>
        <p:spPr bwMode="auto">
          <a:xfrm>
            <a:off x="3315899" y="1415185"/>
            <a:ext cx="270145" cy="188478"/>
          </a:xfrm>
          <a:prstGeom prst="downArrow">
            <a:avLst/>
          </a:prstGeom>
          <a:solidFill>
            <a:srgbClr val="0070BA"/>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sp>
        <p:nvSpPr>
          <p:cNvPr id="30" name="Rounded Rectangle 12">
            <a:extLst>
              <a:ext uri="{FF2B5EF4-FFF2-40B4-BE49-F238E27FC236}">
                <a16:creationId xmlns:a16="http://schemas.microsoft.com/office/drawing/2014/main" id="{97277ED3-676C-4C7B-9D3D-BDAF407C90DC}"/>
              </a:ext>
            </a:extLst>
          </p:cNvPr>
          <p:cNvSpPr/>
          <p:nvPr/>
        </p:nvSpPr>
        <p:spPr bwMode="auto">
          <a:xfrm>
            <a:off x="309339" y="3750024"/>
            <a:ext cx="1215658" cy="486712"/>
          </a:xfrm>
          <a:prstGeom prst="roundRect">
            <a:avLst/>
          </a:prstGeom>
          <a:solidFill>
            <a:schemeClr val="accent2">
              <a:lumMod val="50000"/>
            </a:schemeClr>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914355"/>
            <a:r>
              <a:rPr lang="en-US" sz="900" b="1" dirty="0">
                <a:solidFill>
                  <a:srgbClr val="FEFDFD"/>
                </a:solidFill>
                <a:latin typeface="Calibri Light" panose="020F0302020204030204" pitchFamily="34" charset="0"/>
                <a:ea typeface="STKaiti"/>
              </a:rPr>
              <a:t>Benefits of RBT approach </a:t>
            </a:r>
          </a:p>
        </p:txBody>
      </p:sp>
      <p:sp>
        <p:nvSpPr>
          <p:cNvPr id="33" name="Rectangle 32">
            <a:extLst>
              <a:ext uri="{FF2B5EF4-FFF2-40B4-BE49-F238E27FC236}">
                <a16:creationId xmlns:a16="http://schemas.microsoft.com/office/drawing/2014/main" id="{E59E2CD8-F6C2-47F8-9B61-5A332E44C12E}"/>
              </a:ext>
            </a:extLst>
          </p:cNvPr>
          <p:cNvSpPr/>
          <p:nvPr/>
        </p:nvSpPr>
        <p:spPr bwMode="auto">
          <a:xfrm>
            <a:off x="219948" y="3646073"/>
            <a:ext cx="5369542" cy="640560"/>
          </a:xfrm>
          <a:prstGeom prst="rect">
            <a:avLst/>
          </a:prstGeom>
          <a:noFill/>
          <a:ln w="6350" cap="flat" cmpd="sng" algn="ctr">
            <a:solidFill>
              <a:srgbClr val="124079">
                <a:lumMod val="50000"/>
              </a:srgbClr>
            </a:solidFill>
            <a:prstDash val="sys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defTabSz="914355" fontAlgn="auto">
              <a:spcBef>
                <a:spcPts val="0"/>
              </a:spcBef>
              <a:spcAft>
                <a:spcPts val="0"/>
              </a:spcAft>
              <a:defRPr/>
            </a:pPr>
            <a:endParaRPr lang="en-US" sz="1000" kern="0" dirty="0">
              <a:solidFill>
                <a:srgbClr val="7C7C7C"/>
              </a:solidFill>
              <a:latin typeface="Arial"/>
              <a:ea typeface="STKaiti"/>
            </a:endParaRPr>
          </a:p>
        </p:txBody>
      </p:sp>
    </p:spTree>
    <p:extLst>
      <p:ext uri="{BB962C8B-B14F-4D97-AF65-F5344CB8AC3E}">
        <p14:creationId xmlns:p14="http://schemas.microsoft.com/office/powerpoint/2010/main" val="210546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8" y="240427"/>
            <a:ext cx="8594260" cy="369332"/>
          </a:xfrm>
        </p:spPr>
        <p:txBody>
          <a:bodyPr/>
          <a:lstStyle/>
          <a:p>
            <a:pPr eaLnBrk="0" hangingPunct="0"/>
            <a:r>
              <a:rPr lang="en-US" sz="2400" b="1" kern="1200" dirty="0"/>
              <a:t>Indicative KPIs</a:t>
            </a:r>
          </a:p>
        </p:txBody>
      </p:sp>
      <p:graphicFrame>
        <p:nvGraphicFramePr>
          <p:cNvPr id="4" name="Table 3"/>
          <p:cNvGraphicFramePr>
            <a:graphicFrameLocks noGrp="1"/>
          </p:cNvGraphicFramePr>
          <p:nvPr>
            <p:extLst/>
          </p:nvPr>
        </p:nvGraphicFramePr>
        <p:xfrm>
          <a:off x="189893" y="752106"/>
          <a:ext cx="8565226" cy="3935510"/>
        </p:xfrm>
        <a:graphic>
          <a:graphicData uri="http://schemas.openxmlformats.org/drawingml/2006/table">
            <a:tbl>
              <a:tblPr firstRow="1" firstCol="1" bandRow="1">
                <a:tableStyleId>{5C22544A-7EE6-4342-B048-85BDC9FD1C3A}</a:tableStyleId>
              </a:tblPr>
              <a:tblGrid>
                <a:gridCol w="611724">
                  <a:extLst>
                    <a:ext uri="{9D8B030D-6E8A-4147-A177-3AD203B41FA5}">
                      <a16:colId xmlns:a16="http://schemas.microsoft.com/office/drawing/2014/main" val="20000"/>
                    </a:ext>
                  </a:extLst>
                </a:gridCol>
                <a:gridCol w="867510">
                  <a:extLst>
                    <a:ext uri="{9D8B030D-6E8A-4147-A177-3AD203B41FA5}">
                      <a16:colId xmlns:a16="http://schemas.microsoft.com/office/drawing/2014/main" val="20001"/>
                    </a:ext>
                  </a:extLst>
                </a:gridCol>
                <a:gridCol w="1037849">
                  <a:extLst>
                    <a:ext uri="{9D8B030D-6E8A-4147-A177-3AD203B41FA5}">
                      <a16:colId xmlns:a16="http://schemas.microsoft.com/office/drawing/2014/main" val="20002"/>
                    </a:ext>
                  </a:extLst>
                </a:gridCol>
                <a:gridCol w="4375511">
                  <a:extLst>
                    <a:ext uri="{9D8B030D-6E8A-4147-A177-3AD203B41FA5}">
                      <a16:colId xmlns:a16="http://schemas.microsoft.com/office/drawing/2014/main" val="20003"/>
                    </a:ext>
                  </a:extLst>
                </a:gridCol>
                <a:gridCol w="836316">
                  <a:extLst>
                    <a:ext uri="{9D8B030D-6E8A-4147-A177-3AD203B41FA5}">
                      <a16:colId xmlns:a16="http://schemas.microsoft.com/office/drawing/2014/main" val="20004"/>
                    </a:ext>
                  </a:extLst>
                </a:gridCol>
                <a:gridCol w="836316">
                  <a:extLst>
                    <a:ext uri="{9D8B030D-6E8A-4147-A177-3AD203B41FA5}">
                      <a16:colId xmlns:a16="http://schemas.microsoft.com/office/drawing/2014/main" val="2325025099"/>
                    </a:ext>
                  </a:extLst>
                </a:gridCol>
              </a:tblGrid>
              <a:tr h="262042">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rPr>
                        <a:t>Governance Layer</a:t>
                      </a:r>
                      <a:endPar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solidFill>
                      <a:schemeClr val="accent1">
                        <a:lumMod val="75000"/>
                      </a:schemeClr>
                    </a:solidFill>
                  </a:tcPr>
                </a:tc>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rPr>
                        <a:t>Impact</a:t>
                      </a:r>
                      <a:endPar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solidFill>
                      <a:schemeClr val="accent1">
                        <a:lumMod val="75000"/>
                      </a:schemeClr>
                    </a:solidFill>
                  </a:tcPr>
                </a:tc>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rPr>
                        <a:t>SLA/KPI</a:t>
                      </a:r>
                      <a:endPar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solidFill>
                      <a:schemeClr val="accent1">
                        <a:lumMod val="75000"/>
                      </a:schemeClr>
                    </a:solidFill>
                  </a:tcPr>
                </a:tc>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rPr>
                        <a:t>Description</a:t>
                      </a:r>
                      <a:endPar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solidFill>
                      <a:schemeClr val="accent1">
                        <a:lumMod val="75000"/>
                      </a:schemeClr>
                    </a:solidFill>
                  </a:tcPr>
                </a:tc>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rPr>
                        <a:t>Frequency</a:t>
                      </a:r>
                      <a:endPar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solidFill>
                      <a:schemeClr val="accent1">
                        <a:lumMod val="75000"/>
                      </a:schemeClr>
                    </a:solidFill>
                  </a:tcPr>
                </a:tc>
                <a:tc>
                  <a:txBody>
                    <a:bodyPr/>
                    <a:lstStyle/>
                    <a:p>
                      <a:pPr marL="0" marR="0" algn="ctr">
                        <a:spcBef>
                          <a:spcPts val="400"/>
                        </a:spcBef>
                        <a:spcAft>
                          <a:spcPts val="400"/>
                        </a:spcAft>
                      </a:pPr>
                      <a:r>
                        <a:rPr lang="en-US" sz="8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Applicability</a:t>
                      </a:r>
                    </a:p>
                  </a:txBody>
                  <a:tcPr marL="29168" marR="29168" marT="0" marB="0" anchor="ctr">
                    <a:solidFill>
                      <a:schemeClr val="accent1">
                        <a:lumMod val="75000"/>
                      </a:schemeClr>
                    </a:solidFill>
                  </a:tcPr>
                </a:tc>
                <a:extLst>
                  <a:ext uri="{0D108BD9-81ED-4DB2-BD59-A6C34878D82A}">
                    <a16:rowId xmlns:a16="http://schemas.microsoft.com/office/drawing/2014/main" val="10000"/>
                  </a:ext>
                </a:extLst>
              </a:tr>
              <a:tr h="343930">
                <a:tc rowSpan="3">
                  <a:txBody>
                    <a:bodyPr/>
                    <a:lstStyle/>
                    <a:p>
                      <a:pPr marL="71755" marR="71755" algn="ctr">
                        <a:spcBef>
                          <a:spcPts val="250"/>
                        </a:spcBef>
                        <a:spcAft>
                          <a:spcPts val="250"/>
                        </a:spcAft>
                      </a:pPr>
                      <a:r>
                        <a:rPr lang="en-GB" sz="900" dirty="0">
                          <a:solidFill>
                            <a:schemeClr val="bg1">
                              <a:lumMod val="10000"/>
                            </a:schemeClr>
                          </a:solidFill>
                          <a:effectLst/>
                          <a:latin typeface="Calibri Light" panose="020F0302020204030204" pitchFamily="34" charset="0"/>
                        </a:rPr>
                        <a:t>Strategic</a:t>
                      </a:r>
                      <a:endParaRPr lang="en-US" sz="900" dirty="0">
                        <a:solidFill>
                          <a:schemeClr val="bg1">
                            <a:lumMod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vert="vert270" anchor="ctr">
                    <a:solidFill>
                      <a:srgbClr val="ED8B00"/>
                    </a:solidFill>
                  </a:tcPr>
                </a:tc>
                <a:tc>
                  <a:txBody>
                    <a:bodyPr/>
                    <a:lstStyle/>
                    <a:p>
                      <a:pPr marL="0" marR="0" algn="ctr">
                        <a:spcBef>
                          <a:spcPts val="250"/>
                        </a:spcBef>
                        <a:spcAft>
                          <a:spcPts val="250"/>
                        </a:spcAft>
                      </a:pPr>
                      <a:r>
                        <a:rPr lang="en-GB" sz="800" dirty="0">
                          <a:solidFill>
                            <a:srgbClr val="000000"/>
                          </a:solidFill>
                          <a:effectLst/>
                          <a:latin typeface="Calibri Light" panose="020F0302020204030204" pitchFamily="34" charset="0"/>
                        </a:rPr>
                        <a:t>Application</a:t>
                      </a:r>
                      <a:endParaRPr lang="en-US" sz="800" dirty="0">
                        <a:solidFill>
                          <a:srgbClr val="000000"/>
                        </a:solidFill>
                        <a:effectLst/>
                        <a:latin typeface="Calibri Light" panose="020F0302020204030204" pitchFamily="34" charset="0"/>
                      </a:endParaRPr>
                    </a:p>
                    <a:p>
                      <a:pPr marL="0" marR="0" algn="ctr">
                        <a:spcBef>
                          <a:spcPts val="250"/>
                        </a:spcBef>
                        <a:spcAft>
                          <a:spcPts val="250"/>
                        </a:spcAft>
                      </a:pPr>
                      <a:r>
                        <a:rPr lang="en-GB" sz="800" dirty="0">
                          <a:solidFill>
                            <a:srgbClr val="000000"/>
                          </a:solidFill>
                          <a:effectLst/>
                          <a:latin typeface="Calibri Light" panose="020F0302020204030204" pitchFamily="34" charset="0"/>
                        </a:rPr>
                        <a:t>Stability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250"/>
                        </a:spcBef>
                        <a:spcAft>
                          <a:spcPts val="250"/>
                        </a:spcAft>
                      </a:pPr>
                      <a:r>
                        <a:rPr lang="en-GB" sz="800" dirty="0">
                          <a:solidFill>
                            <a:srgbClr val="000000"/>
                          </a:solidFill>
                          <a:effectLst/>
                          <a:latin typeface="Calibri Light" panose="020F0302020204030204" pitchFamily="34" charset="0"/>
                        </a:rPr>
                        <a:t>Testing Effectiveness </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250"/>
                        </a:spcBef>
                        <a:spcAft>
                          <a:spcPts val="250"/>
                        </a:spcAft>
                      </a:pPr>
                      <a:r>
                        <a:rPr lang="en-GB" sz="800" dirty="0">
                          <a:solidFill>
                            <a:srgbClr val="000000"/>
                          </a:solidFill>
                          <a:effectLst/>
                          <a:latin typeface="Calibri Light" panose="020F0302020204030204" pitchFamily="34" charset="0"/>
                        </a:rPr>
                        <a:t>% of [Total number of Critical Defects found Post Delivery/ (Total Critical Defects Reported + Post Delivery Critical Defects)]</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lgn="ctr">
                        <a:spcBef>
                          <a:spcPts val="250"/>
                        </a:spcBef>
                        <a:spcAft>
                          <a:spcPts val="250"/>
                        </a:spcAft>
                      </a:pPr>
                      <a:r>
                        <a:rPr lang="en-GB" sz="800" dirty="0">
                          <a:solidFill>
                            <a:srgbClr val="000000"/>
                          </a:solidFill>
                          <a:effectLst/>
                          <a:latin typeface="Calibri Light" panose="020F0302020204030204" pitchFamily="34" charset="0"/>
                        </a:rPr>
                        <a:t>Monthly or Release based</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rowSpan="7">
                  <a:txBody>
                    <a:bodyPr/>
                    <a:lstStyle/>
                    <a:p>
                      <a:pPr marL="0" marR="0" algn="ctr">
                        <a:spcBef>
                          <a:spcPts val="250"/>
                        </a:spcBef>
                        <a:spcAft>
                          <a:spcPts val="250"/>
                        </a:spcAft>
                      </a:pPr>
                      <a:r>
                        <a:rPr lang="en-US" sz="8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Will be Applicable as the engagement</a:t>
                      </a:r>
                      <a:r>
                        <a:rPr lang="en-US" sz="800" b="1" baseline="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model matures</a:t>
                      </a:r>
                      <a:endParaRPr lang="en-US" sz="800" b="1"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1"/>
                  </a:ext>
                </a:extLst>
              </a:tr>
              <a:tr h="387730">
                <a:tc vMerge="1">
                  <a:txBody>
                    <a:bodyPr/>
                    <a:lstStyle/>
                    <a:p>
                      <a:endParaRPr lang="en-US"/>
                    </a:p>
                  </a:txBody>
                  <a:tcPr/>
                </a:tc>
                <a:tc>
                  <a:txBody>
                    <a:bodyPr/>
                    <a:lstStyle/>
                    <a:p>
                      <a:pPr marL="0" marR="0" algn="ctr">
                        <a:spcBef>
                          <a:spcPts val="250"/>
                        </a:spcBef>
                        <a:spcAft>
                          <a:spcPts val="250"/>
                        </a:spcAft>
                      </a:pPr>
                      <a:r>
                        <a:rPr lang="en-GB" sz="800" kern="1200" dirty="0">
                          <a:solidFill>
                            <a:srgbClr val="000000"/>
                          </a:solidFill>
                          <a:effectLst/>
                          <a:latin typeface="Calibri Light" panose="020F0302020204030204" pitchFamily="34" charset="0"/>
                          <a:ea typeface="+mn-ea"/>
                          <a:cs typeface="+mn-cs"/>
                        </a:rPr>
                        <a:t>Skill improvement</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Training and certification </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 of [Total number of Critical Defects found Post Delivery/ (Total Critical Defects Reported + Post Delivery Critical Defects)]</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lgn="ctr">
                        <a:spcBef>
                          <a:spcPts val="250"/>
                        </a:spcBef>
                        <a:spcAft>
                          <a:spcPts val="250"/>
                        </a:spcAft>
                      </a:pPr>
                      <a:r>
                        <a:rPr lang="en-GB" sz="800">
                          <a:solidFill>
                            <a:srgbClr val="000000"/>
                          </a:solidFill>
                          <a:effectLst/>
                          <a:latin typeface="Calibri Light" panose="020F0302020204030204" pitchFamily="34" charset="0"/>
                        </a:rPr>
                        <a:t>Semi-annually</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250"/>
                        </a:spcBef>
                        <a:spcAft>
                          <a:spcPts val="25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2"/>
                  </a:ext>
                </a:extLst>
              </a:tr>
              <a:tr h="262042">
                <a:tc vMerge="1">
                  <a:txBody>
                    <a:bodyPr/>
                    <a:lstStyle/>
                    <a:p>
                      <a:endParaRPr lang="en-US"/>
                    </a:p>
                  </a:txBody>
                  <a:tcPr/>
                </a:tc>
                <a:tc>
                  <a:txBody>
                    <a:bodyPr/>
                    <a:lstStyle/>
                    <a:p>
                      <a:pPr marL="0" marR="0" algn="ctr">
                        <a:spcBef>
                          <a:spcPts val="250"/>
                        </a:spcBef>
                        <a:spcAft>
                          <a:spcPts val="250"/>
                        </a:spcAft>
                      </a:pPr>
                      <a:r>
                        <a:rPr lang="en-GB" sz="800" kern="1200" dirty="0">
                          <a:solidFill>
                            <a:srgbClr val="000000"/>
                          </a:solidFill>
                          <a:effectLst/>
                          <a:latin typeface="Calibri Light" panose="020F0302020204030204" pitchFamily="34" charset="0"/>
                          <a:ea typeface="+mn-ea"/>
                          <a:cs typeface="+mn-cs"/>
                        </a:rPr>
                        <a:t>Cost Reduction</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Year on Year Cost Reductions</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 of [Total tasks planned – Total tasks completed on schedule]/Total tasks planned for the reporting duration.</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lgn="ctr">
                        <a:spcBef>
                          <a:spcPts val="250"/>
                        </a:spcBef>
                        <a:spcAft>
                          <a:spcPts val="250"/>
                        </a:spcAft>
                      </a:pPr>
                      <a:r>
                        <a:rPr lang="en-GB" sz="800" dirty="0">
                          <a:solidFill>
                            <a:srgbClr val="000000"/>
                          </a:solidFill>
                          <a:effectLst/>
                          <a:latin typeface="Calibri Light" panose="020F0302020204030204" pitchFamily="34" charset="0"/>
                        </a:rPr>
                        <a:t>Yearly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250"/>
                        </a:spcBef>
                        <a:spcAft>
                          <a:spcPts val="25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3"/>
                  </a:ext>
                </a:extLst>
              </a:tr>
              <a:tr h="262042">
                <a:tc rowSpan="2">
                  <a:txBody>
                    <a:bodyPr/>
                    <a:lstStyle/>
                    <a:p>
                      <a:pPr marL="71755" marR="71755" algn="ctr">
                        <a:spcBef>
                          <a:spcPts val="250"/>
                        </a:spcBef>
                        <a:spcAft>
                          <a:spcPts val="250"/>
                        </a:spcAft>
                      </a:pPr>
                      <a:r>
                        <a:rPr lang="en-GB" sz="900" dirty="0">
                          <a:solidFill>
                            <a:schemeClr val="bg1">
                              <a:lumMod val="10000"/>
                            </a:schemeClr>
                          </a:solidFill>
                          <a:effectLst/>
                          <a:latin typeface="Calibri Light" panose="020F0302020204030204" pitchFamily="34" charset="0"/>
                        </a:rPr>
                        <a:t>Tactical</a:t>
                      </a:r>
                      <a:endParaRPr lang="en-US" sz="900" dirty="0">
                        <a:solidFill>
                          <a:schemeClr val="bg1">
                            <a:lumMod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vert="vert270" anchor="ctr">
                    <a:solidFill>
                      <a:srgbClr val="ED8B00"/>
                    </a:solidFill>
                  </a:tcPr>
                </a:tc>
                <a:tc>
                  <a:txBody>
                    <a:bodyPr/>
                    <a:lstStyle/>
                    <a:p>
                      <a:pPr marL="0" marR="0" algn="ctr">
                        <a:spcBef>
                          <a:spcPts val="250"/>
                        </a:spcBef>
                        <a:spcAft>
                          <a:spcPts val="250"/>
                        </a:spcAft>
                      </a:pPr>
                      <a:r>
                        <a:rPr lang="en-GB" sz="800" kern="1200">
                          <a:solidFill>
                            <a:srgbClr val="000000"/>
                          </a:solidFill>
                          <a:effectLst/>
                          <a:latin typeface="Calibri Light" panose="020F0302020204030204" pitchFamily="34" charset="0"/>
                          <a:ea typeface="+mn-ea"/>
                          <a:cs typeface="+mn-cs"/>
                        </a:rPr>
                        <a:t>Quality</a:t>
                      </a:r>
                      <a:endParaRPr lang="en-US" sz="800" kern="120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Defect Rejection Ratio (DRR) </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(Number of Rejected Defects which are in Tester’s Control /Total number of Defects Logged) X 100</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lgn="ctr">
                        <a:spcBef>
                          <a:spcPts val="250"/>
                        </a:spcBef>
                        <a:spcAft>
                          <a:spcPts val="250"/>
                        </a:spcAft>
                      </a:pPr>
                      <a:r>
                        <a:rPr lang="en-GB" sz="800">
                          <a:solidFill>
                            <a:srgbClr val="000000"/>
                          </a:solidFill>
                          <a:effectLst/>
                          <a:latin typeface="Calibri Light" panose="020F0302020204030204" pitchFamily="34" charset="0"/>
                        </a:rPr>
                        <a:t>Monthly or Release based</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250"/>
                        </a:spcBef>
                        <a:spcAft>
                          <a:spcPts val="25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4"/>
                  </a:ext>
                </a:extLst>
              </a:tr>
              <a:tr h="258488">
                <a:tc vMerge="1">
                  <a:txBody>
                    <a:bodyPr/>
                    <a:lstStyle/>
                    <a:p>
                      <a:endParaRPr lang="en-US"/>
                    </a:p>
                  </a:txBody>
                  <a:tcPr/>
                </a:tc>
                <a:tc>
                  <a:txBody>
                    <a:bodyPr/>
                    <a:lstStyle/>
                    <a:p>
                      <a:pPr marL="0" marR="0" algn="ctr">
                        <a:spcBef>
                          <a:spcPts val="250"/>
                        </a:spcBef>
                        <a:spcAft>
                          <a:spcPts val="250"/>
                        </a:spcAft>
                      </a:pPr>
                      <a:r>
                        <a:rPr lang="en-GB" sz="800" kern="1200" dirty="0">
                          <a:solidFill>
                            <a:srgbClr val="000000"/>
                          </a:solidFill>
                          <a:effectLst/>
                          <a:latin typeface="Calibri Light" panose="020F0302020204030204" pitchFamily="34" charset="0"/>
                          <a:ea typeface="+mn-ea"/>
                          <a:cs typeface="+mn-cs"/>
                        </a:rPr>
                        <a:t>Cost Reduction</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Tools Utilization </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spcBef>
                          <a:spcPts val="250"/>
                        </a:spcBef>
                        <a:spcAft>
                          <a:spcPts val="250"/>
                        </a:spcAft>
                      </a:pPr>
                      <a:r>
                        <a:rPr lang="en-GB" sz="800" kern="1200" dirty="0">
                          <a:solidFill>
                            <a:srgbClr val="000000"/>
                          </a:solidFill>
                          <a:effectLst/>
                          <a:latin typeface="Calibri Light" panose="020F0302020204030204" pitchFamily="34" charset="0"/>
                          <a:ea typeface="+mn-ea"/>
                          <a:cs typeface="+mn-cs"/>
                        </a:rPr>
                        <a:t>% of [Total Actual Effort – Total Planned Effort]/Total Planned Effort.</a:t>
                      </a:r>
                      <a:endParaRPr lang="en-US" sz="800" kern="1200" dirty="0">
                        <a:solidFill>
                          <a:srgbClr val="000000"/>
                        </a:solidFill>
                        <a:effectLst/>
                        <a:latin typeface="Calibri Light" panose="020F0302020204030204" pitchFamily="34" charset="0"/>
                        <a:ea typeface="+mn-ea"/>
                        <a:cs typeface="+mn-cs"/>
                      </a:endParaRPr>
                    </a:p>
                  </a:txBody>
                  <a:tcPr marL="29168" marR="29168" marT="0" marB="0" anchor="ctr"/>
                </a:tc>
                <a:tc>
                  <a:txBody>
                    <a:bodyPr/>
                    <a:lstStyle/>
                    <a:p>
                      <a:pPr marL="0" marR="0" algn="ctr">
                        <a:spcBef>
                          <a:spcPts val="250"/>
                        </a:spcBef>
                        <a:spcAft>
                          <a:spcPts val="250"/>
                        </a:spcAft>
                      </a:pPr>
                      <a:r>
                        <a:rPr lang="en-GB" sz="800">
                          <a:solidFill>
                            <a:srgbClr val="000000"/>
                          </a:solidFill>
                          <a:effectLst/>
                          <a:latin typeface="Calibri Light" panose="020F0302020204030204" pitchFamily="34" charset="0"/>
                        </a:rPr>
                        <a:t>Yearly</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250"/>
                        </a:spcBef>
                        <a:spcAft>
                          <a:spcPts val="25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5"/>
                  </a:ext>
                </a:extLst>
              </a:tr>
              <a:tr h="258488">
                <a:tc rowSpan="9">
                  <a:txBody>
                    <a:bodyPr/>
                    <a:lstStyle/>
                    <a:p>
                      <a:pPr marL="71755" marR="71755" algn="ctr">
                        <a:spcBef>
                          <a:spcPts val="400"/>
                        </a:spcBef>
                        <a:spcAft>
                          <a:spcPts val="400"/>
                        </a:spcAft>
                      </a:pPr>
                      <a:r>
                        <a:rPr lang="en-US" sz="900" dirty="0">
                          <a:solidFill>
                            <a:schemeClr val="bg1">
                              <a:lumMod val="10000"/>
                            </a:schemeClr>
                          </a:solidFill>
                          <a:effectLst/>
                          <a:latin typeface="Calibri Light" panose="020F0302020204030204" pitchFamily="34" charset="0"/>
                        </a:rPr>
                        <a:t>Operational</a:t>
                      </a:r>
                    </a:p>
                  </a:txBody>
                  <a:tcPr marL="29168" marR="29168" marT="0" marB="0" vert="vert270" anchor="ctr">
                    <a:solidFill>
                      <a:srgbClr val="ED8B00"/>
                    </a:solidFill>
                  </a:tcPr>
                </a:tc>
                <a:tc>
                  <a:txBody>
                    <a:bodyPr/>
                    <a:lstStyle/>
                    <a:p>
                      <a:pPr marL="0" marR="0" algn="ctr">
                        <a:spcBef>
                          <a:spcPts val="400"/>
                        </a:spcBef>
                        <a:spcAft>
                          <a:spcPts val="400"/>
                        </a:spcAft>
                      </a:pPr>
                      <a:r>
                        <a:rPr lang="en-US" sz="800" kern="1200" dirty="0">
                          <a:solidFill>
                            <a:srgbClr val="000000"/>
                          </a:solidFill>
                          <a:effectLst/>
                          <a:latin typeface="Calibri Light" panose="020F0302020204030204" pitchFamily="34" charset="0"/>
                          <a:ea typeface="+mn-ea"/>
                          <a:cs typeface="+mn-cs"/>
                        </a:rPr>
                        <a:t>Productivity</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Team Velocity</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Indicates the performance of the team during the past sprint in terms of story points completed</a:t>
                      </a:r>
                    </a:p>
                  </a:txBody>
                  <a:tcPr marL="29168" marR="29168" marT="0" marB="0" anchor="ctr"/>
                </a:tc>
                <a:tc>
                  <a:txBody>
                    <a:bodyPr/>
                    <a:lstStyle/>
                    <a:p>
                      <a:pPr marL="0" marR="0" algn="ctr">
                        <a:spcBef>
                          <a:spcPts val="400"/>
                        </a:spcBef>
                        <a:spcAft>
                          <a:spcPts val="400"/>
                        </a:spcAft>
                      </a:pPr>
                      <a:r>
                        <a:rPr lang="en-US" sz="800">
                          <a:solidFill>
                            <a:srgbClr val="000000"/>
                          </a:solidFill>
                          <a:effectLst/>
                          <a:latin typeface="Calibri Light" panose="020F0302020204030204" pitchFamily="34" charset="0"/>
                        </a:rPr>
                        <a:t>Sprint End</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6"/>
                  </a:ext>
                </a:extLst>
              </a:tr>
              <a:tr h="258488">
                <a:tc vMerge="1">
                  <a:txBody>
                    <a:bodyPr/>
                    <a:lstStyle/>
                    <a:p>
                      <a:endParaRPr lang="en-US"/>
                    </a:p>
                  </a:txBody>
                  <a:tcPr/>
                </a:tc>
                <a:tc>
                  <a:txBody>
                    <a:bodyPr/>
                    <a:lstStyle/>
                    <a:p>
                      <a:pPr marL="0" marR="0" algn="ctr">
                        <a:spcBef>
                          <a:spcPts val="400"/>
                        </a:spcBef>
                        <a:spcAft>
                          <a:spcPts val="400"/>
                        </a:spcAft>
                      </a:pPr>
                      <a:r>
                        <a:rPr lang="en-US" sz="800" kern="1200" dirty="0">
                          <a:solidFill>
                            <a:srgbClr val="000000"/>
                          </a:solidFill>
                          <a:effectLst/>
                          <a:latin typeface="Calibri Light" panose="020F0302020204030204" pitchFamily="34" charset="0"/>
                          <a:ea typeface="+mn-ea"/>
                          <a:cs typeface="+mn-cs"/>
                        </a:rPr>
                        <a:t>Cost</a:t>
                      </a:r>
                    </a:p>
                  </a:txBody>
                  <a:tcPr marL="29168" marR="29168" marT="0" marB="0" anchor="ctr"/>
                </a:tc>
                <a:tc>
                  <a:txBody>
                    <a:bodyPr/>
                    <a:lstStyle/>
                    <a:p>
                      <a:pPr marL="0" marR="0">
                        <a:spcBef>
                          <a:spcPts val="400"/>
                        </a:spcBef>
                        <a:spcAft>
                          <a:spcPts val="400"/>
                        </a:spcAft>
                      </a:pPr>
                      <a:r>
                        <a:rPr lang="en-US" sz="800" kern="1200" dirty="0" err="1">
                          <a:solidFill>
                            <a:srgbClr val="000000"/>
                          </a:solidFill>
                          <a:effectLst/>
                          <a:latin typeface="Calibri Light" panose="020F0302020204030204" pitchFamily="34" charset="0"/>
                          <a:ea typeface="+mn-ea"/>
                          <a:cs typeface="+mn-cs"/>
                        </a:rPr>
                        <a:t>Burndown</a:t>
                      </a:r>
                      <a:r>
                        <a:rPr lang="en-US" sz="800" kern="1200" dirty="0">
                          <a:solidFill>
                            <a:srgbClr val="000000"/>
                          </a:solidFill>
                          <a:effectLst/>
                          <a:latin typeface="Calibri Light" panose="020F0302020204030204" pitchFamily="34" charset="0"/>
                          <a:ea typeface="+mn-ea"/>
                          <a:cs typeface="+mn-cs"/>
                        </a:rPr>
                        <a:t> Chart</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Compares the sprints progress as planned versus actual in terms of estimated task hours</a:t>
                      </a: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Sprint End</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7"/>
                  </a:ext>
                </a:extLst>
              </a:tr>
              <a:tr h="258488">
                <a:tc vMerge="1">
                  <a:txBody>
                    <a:bodyPr/>
                    <a:lstStyle/>
                    <a:p>
                      <a:endParaRPr lang="en-US"/>
                    </a:p>
                  </a:txBody>
                  <a:tcPr/>
                </a:tc>
                <a:tc>
                  <a:txBody>
                    <a:bodyPr/>
                    <a:lstStyle/>
                    <a:p>
                      <a:pPr marL="0" marR="0" algn="ctr">
                        <a:spcBef>
                          <a:spcPts val="400"/>
                        </a:spcBef>
                        <a:spcAft>
                          <a:spcPts val="400"/>
                        </a:spcAft>
                      </a:pPr>
                      <a:r>
                        <a:rPr lang="en-US" sz="800" kern="1200" dirty="0">
                          <a:solidFill>
                            <a:srgbClr val="000000"/>
                          </a:solidFill>
                          <a:effectLst/>
                          <a:latin typeface="Calibri Light" panose="020F0302020204030204" pitchFamily="34" charset="0"/>
                          <a:ea typeface="+mn-ea"/>
                          <a:cs typeface="+mn-cs"/>
                        </a:rPr>
                        <a:t>Cost</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Testing productivity</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Number of test case executed/Test Execution Efforts</a:t>
                      </a: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Quarterly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rowSpan="7">
                  <a:txBody>
                    <a:bodyPr/>
                    <a:lstStyle/>
                    <a:p>
                      <a:pPr marL="0" marR="0" algn="ctr" defTabSz="779252" rtl="0" eaLnBrk="1" latinLnBrk="0" hangingPunct="1">
                        <a:spcBef>
                          <a:spcPts val="250"/>
                        </a:spcBef>
                        <a:spcAft>
                          <a:spcPts val="250"/>
                        </a:spcAft>
                      </a:pPr>
                      <a:r>
                        <a:rPr lang="en-US" sz="800" b="1" kern="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Applicable as of today</a:t>
                      </a:r>
                    </a:p>
                  </a:txBody>
                  <a:tcPr marL="29168" marR="29168" marT="0" marB="0" anchor="ctr"/>
                </a:tc>
                <a:extLst>
                  <a:ext uri="{0D108BD9-81ED-4DB2-BD59-A6C34878D82A}">
                    <a16:rowId xmlns:a16="http://schemas.microsoft.com/office/drawing/2014/main" val="10008"/>
                  </a:ext>
                </a:extLst>
              </a:tr>
              <a:tr h="131021">
                <a:tc vMerge="1">
                  <a:txBody>
                    <a:bodyPr/>
                    <a:lstStyle/>
                    <a:p>
                      <a:endParaRPr lang="en-US"/>
                    </a:p>
                  </a:txBody>
                  <a:tcPr/>
                </a:tc>
                <a:tc>
                  <a:txBody>
                    <a:bodyPr/>
                    <a:lstStyle/>
                    <a:p>
                      <a:pPr marL="0" marR="0" algn="ctr">
                        <a:spcBef>
                          <a:spcPts val="400"/>
                        </a:spcBef>
                        <a:spcAft>
                          <a:spcPts val="400"/>
                        </a:spcAft>
                      </a:pPr>
                      <a:r>
                        <a:rPr lang="en-US" sz="800" kern="1200">
                          <a:solidFill>
                            <a:srgbClr val="000000"/>
                          </a:solidFill>
                          <a:effectLst/>
                          <a:latin typeface="Calibri Light" panose="020F0302020204030204" pitchFamily="34" charset="0"/>
                          <a:ea typeface="+mn-ea"/>
                          <a:cs typeface="+mn-cs"/>
                        </a:rPr>
                        <a:t>Cost</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Effort deviation</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[Actual Effort – Estimated Efforts]/Estimated efforts</a:t>
                      </a: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Quarterly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09"/>
                  </a:ext>
                </a:extLst>
              </a:tr>
              <a:tr h="262042">
                <a:tc vMerge="1">
                  <a:txBody>
                    <a:bodyPr/>
                    <a:lstStyle/>
                    <a:p>
                      <a:endParaRPr lang="en-US"/>
                    </a:p>
                  </a:txBody>
                  <a:tcPr/>
                </a:tc>
                <a:tc>
                  <a:txBody>
                    <a:bodyPr/>
                    <a:lstStyle/>
                    <a:p>
                      <a:pPr marL="0" marR="0" algn="ctr">
                        <a:spcBef>
                          <a:spcPts val="400"/>
                        </a:spcBef>
                        <a:spcAft>
                          <a:spcPts val="400"/>
                        </a:spcAft>
                      </a:pPr>
                      <a:r>
                        <a:rPr lang="en-US" sz="800" kern="1200" dirty="0">
                          <a:solidFill>
                            <a:srgbClr val="000000"/>
                          </a:solidFill>
                          <a:effectLst/>
                          <a:latin typeface="Calibri Light" panose="020F0302020204030204" pitchFamily="34" charset="0"/>
                          <a:ea typeface="+mn-ea"/>
                          <a:cs typeface="+mn-cs"/>
                        </a:rPr>
                        <a:t>Cost</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Automation Coverage</a:t>
                      </a:r>
                    </a:p>
                  </a:txBody>
                  <a:tcPr marL="29168" marR="29168" marT="0" marB="0" anchor="ctr"/>
                </a:tc>
                <a:tc>
                  <a:txBody>
                    <a:bodyPr/>
                    <a:lstStyle/>
                    <a:p>
                      <a:pPr marL="0" marR="0">
                        <a:spcBef>
                          <a:spcPts val="400"/>
                        </a:spcBef>
                        <a:spcAft>
                          <a:spcPts val="400"/>
                        </a:spcAft>
                      </a:pPr>
                      <a:r>
                        <a:rPr lang="en-US" sz="800" kern="1200" dirty="0">
                          <a:solidFill>
                            <a:srgbClr val="000000"/>
                          </a:solidFill>
                          <a:effectLst/>
                          <a:latin typeface="Calibri Light" panose="020F0302020204030204" pitchFamily="34" charset="0"/>
                          <a:ea typeface="+mn-ea"/>
                          <a:cs typeface="+mn-cs"/>
                        </a:rPr>
                        <a:t>Indicates the amount of automation done against the total number of manual test cases developed</a:t>
                      </a: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Sprint or Release End</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10"/>
                  </a:ext>
                </a:extLst>
              </a:tr>
              <a:tr h="339158">
                <a:tc vMerge="1">
                  <a:txBody>
                    <a:bodyPr/>
                    <a:lstStyle/>
                    <a:p>
                      <a:endParaRPr lang="en-US"/>
                    </a:p>
                  </a:txBody>
                  <a:tcPr/>
                </a:tc>
                <a:tc>
                  <a:txBody>
                    <a:bodyPr/>
                    <a:lstStyle/>
                    <a:p>
                      <a:pPr marL="0" marR="0" algn="ctr">
                        <a:spcBef>
                          <a:spcPts val="400"/>
                        </a:spcBef>
                        <a:spcAft>
                          <a:spcPts val="400"/>
                        </a:spcAft>
                      </a:pPr>
                      <a:r>
                        <a:rPr lang="en-US" sz="800">
                          <a:solidFill>
                            <a:srgbClr val="000000"/>
                          </a:solidFill>
                          <a:effectLst/>
                          <a:latin typeface="Calibri Light" panose="020F0302020204030204" pitchFamily="34" charset="0"/>
                        </a:rPr>
                        <a:t>Quality</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400"/>
                        </a:spcBef>
                        <a:spcAft>
                          <a:spcPts val="400"/>
                        </a:spcAft>
                      </a:pPr>
                      <a:r>
                        <a:rPr lang="en-US" sz="800" dirty="0">
                          <a:solidFill>
                            <a:srgbClr val="000000"/>
                          </a:solidFill>
                          <a:effectLst/>
                          <a:latin typeface="Calibri Light" panose="020F0302020204030204" pitchFamily="34" charset="0"/>
                        </a:rPr>
                        <a:t>Defects by Severity per sprint/story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400"/>
                        </a:spcBef>
                        <a:spcAft>
                          <a:spcPts val="400"/>
                        </a:spcAft>
                      </a:pPr>
                      <a:r>
                        <a:rPr lang="en-US" sz="800" dirty="0">
                          <a:solidFill>
                            <a:srgbClr val="000000"/>
                          </a:solidFill>
                          <a:effectLst/>
                          <a:latin typeface="Calibri Light" panose="020F0302020204030204" pitchFamily="34" charset="0"/>
                        </a:rPr>
                        <a:t>Indicates defects severity trend at a sprint/story level</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Sprint End</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12"/>
                  </a:ext>
                </a:extLst>
              </a:tr>
              <a:tr h="258488">
                <a:tc vMerge="1">
                  <a:txBody>
                    <a:bodyPr/>
                    <a:lstStyle/>
                    <a:p>
                      <a:endParaRPr lang="en-US"/>
                    </a:p>
                  </a:txBody>
                  <a:tcPr/>
                </a:tc>
                <a:tc>
                  <a:txBody>
                    <a:bodyPr/>
                    <a:lstStyle/>
                    <a:p>
                      <a:pPr marL="0" marR="0" algn="ctr">
                        <a:spcBef>
                          <a:spcPts val="400"/>
                        </a:spcBef>
                        <a:spcAft>
                          <a:spcPts val="400"/>
                        </a:spcAft>
                      </a:pPr>
                      <a:r>
                        <a:rPr lang="en-US" sz="800">
                          <a:solidFill>
                            <a:srgbClr val="000000"/>
                          </a:solidFill>
                          <a:effectLst/>
                          <a:latin typeface="Calibri Light" panose="020F0302020204030204" pitchFamily="34" charset="0"/>
                        </a:rPr>
                        <a:t>Quality</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300"/>
                        </a:spcBef>
                        <a:spcAft>
                          <a:spcPts val="300"/>
                        </a:spcAft>
                      </a:pPr>
                      <a:r>
                        <a:rPr lang="en-GB" sz="800">
                          <a:solidFill>
                            <a:srgbClr val="000000"/>
                          </a:solidFill>
                          <a:effectLst/>
                          <a:latin typeface="Calibri Light" panose="020F0302020204030204" pitchFamily="34" charset="0"/>
                        </a:rPr>
                        <a:t>Test Case Coverage </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300"/>
                        </a:spcBef>
                        <a:spcAft>
                          <a:spcPts val="300"/>
                        </a:spcAft>
                      </a:pPr>
                      <a:r>
                        <a:rPr lang="en-GB" sz="800" dirty="0">
                          <a:solidFill>
                            <a:srgbClr val="000000"/>
                          </a:solidFill>
                          <a:effectLst/>
                          <a:latin typeface="Calibri Light" panose="020F0302020204030204" pitchFamily="34" charset="0"/>
                        </a:rPr>
                        <a:t>[Test cases executed/Total agreed Test cases to be executed in Test Suite]X100</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Monthly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13"/>
                  </a:ext>
                </a:extLst>
              </a:tr>
              <a:tr h="131021">
                <a:tc vMerge="1">
                  <a:txBody>
                    <a:bodyPr/>
                    <a:lstStyle/>
                    <a:p>
                      <a:endParaRPr lang="en-US"/>
                    </a:p>
                  </a:txBody>
                  <a:tcPr/>
                </a:tc>
                <a:tc>
                  <a:txBody>
                    <a:bodyPr/>
                    <a:lstStyle/>
                    <a:p>
                      <a:pPr marL="0" marR="0" algn="ctr">
                        <a:spcBef>
                          <a:spcPts val="400"/>
                        </a:spcBef>
                        <a:spcAft>
                          <a:spcPts val="400"/>
                        </a:spcAft>
                      </a:pPr>
                      <a:r>
                        <a:rPr lang="en-US" sz="800">
                          <a:solidFill>
                            <a:srgbClr val="000000"/>
                          </a:solidFill>
                          <a:effectLst/>
                          <a:latin typeface="Calibri Light" panose="020F0302020204030204" pitchFamily="34" charset="0"/>
                        </a:rPr>
                        <a:t>Time</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400"/>
                        </a:spcBef>
                        <a:spcAft>
                          <a:spcPts val="400"/>
                        </a:spcAft>
                      </a:pPr>
                      <a:r>
                        <a:rPr lang="en-US" sz="800">
                          <a:solidFill>
                            <a:srgbClr val="000000"/>
                          </a:solidFill>
                          <a:effectLst/>
                          <a:latin typeface="Calibri Light" panose="020F0302020204030204" pitchFamily="34" charset="0"/>
                        </a:rPr>
                        <a:t>Total Testing time</a:t>
                      </a:r>
                      <a:endParaRPr lang="en-US" sz="80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400"/>
                        </a:spcBef>
                        <a:spcAft>
                          <a:spcPts val="400"/>
                        </a:spcAft>
                      </a:pPr>
                      <a:r>
                        <a:rPr lang="en-US" sz="800" dirty="0">
                          <a:solidFill>
                            <a:srgbClr val="000000"/>
                          </a:solidFill>
                          <a:effectLst/>
                          <a:latin typeface="Calibri Light" panose="020F0302020204030204" pitchFamily="34" charset="0"/>
                        </a:rPr>
                        <a:t>Total testing down time/Total Test execution  time</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lgn="ctr">
                        <a:spcBef>
                          <a:spcPts val="400"/>
                        </a:spcBef>
                        <a:spcAft>
                          <a:spcPts val="400"/>
                        </a:spcAft>
                      </a:pPr>
                      <a:r>
                        <a:rPr lang="en-US" sz="800" dirty="0">
                          <a:solidFill>
                            <a:srgbClr val="000000"/>
                          </a:solidFill>
                          <a:effectLst/>
                          <a:latin typeface="Calibri Light" panose="020F0302020204030204" pitchFamily="34" charset="0"/>
                        </a:rPr>
                        <a:t>Monthly</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400"/>
                        </a:spcBef>
                        <a:spcAft>
                          <a:spcPts val="4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14"/>
                  </a:ext>
                </a:extLst>
              </a:tr>
              <a:tr h="262042">
                <a:tc vMerge="1">
                  <a:txBody>
                    <a:bodyPr/>
                    <a:lstStyle/>
                    <a:p>
                      <a:endParaRPr lang="en-US"/>
                    </a:p>
                  </a:txBody>
                  <a:tcPr/>
                </a:tc>
                <a:tc>
                  <a:txBody>
                    <a:bodyPr/>
                    <a:lstStyle/>
                    <a:p>
                      <a:pPr marL="0" marR="0" algn="ctr">
                        <a:spcBef>
                          <a:spcPts val="250"/>
                        </a:spcBef>
                        <a:spcAft>
                          <a:spcPts val="250"/>
                        </a:spcAft>
                      </a:pPr>
                      <a:r>
                        <a:rPr lang="en-GB" sz="800" dirty="0">
                          <a:solidFill>
                            <a:srgbClr val="000000"/>
                          </a:solidFill>
                          <a:effectLst/>
                          <a:latin typeface="Calibri Light" panose="020F0302020204030204" pitchFamily="34" charset="0"/>
                        </a:rPr>
                        <a:t>Cost Control</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250"/>
                        </a:spcBef>
                        <a:spcAft>
                          <a:spcPts val="250"/>
                        </a:spcAft>
                      </a:pPr>
                      <a:r>
                        <a:rPr lang="en-GB" sz="800" dirty="0">
                          <a:solidFill>
                            <a:srgbClr val="000000"/>
                          </a:solidFill>
                          <a:effectLst/>
                          <a:latin typeface="Calibri Light" panose="020F0302020204030204" pitchFamily="34" charset="0"/>
                        </a:rPr>
                        <a:t>Effort Variance</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spcBef>
                          <a:spcPts val="250"/>
                        </a:spcBef>
                        <a:spcAft>
                          <a:spcPts val="250"/>
                        </a:spcAft>
                      </a:pPr>
                      <a:r>
                        <a:rPr lang="en-GB" sz="800" dirty="0">
                          <a:solidFill>
                            <a:srgbClr val="000000"/>
                          </a:solidFill>
                          <a:effectLst/>
                          <a:latin typeface="Calibri Light" panose="020F0302020204030204" pitchFamily="34" charset="0"/>
                        </a:rPr>
                        <a:t>% of [Total Actual Effort – Total Planned Effort]/Total Planned Effort</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a:txBody>
                    <a:bodyPr/>
                    <a:lstStyle/>
                    <a:p>
                      <a:pPr marL="0" marR="0" algn="ctr">
                        <a:spcBef>
                          <a:spcPts val="300"/>
                        </a:spcBef>
                        <a:spcAft>
                          <a:spcPts val="300"/>
                        </a:spcAft>
                      </a:pPr>
                      <a:r>
                        <a:rPr lang="en-GB" sz="800" dirty="0">
                          <a:solidFill>
                            <a:srgbClr val="000000"/>
                          </a:solidFill>
                          <a:effectLst/>
                          <a:latin typeface="Calibri Light" panose="020F0302020204030204" pitchFamily="34" charset="0"/>
                        </a:rPr>
                        <a:t>Monthly or Release based</a:t>
                      </a: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tc vMerge="1">
                  <a:txBody>
                    <a:bodyPr/>
                    <a:lstStyle/>
                    <a:p>
                      <a:pPr marL="0" marR="0" algn="ctr">
                        <a:spcBef>
                          <a:spcPts val="300"/>
                        </a:spcBef>
                        <a:spcAft>
                          <a:spcPts val="300"/>
                        </a:spcAft>
                      </a:pPr>
                      <a:endParaRPr lang="en-US" sz="8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endParaRPr>
                    </a:p>
                  </a:txBody>
                  <a:tcPr marL="29168" marR="29168" marT="0" marB="0" anchor="ct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40684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8105" y="2269550"/>
            <a:ext cx="5561624" cy="415498"/>
          </a:xfrm>
        </p:spPr>
        <p:txBody>
          <a:bodyPr/>
          <a:lstStyle/>
          <a:p>
            <a:r>
              <a:rPr lang="en-US" dirty="0"/>
              <a:t>What would the organization look like?</a:t>
            </a:r>
          </a:p>
        </p:txBody>
      </p:sp>
    </p:spTree>
    <p:extLst>
      <p:ext uri="{BB962C8B-B14F-4D97-AF65-F5344CB8AC3E}">
        <p14:creationId xmlns:p14="http://schemas.microsoft.com/office/powerpoint/2010/main" val="338567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8" y="240427"/>
            <a:ext cx="8594260" cy="369332"/>
          </a:xfrm>
        </p:spPr>
        <p:txBody>
          <a:bodyPr/>
          <a:lstStyle/>
          <a:p>
            <a:pPr eaLnBrk="0" hangingPunct="0"/>
            <a:r>
              <a:rPr lang="en-US" sz="2400" b="1" kern="1200" dirty="0"/>
              <a:t>Questions Mapping</a:t>
            </a:r>
          </a:p>
        </p:txBody>
      </p:sp>
      <p:graphicFrame>
        <p:nvGraphicFramePr>
          <p:cNvPr id="3" name="Table 2"/>
          <p:cNvGraphicFramePr>
            <a:graphicFrameLocks noGrp="1"/>
          </p:cNvGraphicFramePr>
          <p:nvPr>
            <p:extLst>
              <p:ext uri="{D42A27DB-BD31-4B8C-83A1-F6EECF244321}">
                <p14:modId xmlns:p14="http://schemas.microsoft.com/office/powerpoint/2010/main" val="2746297201"/>
              </p:ext>
            </p:extLst>
          </p:nvPr>
        </p:nvGraphicFramePr>
        <p:xfrm>
          <a:off x="441697" y="673284"/>
          <a:ext cx="8250621" cy="3616960"/>
        </p:xfrm>
        <a:graphic>
          <a:graphicData uri="http://schemas.openxmlformats.org/drawingml/2006/table">
            <a:tbl>
              <a:tblPr firstRow="1" bandRow="1">
                <a:tableStyleId>{5940675A-B579-460E-94D1-54222C63F5DA}</a:tableStyleId>
              </a:tblPr>
              <a:tblGrid>
                <a:gridCol w="2750207">
                  <a:extLst>
                    <a:ext uri="{9D8B030D-6E8A-4147-A177-3AD203B41FA5}">
                      <a16:colId xmlns:a16="http://schemas.microsoft.com/office/drawing/2014/main" val="2051710047"/>
                    </a:ext>
                  </a:extLst>
                </a:gridCol>
                <a:gridCol w="1989960">
                  <a:extLst>
                    <a:ext uri="{9D8B030D-6E8A-4147-A177-3AD203B41FA5}">
                      <a16:colId xmlns:a16="http://schemas.microsoft.com/office/drawing/2014/main" val="1565956852"/>
                    </a:ext>
                  </a:extLst>
                </a:gridCol>
                <a:gridCol w="3510454">
                  <a:extLst>
                    <a:ext uri="{9D8B030D-6E8A-4147-A177-3AD203B41FA5}">
                      <a16:colId xmlns:a16="http://schemas.microsoft.com/office/drawing/2014/main" val="1519476244"/>
                    </a:ext>
                  </a:extLst>
                </a:gridCol>
              </a:tblGrid>
              <a:tr h="370840">
                <a:tc>
                  <a:txBody>
                    <a:bodyPr/>
                    <a:lstStyle/>
                    <a:p>
                      <a:pPr marL="0" marR="0" indent="0" algn="l" defTabSz="779252" rtl="0" eaLnBrk="0" latinLnBrk="0" hangingPunct="0">
                        <a:spcBef>
                          <a:spcPct val="30000"/>
                        </a:spcBef>
                        <a:spcAft>
                          <a:spcPts val="0"/>
                        </a:spcAft>
                        <a:buFont typeface="Arial" panose="020B0604020202020204" pitchFamily="34" charset="0"/>
                        <a:buNone/>
                        <a:defRPr/>
                      </a:pPr>
                      <a:r>
                        <a:rPr lang="en-US" sz="1200" b="0" i="0" kern="1200" dirty="0">
                          <a:solidFill>
                            <a:schemeClr val="bg1"/>
                          </a:solidFill>
                          <a:latin typeface="Calibri Light" panose="020F0302020204030204" pitchFamily="34" charset="0"/>
                          <a:ea typeface="+mn-ea"/>
                          <a:cs typeface="+mn-cs"/>
                        </a:rPr>
                        <a:t>Questions</a:t>
                      </a:r>
                    </a:p>
                  </a:txBody>
                  <a:tcPr>
                    <a:solidFill>
                      <a:srgbClr val="2C2E8C"/>
                    </a:solidFill>
                  </a:tcPr>
                </a:tc>
                <a:tc>
                  <a:txBody>
                    <a:bodyPr/>
                    <a:lstStyle/>
                    <a:p>
                      <a:pPr marL="0" marR="0" indent="0" algn="l" defTabSz="779252" rtl="0" eaLnBrk="0" latinLnBrk="0" hangingPunct="0">
                        <a:spcBef>
                          <a:spcPct val="30000"/>
                        </a:spcBef>
                        <a:spcAft>
                          <a:spcPts val="0"/>
                        </a:spcAft>
                        <a:buFont typeface="Arial" panose="020B0604020202020204" pitchFamily="34" charset="0"/>
                        <a:buNone/>
                        <a:defRPr/>
                      </a:pPr>
                      <a:r>
                        <a:rPr lang="en-US" sz="1200" b="0" i="0" kern="1200" dirty="0">
                          <a:solidFill>
                            <a:schemeClr val="bg1"/>
                          </a:solidFill>
                          <a:latin typeface="Calibri Light" panose="020F0302020204030204" pitchFamily="34" charset="0"/>
                          <a:ea typeface="+mn-ea"/>
                          <a:cs typeface="+mn-cs"/>
                        </a:rPr>
                        <a:t>Slide#</a:t>
                      </a:r>
                    </a:p>
                  </a:txBody>
                  <a:tcPr>
                    <a:solidFill>
                      <a:srgbClr val="2C2E8C"/>
                    </a:solidFill>
                  </a:tcPr>
                </a:tc>
                <a:tc>
                  <a:txBody>
                    <a:bodyPr/>
                    <a:lstStyle/>
                    <a:p>
                      <a:pPr marL="0" marR="0" indent="0" algn="l" defTabSz="779252" rtl="0" eaLnBrk="0" latinLnBrk="0" hangingPunct="0">
                        <a:spcBef>
                          <a:spcPct val="30000"/>
                        </a:spcBef>
                        <a:spcAft>
                          <a:spcPts val="0"/>
                        </a:spcAft>
                        <a:buFont typeface="Arial" panose="020B0604020202020204" pitchFamily="34" charset="0"/>
                        <a:buNone/>
                        <a:defRPr/>
                      </a:pPr>
                      <a:r>
                        <a:rPr lang="en-US" sz="1200" b="0" i="0" kern="1200" dirty="0">
                          <a:solidFill>
                            <a:schemeClr val="bg1"/>
                          </a:solidFill>
                          <a:latin typeface="Calibri Light" panose="020F0302020204030204" pitchFamily="34" charset="0"/>
                          <a:ea typeface="+mn-ea"/>
                          <a:cs typeface="+mn-cs"/>
                        </a:rPr>
                        <a:t>Remark</a:t>
                      </a:r>
                    </a:p>
                  </a:txBody>
                  <a:tcPr>
                    <a:solidFill>
                      <a:srgbClr val="2C2E8C"/>
                    </a:solidFill>
                  </a:tcPr>
                </a:tc>
                <a:extLst>
                  <a:ext uri="{0D108BD9-81ED-4DB2-BD59-A6C34878D82A}">
                    <a16:rowId xmlns:a16="http://schemas.microsoft.com/office/drawing/2014/main" val="358934218"/>
                  </a:ext>
                </a:extLst>
              </a:tr>
              <a:tr h="370840">
                <a:tc>
                  <a:txBody>
                    <a:bodyPr/>
                    <a:lstStyle/>
                    <a:p>
                      <a:pPr marL="171450" marR="0" indent="-171450" algn="l" defTabSz="779252" rtl="0" eaLnBrk="0"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Person onsite as bridge to offshore colleagues? Will he take over the “</a:t>
                      </a:r>
                      <a:r>
                        <a:rPr lang="en-US" sz="1000" b="0" i="0" kern="1200" dirty="0" err="1">
                          <a:solidFill>
                            <a:schemeClr val="bg1">
                              <a:lumMod val="10000"/>
                            </a:schemeClr>
                          </a:solidFill>
                          <a:latin typeface="Calibri Light" panose="020F0302020204030204" pitchFamily="34" charset="0"/>
                          <a:ea typeface="+mn-ea"/>
                          <a:cs typeface="+mn-cs"/>
                        </a:rPr>
                        <a:t>testmanager</a:t>
                      </a:r>
                      <a:r>
                        <a:rPr lang="en-US" sz="1000" b="0" i="0" kern="1200" dirty="0">
                          <a:solidFill>
                            <a:schemeClr val="bg1">
                              <a:lumMod val="10000"/>
                            </a:schemeClr>
                          </a:solidFill>
                          <a:latin typeface="Calibri Light" panose="020F0302020204030204" pitchFamily="34" charset="0"/>
                          <a:ea typeface="+mn-ea"/>
                          <a:cs typeface="+mn-cs"/>
                        </a:rPr>
                        <a:t> role” for offshore testing team?</a:t>
                      </a:r>
                    </a:p>
                    <a:p>
                      <a:pPr marL="171450" marR="0" indent="-171450" algn="l" defTabSz="779252" rtl="0" eaLnBrk="0"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What are the tasks/responsibilities of “our </a:t>
                      </a:r>
                      <a:r>
                        <a:rPr lang="en-US" sz="1000" b="0" i="0" kern="1200" dirty="0" err="1">
                          <a:solidFill>
                            <a:schemeClr val="bg1">
                              <a:lumMod val="10000"/>
                            </a:schemeClr>
                          </a:solidFill>
                          <a:latin typeface="Calibri Light" panose="020F0302020204030204" pitchFamily="34" charset="0"/>
                          <a:ea typeface="+mn-ea"/>
                          <a:cs typeface="+mn-cs"/>
                        </a:rPr>
                        <a:t>testmanager</a:t>
                      </a:r>
                      <a:r>
                        <a:rPr lang="en-US" sz="1000" b="0" i="0" kern="1200" dirty="0">
                          <a:solidFill>
                            <a:schemeClr val="bg1">
                              <a:lumMod val="10000"/>
                            </a:schemeClr>
                          </a:solidFill>
                          <a:latin typeface="Calibri Light" panose="020F0302020204030204" pitchFamily="34" charset="0"/>
                          <a:ea typeface="+mn-ea"/>
                          <a:cs typeface="+mn-cs"/>
                        </a:rPr>
                        <a:t>” and “your </a:t>
                      </a:r>
                      <a:r>
                        <a:rPr lang="en-US" sz="1000" b="0" i="0" kern="1200" dirty="0" err="1">
                          <a:solidFill>
                            <a:schemeClr val="bg1">
                              <a:lumMod val="10000"/>
                            </a:schemeClr>
                          </a:solidFill>
                          <a:latin typeface="Calibri Light" panose="020F0302020204030204" pitchFamily="34" charset="0"/>
                          <a:ea typeface="+mn-ea"/>
                          <a:cs typeface="+mn-cs"/>
                        </a:rPr>
                        <a:t>testmanager</a:t>
                      </a:r>
                      <a:r>
                        <a:rPr lang="en-US" sz="1000" b="0" i="0" kern="1200" dirty="0">
                          <a:solidFill>
                            <a:schemeClr val="bg1">
                              <a:lumMod val="10000"/>
                            </a:schemeClr>
                          </a:solidFill>
                          <a:latin typeface="Calibri Light" panose="020F0302020204030204" pitchFamily="34" charset="0"/>
                          <a:ea typeface="+mn-ea"/>
                          <a:cs typeface="+mn-cs"/>
                        </a:rPr>
                        <a:t>” in the intended setup?</a:t>
                      </a:r>
                    </a:p>
                    <a:p>
                      <a:pPr marL="171450" marR="0" indent="-171450" algn="l" defTabSz="779252" rtl="0" eaLnBrk="0"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What would be your recommendation</a:t>
                      </a:r>
                    </a:p>
                  </a:txBody>
                  <a:tcPr/>
                </a:tc>
                <a:tc>
                  <a:txBody>
                    <a:bodyPr/>
                    <a:lstStyle/>
                    <a:p>
                      <a:pPr marL="0" marR="0" indent="0" algn="l" defTabSz="779252" rtl="0" eaLnBrk="0" fontAlgn="auto" latinLnBrk="0" hangingPunct="0">
                        <a:spcBef>
                          <a:spcPct val="30000"/>
                        </a:spcBef>
                        <a:spcAft>
                          <a:spcPts val="0"/>
                        </a:spcAft>
                        <a:buFont typeface="Arial" panose="020B0604020202020204" pitchFamily="34" charset="0"/>
                        <a:buNone/>
                        <a:defRPr/>
                      </a:pPr>
                      <a:r>
                        <a:rPr lang="en-US" sz="1000" b="0" i="0" kern="1200" dirty="0">
                          <a:solidFill>
                            <a:schemeClr val="bg1">
                              <a:lumMod val="10000"/>
                            </a:schemeClr>
                          </a:solidFill>
                          <a:latin typeface="Calibri Light" panose="020F0302020204030204" pitchFamily="34" charset="0"/>
                          <a:ea typeface="+mn-ea"/>
                          <a:cs typeface="+mn-cs"/>
                        </a:rPr>
                        <a:t>19</a:t>
                      </a:r>
                    </a:p>
                  </a:txBody>
                  <a:tcPr/>
                </a:tc>
                <a:tc>
                  <a:txBody>
                    <a:bodyPr/>
                    <a:lstStyle/>
                    <a:p>
                      <a:pPr marL="171450" marR="0" indent="-171450" algn="l" defTabSz="779252" rtl="0" eaLnBrk="0" latinLnBrk="0" hangingPunct="0">
                        <a:spcBef>
                          <a:spcPct val="30000"/>
                        </a:spcBef>
                        <a:spcAft>
                          <a:spcPts val="0"/>
                        </a:spcAft>
                        <a:buFont typeface="Arial" panose="020B0604020202020204" pitchFamily="34" charset="0"/>
                        <a:buChar char="•"/>
                        <a:defRPr/>
                      </a:pPr>
                      <a:endParaRPr lang="en-US" sz="1000" b="0" i="0" kern="1200" dirty="0">
                        <a:solidFill>
                          <a:schemeClr val="bg1">
                            <a:lumMod val="10000"/>
                          </a:schemeClr>
                        </a:solidFill>
                        <a:latin typeface="Calibri Light" panose="020F0302020204030204" pitchFamily="34" charset="0"/>
                        <a:ea typeface="+mn-ea"/>
                        <a:cs typeface="+mn-cs"/>
                      </a:endParaRPr>
                    </a:p>
                  </a:txBody>
                  <a:tcPr/>
                </a:tc>
                <a:extLst>
                  <a:ext uri="{0D108BD9-81ED-4DB2-BD59-A6C34878D82A}">
                    <a16:rowId xmlns:a16="http://schemas.microsoft.com/office/drawing/2014/main" val="797078083"/>
                  </a:ext>
                </a:extLst>
              </a:tr>
              <a:tr h="370840">
                <a:tc>
                  <a:txBody>
                    <a:bodyPr/>
                    <a:lstStyle/>
                    <a:p>
                      <a:pPr marL="171450" marR="0" lvl="0" indent="-171450" algn="l" defTabSz="779252" rtl="0" eaLnBrk="0" fontAlgn="auto"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Who is responsible for knowledge transfer if we want to ramp up or if some of your testers will leave you and you have to replace internally? </a:t>
                      </a:r>
                    </a:p>
                    <a:p>
                      <a:pPr marL="171450" marR="0" indent="-171450" algn="l" defTabSz="779252" rtl="0" eaLnBrk="0" fontAlgn="auto"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Who will be charged for that effort? </a:t>
                      </a:r>
                      <a:r>
                        <a:rPr lang="en-US" sz="1000" b="1" i="0" kern="1200" dirty="0">
                          <a:solidFill>
                            <a:srgbClr val="FF0000"/>
                          </a:solidFill>
                          <a:latin typeface="Calibri Light" panose="020F0302020204030204" pitchFamily="34" charset="0"/>
                          <a:ea typeface="+mn-ea"/>
                          <a:cs typeface="+mn-cs"/>
                        </a:rPr>
                        <a:t>How big is your fluctuation? </a:t>
                      </a:r>
                    </a:p>
                    <a:p>
                      <a:pPr marL="171450" marR="0" indent="-171450" algn="l" defTabSz="779252" rtl="0" eaLnBrk="0" latinLnBrk="0" hangingPunct="0">
                        <a:spcBef>
                          <a:spcPct val="30000"/>
                        </a:spcBef>
                        <a:spcAft>
                          <a:spcPts val="0"/>
                        </a:spcAft>
                        <a:buFont typeface="Arial" panose="020B0604020202020204" pitchFamily="34" charset="0"/>
                        <a:buChar char="•"/>
                        <a:defRPr/>
                      </a:pPr>
                      <a:endParaRPr lang="en-US" sz="1000" b="0" i="0" kern="1200" dirty="0">
                        <a:solidFill>
                          <a:schemeClr val="bg1">
                            <a:lumMod val="10000"/>
                          </a:schemeClr>
                        </a:solidFill>
                        <a:latin typeface="Calibri Light" panose="020F0302020204030204" pitchFamily="34" charset="0"/>
                        <a:ea typeface="+mn-ea"/>
                        <a:cs typeface="+mn-cs"/>
                      </a:endParaRPr>
                    </a:p>
                  </a:txBody>
                  <a:tcPr/>
                </a:tc>
                <a:tc>
                  <a:txBody>
                    <a:bodyPr/>
                    <a:lstStyle/>
                    <a:p>
                      <a:pPr marL="0" marR="0" indent="0" algn="l" defTabSz="779252" rtl="0" eaLnBrk="0" fontAlgn="auto" latinLnBrk="0" hangingPunct="0">
                        <a:spcBef>
                          <a:spcPct val="30000"/>
                        </a:spcBef>
                        <a:spcAft>
                          <a:spcPts val="0"/>
                        </a:spcAft>
                        <a:buFont typeface="Arial" panose="020B0604020202020204" pitchFamily="34" charset="0"/>
                        <a:buNone/>
                        <a:defRPr/>
                      </a:pPr>
                      <a:r>
                        <a:rPr lang="en-US" sz="1000" b="0" i="0" kern="1200" dirty="0">
                          <a:solidFill>
                            <a:schemeClr val="bg1">
                              <a:lumMod val="10000"/>
                            </a:schemeClr>
                          </a:solidFill>
                          <a:latin typeface="Calibri Light" panose="020F0302020204030204" pitchFamily="34" charset="0"/>
                          <a:ea typeface="+mn-ea"/>
                          <a:cs typeface="+mn-cs"/>
                        </a:rPr>
                        <a:t>20</a:t>
                      </a:r>
                    </a:p>
                  </a:txBody>
                  <a:tcPr/>
                </a:tc>
                <a:tc>
                  <a:txBody>
                    <a:bodyPr/>
                    <a:lstStyle/>
                    <a:p>
                      <a:pPr marL="171450" marR="0" indent="-171450" algn="l" defTabSz="779252" rtl="0" eaLnBrk="0"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LTI Will be Responsible</a:t>
                      </a:r>
                    </a:p>
                  </a:txBody>
                  <a:tcPr/>
                </a:tc>
                <a:extLst>
                  <a:ext uri="{0D108BD9-81ED-4DB2-BD59-A6C34878D82A}">
                    <a16:rowId xmlns:a16="http://schemas.microsoft.com/office/drawing/2014/main" val="836401004"/>
                  </a:ext>
                </a:extLst>
              </a:tr>
              <a:tr h="370840">
                <a:tc>
                  <a:txBody>
                    <a:bodyPr/>
                    <a:lstStyle/>
                    <a:p>
                      <a:pPr marL="171450" marR="0" lvl="0" indent="-171450" algn="l" defTabSz="779252" rtl="0" eaLnBrk="0" fontAlgn="auto"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How to transfer knowledge back to us/another company?</a:t>
                      </a:r>
                    </a:p>
                    <a:p>
                      <a:pPr marL="171450" marR="0" indent="-171450" algn="l" defTabSz="779252" rtl="0" eaLnBrk="0" fontAlgn="auto" latinLnBrk="0" hangingPunct="0">
                        <a:spcBef>
                          <a:spcPct val="30000"/>
                        </a:spcBef>
                        <a:spcAft>
                          <a:spcPts val="0"/>
                        </a:spcAft>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ea typeface="+mn-ea"/>
                          <a:cs typeface="+mn-cs"/>
                        </a:rPr>
                        <a:t>Where will be the </a:t>
                      </a:r>
                      <a:r>
                        <a:rPr lang="en-US" sz="1000" b="0" i="0" kern="1200" dirty="0" err="1">
                          <a:solidFill>
                            <a:schemeClr val="bg1">
                              <a:lumMod val="10000"/>
                            </a:schemeClr>
                          </a:solidFill>
                          <a:latin typeface="Calibri Light" panose="020F0302020204030204" pitchFamily="34" charset="0"/>
                          <a:ea typeface="+mn-ea"/>
                          <a:cs typeface="+mn-cs"/>
                        </a:rPr>
                        <a:t>testscripts</a:t>
                      </a:r>
                      <a:r>
                        <a:rPr lang="en-US" sz="1000" b="0" i="0" kern="1200" dirty="0">
                          <a:solidFill>
                            <a:schemeClr val="bg1">
                              <a:lumMod val="10000"/>
                            </a:schemeClr>
                          </a:solidFill>
                          <a:latin typeface="Calibri Light" panose="020F0302020204030204" pitchFamily="34" charset="0"/>
                          <a:ea typeface="+mn-ea"/>
                          <a:cs typeface="+mn-cs"/>
                        </a:rPr>
                        <a:t>/documents </a:t>
                      </a:r>
                      <a:r>
                        <a:rPr lang="en-US" sz="1000" b="0" i="0" kern="1200" dirty="0" err="1">
                          <a:solidFill>
                            <a:schemeClr val="bg1">
                              <a:lumMod val="10000"/>
                            </a:schemeClr>
                          </a:solidFill>
                          <a:latin typeface="Calibri Light" panose="020F0302020204030204" pitchFamily="34" charset="0"/>
                          <a:ea typeface="+mn-ea"/>
                          <a:cs typeface="+mn-cs"/>
                        </a:rPr>
                        <a:t>etc</a:t>
                      </a:r>
                      <a:r>
                        <a:rPr lang="en-US" sz="1000" b="0" i="0" kern="1200" dirty="0">
                          <a:solidFill>
                            <a:schemeClr val="bg1">
                              <a:lumMod val="10000"/>
                            </a:schemeClr>
                          </a:solidFill>
                          <a:latin typeface="Calibri Light" panose="020F0302020204030204" pitchFamily="34" charset="0"/>
                          <a:ea typeface="+mn-ea"/>
                          <a:cs typeface="+mn-cs"/>
                        </a:rPr>
                        <a:t> stored? Who owns them?</a:t>
                      </a:r>
                    </a:p>
                  </a:txBody>
                  <a:tcPr/>
                </a:tc>
                <a:tc>
                  <a:txBody>
                    <a:bodyPr/>
                    <a:lstStyle/>
                    <a:p>
                      <a:pPr marL="0" marR="0" indent="0" algn="l" defTabSz="779252" rtl="0" eaLnBrk="0" fontAlgn="auto" latinLnBrk="0" hangingPunct="0">
                        <a:spcBef>
                          <a:spcPct val="30000"/>
                        </a:spcBef>
                        <a:spcAft>
                          <a:spcPts val="0"/>
                        </a:spcAft>
                        <a:buFont typeface="Arial" panose="020B0604020202020204" pitchFamily="34" charset="0"/>
                        <a:buNone/>
                        <a:defRPr/>
                      </a:pPr>
                      <a:r>
                        <a:rPr lang="en-US" sz="1000" b="0" i="0" kern="1200" dirty="0">
                          <a:solidFill>
                            <a:schemeClr val="bg1">
                              <a:lumMod val="10000"/>
                            </a:schemeClr>
                          </a:solidFill>
                          <a:latin typeface="Calibri Light" panose="020F0302020204030204" pitchFamily="34" charset="0"/>
                          <a:ea typeface="+mn-ea"/>
                          <a:cs typeface="+mn-cs"/>
                        </a:rPr>
                        <a:t>22</a:t>
                      </a:r>
                    </a:p>
                  </a:txBody>
                  <a:tcPr/>
                </a:tc>
                <a:tc>
                  <a:txBody>
                    <a:bodyPr/>
                    <a:lstStyle/>
                    <a:p>
                      <a:pPr marL="171450" marR="0" indent="-171450" algn="l" defTabSz="779252" rtl="0" eaLnBrk="0" latinLnBrk="0" hangingPunct="0">
                        <a:spcBef>
                          <a:spcPct val="30000"/>
                        </a:spcBef>
                        <a:spcAft>
                          <a:spcPts val="0"/>
                        </a:spcAft>
                        <a:buFont typeface="Arial" panose="020B0604020202020204" pitchFamily="34" charset="0"/>
                        <a:buChar char="•"/>
                        <a:defRPr/>
                      </a:pPr>
                      <a:endParaRPr lang="en-US" sz="1000" b="0" i="0" kern="1200" dirty="0">
                        <a:solidFill>
                          <a:schemeClr val="bg1">
                            <a:lumMod val="10000"/>
                          </a:schemeClr>
                        </a:solidFill>
                        <a:latin typeface="Calibri Light" panose="020F0302020204030204" pitchFamily="34" charset="0"/>
                        <a:ea typeface="+mn-ea"/>
                        <a:cs typeface="+mn-cs"/>
                      </a:endParaRPr>
                    </a:p>
                  </a:txBody>
                  <a:tcPr/>
                </a:tc>
                <a:extLst>
                  <a:ext uri="{0D108BD9-81ED-4DB2-BD59-A6C34878D82A}">
                    <a16:rowId xmlns:a16="http://schemas.microsoft.com/office/drawing/2014/main" val="3662391071"/>
                  </a:ext>
                </a:extLst>
              </a:tr>
            </a:tbl>
          </a:graphicData>
        </a:graphic>
      </p:graphicFrame>
    </p:spTree>
    <p:extLst>
      <p:ext uri="{BB962C8B-B14F-4D97-AF65-F5344CB8AC3E}">
        <p14:creationId xmlns:p14="http://schemas.microsoft.com/office/powerpoint/2010/main" val="1782629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8" y="240427"/>
            <a:ext cx="8594260" cy="369332"/>
          </a:xfrm>
        </p:spPr>
        <p:txBody>
          <a:bodyPr/>
          <a:lstStyle/>
          <a:p>
            <a:pPr eaLnBrk="0" hangingPunct="0"/>
            <a:r>
              <a:rPr lang="en-US" sz="2400" b="1" kern="1200" dirty="0"/>
              <a:t>Agenda</a:t>
            </a:r>
          </a:p>
        </p:txBody>
      </p:sp>
      <p:sp>
        <p:nvSpPr>
          <p:cNvPr id="3" name="Rectangle 2"/>
          <p:cNvSpPr/>
          <p:nvPr/>
        </p:nvSpPr>
        <p:spPr bwMode="auto">
          <a:xfrm rot="16200000">
            <a:off x="-570955" y="2485178"/>
            <a:ext cx="3383280" cy="87063"/>
          </a:xfrm>
          <a:prstGeom prst="rect">
            <a:avLst/>
          </a:prstGeom>
          <a:solidFill>
            <a:srgbClr val="2C2E8C"/>
          </a:solidFill>
          <a:ln w="6350" cap="flat" cmpd="sng" algn="ctr">
            <a:noFill/>
            <a:prstDash val="solid"/>
            <a:round/>
            <a:headEnd type="none" w="med" len="med"/>
            <a:tailEnd type="none" w="med" len="med"/>
          </a:ln>
          <a:effectLst/>
          <a:extLst/>
        </p:spPr>
        <p:txBody>
          <a:bodyPr vert="horz" wrap="none" lIns="91416" tIns="45708" rIns="91416" bIns="45708" numCol="1" rtlCol="0" anchor="ctr" anchorCtr="0" compatLnSpc="1">
            <a:prstTxWarp prst="textNoShape">
              <a:avLst/>
            </a:prstTxWarp>
          </a:bodyPr>
          <a:lstStyle/>
          <a:p>
            <a:pPr defTabSz="914171"/>
            <a:endParaRPr lang="en-US" sz="1400" dirty="0">
              <a:solidFill>
                <a:srgbClr val="7C7C7C"/>
              </a:solidFill>
              <a:latin typeface="Calibri Light" panose="020F0302020204030204" pitchFamily="34" charset="0"/>
              <a:ea typeface="STKaiti"/>
            </a:endParaRPr>
          </a:p>
        </p:txBody>
      </p:sp>
      <p:sp>
        <p:nvSpPr>
          <p:cNvPr id="4" name="Rectangle 3"/>
          <p:cNvSpPr/>
          <p:nvPr/>
        </p:nvSpPr>
        <p:spPr bwMode="auto">
          <a:xfrm rot="16200000">
            <a:off x="52072" y="3061128"/>
            <a:ext cx="1826055" cy="18284"/>
          </a:xfrm>
          <a:prstGeom prst="rect">
            <a:avLst/>
          </a:prstGeom>
          <a:solidFill>
            <a:srgbClr val="2EB9F0"/>
          </a:solidFill>
          <a:ln w="6350" cap="flat" cmpd="sng" algn="ctr">
            <a:noFill/>
            <a:prstDash val="solid"/>
            <a:round/>
            <a:headEnd type="none" w="med" len="med"/>
            <a:tailEnd type="none" w="med" len="med"/>
          </a:ln>
          <a:effectLst/>
          <a:extLst/>
        </p:spPr>
        <p:txBody>
          <a:bodyPr vert="horz" wrap="none" lIns="91416" tIns="45708" rIns="91416" bIns="45708" numCol="1" rtlCol="0" anchor="ctr" anchorCtr="0" compatLnSpc="1">
            <a:prstTxWarp prst="textNoShape">
              <a:avLst/>
            </a:prstTxWarp>
          </a:bodyPr>
          <a:lstStyle/>
          <a:p>
            <a:pPr defTabSz="914171"/>
            <a:endParaRPr lang="en-US" sz="1400" dirty="0">
              <a:solidFill>
                <a:srgbClr val="7C7C7C"/>
              </a:solidFill>
              <a:latin typeface="Calibri Light" panose="020F0302020204030204" pitchFamily="34" charset="0"/>
              <a:ea typeface="STKaiti"/>
            </a:endParaRPr>
          </a:p>
        </p:txBody>
      </p:sp>
      <p:grpSp>
        <p:nvGrpSpPr>
          <p:cNvPr id="5" name="Group 4"/>
          <p:cNvGrpSpPr/>
          <p:nvPr/>
        </p:nvGrpSpPr>
        <p:grpSpPr>
          <a:xfrm>
            <a:off x="1270371" y="1866116"/>
            <a:ext cx="5901342" cy="282434"/>
            <a:chOff x="1295400" y="795713"/>
            <a:chExt cx="7870505" cy="376676"/>
          </a:xfrm>
        </p:grpSpPr>
        <p:sp>
          <p:nvSpPr>
            <p:cNvPr id="6" name="Rectangle 5"/>
            <p:cNvSpPr/>
            <p:nvPr/>
          </p:nvSpPr>
          <p:spPr bwMode="auto">
            <a:xfrm>
              <a:off x="1982569" y="795713"/>
              <a:ext cx="7183336" cy="358827"/>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endParaRPr lang="en-US" sz="1600" dirty="0">
                <a:solidFill>
                  <a:srgbClr val="000000"/>
                </a:solidFill>
                <a:latin typeface="Calibri Light" panose="020F0302020204030204" pitchFamily="34" charset="0"/>
              </a:endParaRPr>
            </a:p>
          </p:txBody>
        </p:sp>
        <p:cxnSp>
          <p:nvCxnSpPr>
            <p:cNvPr id="7" name="Straight Connector 6"/>
            <p:cNvCxnSpPr/>
            <p:nvPr/>
          </p:nvCxnSpPr>
          <p:spPr bwMode="auto">
            <a:xfrm>
              <a:off x="1841935" y="795713"/>
              <a:ext cx="0" cy="358827"/>
            </a:xfrm>
            <a:prstGeom prst="line">
              <a:avLst/>
            </a:prstGeom>
            <a:solidFill>
              <a:srgbClr val="5D5D5D"/>
            </a:solidFill>
            <a:ln w="28575" cap="flat" cmpd="sng" algn="ctr">
              <a:solidFill>
                <a:srgbClr val="005A9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Rectangle 7"/>
            <p:cNvSpPr/>
            <p:nvPr/>
          </p:nvSpPr>
          <p:spPr bwMode="auto">
            <a:xfrm>
              <a:off x="1295400" y="813562"/>
              <a:ext cx="533400" cy="358827"/>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algn="ctr" defTabSz="685456" fontAlgn="auto">
                <a:spcBef>
                  <a:spcPts val="0"/>
                </a:spcBef>
                <a:spcAft>
                  <a:spcPts val="0"/>
                </a:spcAft>
                <a:defRPr/>
              </a:pPr>
              <a:r>
                <a:rPr lang="en-US" sz="1600" dirty="0">
                  <a:solidFill>
                    <a:srgbClr val="000000"/>
                  </a:solidFill>
                  <a:latin typeface="Calibri Light" panose="020F0302020204030204" pitchFamily="34" charset="0"/>
                </a:rPr>
                <a:t>3</a:t>
              </a:r>
            </a:p>
          </p:txBody>
        </p:sp>
      </p:grpSp>
      <p:sp>
        <p:nvSpPr>
          <p:cNvPr id="14" name="Rectangle 13"/>
          <p:cNvSpPr/>
          <p:nvPr/>
        </p:nvSpPr>
        <p:spPr bwMode="auto">
          <a:xfrm>
            <a:off x="1904917" y="2543264"/>
            <a:ext cx="5386099"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r>
              <a:rPr lang="en-US" sz="1400" dirty="0">
                <a:solidFill>
                  <a:srgbClr val="000000"/>
                </a:solidFill>
                <a:latin typeface="Calibri Light" panose="020F0302020204030204" pitchFamily="34" charset="0"/>
              </a:rPr>
              <a:t>What would the organization look like?</a:t>
            </a:r>
          </a:p>
        </p:txBody>
      </p:sp>
      <p:sp>
        <p:nvSpPr>
          <p:cNvPr id="18" name="Rectangle 17"/>
          <p:cNvSpPr/>
          <p:nvPr/>
        </p:nvSpPr>
        <p:spPr bwMode="auto">
          <a:xfrm>
            <a:off x="1785614" y="1414996"/>
            <a:ext cx="5386099"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r>
              <a:rPr lang="en-US" sz="1600" dirty="0">
                <a:solidFill>
                  <a:srgbClr val="000000"/>
                </a:solidFill>
                <a:latin typeface="Calibri Light" panose="020F0302020204030204" pitchFamily="34" charset="0"/>
              </a:rPr>
              <a:t>LTI’s Point of View of Quality Assurance</a:t>
            </a:r>
          </a:p>
        </p:txBody>
      </p:sp>
      <p:cxnSp>
        <p:nvCxnSpPr>
          <p:cNvPr id="19" name="Straight Connector 18"/>
          <p:cNvCxnSpPr/>
          <p:nvPr/>
        </p:nvCxnSpPr>
        <p:spPr bwMode="auto">
          <a:xfrm>
            <a:off x="1680166" y="1414996"/>
            <a:ext cx="0" cy="269051"/>
          </a:xfrm>
          <a:prstGeom prst="line">
            <a:avLst/>
          </a:prstGeom>
          <a:solidFill>
            <a:srgbClr val="5D5D5D"/>
          </a:solidFill>
          <a:ln w="28575" cap="flat" cmpd="sng" algn="ctr">
            <a:solidFill>
              <a:srgbClr val="005A9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19"/>
          <p:cNvSpPr/>
          <p:nvPr/>
        </p:nvSpPr>
        <p:spPr bwMode="auto">
          <a:xfrm>
            <a:off x="1270371" y="1428379"/>
            <a:ext cx="399946"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algn="ctr" defTabSz="685456" fontAlgn="auto">
              <a:spcBef>
                <a:spcPts val="0"/>
              </a:spcBef>
              <a:spcAft>
                <a:spcPts val="0"/>
              </a:spcAft>
              <a:defRPr/>
            </a:pPr>
            <a:r>
              <a:rPr lang="en-US" sz="1600" dirty="0">
                <a:solidFill>
                  <a:srgbClr val="000000"/>
                </a:solidFill>
                <a:latin typeface="Calibri Light" panose="020F0302020204030204" pitchFamily="34" charset="0"/>
              </a:rPr>
              <a:t>2</a:t>
            </a:r>
          </a:p>
        </p:txBody>
      </p:sp>
      <p:sp>
        <p:nvSpPr>
          <p:cNvPr id="45" name="Rectangle 44"/>
          <p:cNvSpPr/>
          <p:nvPr/>
        </p:nvSpPr>
        <p:spPr bwMode="auto">
          <a:xfrm>
            <a:off x="1901674" y="2211669"/>
            <a:ext cx="5386099"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r>
              <a:rPr lang="en-US" sz="1400" dirty="0">
                <a:solidFill>
                  <a:srgbClr val="000000"/>
                </a:solidFill>
                <a:latin typeface="Calibri Light" panose="020F0302020204030204" pitchFamily="34" charset="0"/>
              </a:rPr>
              <a:t>What does the process look like in detail?</a:t>
            </a:r>
          </a:p>
        </p:txBody>
      </p:sp>
      <p:grpSp>
        <p:nvGrpSpPr>
          <p:cNvPr id="21" name="Group 20"/>
          <p:cNvGrpSpPr/>
          <p:nvPr/>
        </p:nvGrpSpPr>
        <p:grpSpPr>
          <a:xfrm>
            <a:off x="1267128" y="905913"/>
            <a:ext cx="5901342" cy="282434"/>
            <a:chOff x="1295400" y="795713"/>
            <a:chExt cx="7870505" cy="376676"/>
          </a:xfrm>
        </p:grpSpPr>
        <p:sp>
          <p:nvSpPr>
            <p:cNvPr id="22" name="Rectangle 21"/>
            <p:cNvSpPr/>
            <p:nvPr/>
          </p:nvSpPr>
          <p:spPr bwMode="auto">
            <a:xfrm>
              <a:off x="1982569" y="795713"/>
              <a:ext cx="7183336" cy="358827"/>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r>
                <a:rPr lang="en-US" sz="1600" dirty="0">
                  <a:solidFill>
                    <a:srgbClr val="000000"/>
                  </a:solidFill>
                  <a:latin typeface="Calibri Light" panose="020F0302020204030204" pitchFamily="34" charset="0"/>
                </a:rPr>
                <a:t>Our Understanding</a:t>
              </a:r>
            </a:p>
          </p:txBody>
        </p:sp>
        <p:cxnSp>
          <p:nvCxnSpPr>
            <p:cNvPr id="23" name="Straight Connector 22"/>
            <p:cNvCxnSpPr/>
            <p:nvPr/>
          </p:nvCxnSpPr>
          <p:spPr bwMode="auto">
            <a:xfrm>
              <a:off x="1841935" y="795713"/>
              <a:ext cx="0" cy="358827"/>
            </a:xfrm>
            <a:prstGeom prst="line">
              <a:avLst/>
            </a:prstGeom>
            <a:solidFill>
              <a:srgbClr val="5D5D5D"/>
            </a:solidFill>
            <a:ln w="28575" cap="flat" cmpd="sng" algn="ctr">
              <a:solidFill>
                <a:srgbClr val="005A9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23"/>
            <p:cNvSpPr/>
            <p:nvPr/>
          </p:nvSpPr>
          <p:spPr bwMode="auto">
            <a:xfrm>
              <a:off x="1295400" y="813562"/>
              <a:ext cx="533400" cy="358827"/>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algn="ctr" defTabSz="685456" fontAlgn="auto">
                <a:spcBef>
                  <a:spcPts val="0"/>
                </a:spcBef>
                <a:spcAft>
                  <a:spcPts val="0"/>
                </a:spcAft>
                <a:defRPr/>
              </a:pPr>
              <a:r>
                <a:rPr lang="en-US" sz="1600" dirty="0">
                  <a:solidFill>
                    <a:srgbClr val="000000"/>
                  </a:solidFill>
                  <a:latin typeface="Calibri Light" panose="020F0302020204030204" pitchFamily="34" charset="0"/>
                </a:rPr>
                <a:t>1</a:t>
              </a:r>
            </a:p>
          </p:txBody>
        </p:sp>
      </p:grpSp>
      <p:sp>
        <p:nvSpPr>
          <p:cNvPr id="10" name="Rectangle 9">
            <a:extLst>
              <a:ext uri="{FF2B5EF4-FFF2-40B4-BE49-F238E27FC236}">
                <a16:creationId xmlns:a16="http://schemas.microsoft.com/office/drawing/2014/main" id="{3E07705A-BE17-4049-9797-205B9580C8BA}"/>
              </a:ext>
            </a:extLst>
          </p:cNvPr>
          <p:cNvSpPr/>
          <p:nvPr/>
        </p:nvSpPr>
        <p:spPr>
          <a:xfrm>
            <a:off x="1757381" y="1844747"/>
            <a:ext cx="3493842" cy="338554"/>
          </a:xfrm>
          <a:prstGeom prst="rect">
            <a:avLst/>
          </a:prstGeom>
          <a:noFill/>
          <a:ln w="6350" cap="flat" cmpd="sng" algn="ctr">
            <a:noFill/>
            <a:prstDash val="solid"/>
            <a:round/>
            <a:headEnd type="none" w="med" len="med"/>
            <a:tailEnd type="none" w="med" len="med"/>
          </a:ln>
          <a:effectLst/>
        </p:spPr>
        <p:txBody>
          <a:bodyPr vert="horz" wrap="none" lIns="68562" tIns="34281" rIns="68562" bIns="34281" numCol="1" rtlCol="0" anchor="ctr" anchorCtr="0" compatLnSpc="1">
            <a:prstTxWarp prst="textNoShape">
              <a:avLst/>
            </a:prstTxWarp>
          </a:bodyPr>
          <a:lstStyle/>
          <a:p>
            <a:pPr algn="l" defTabSz="685456" fontAlgn="auto">
              <a:spcBef>
                <a:spcPts val="0"/>
              </a:spcBef>
              <a:spcAft>
                <a:spcPts val="0"/>
              </a:spcAft>
            </a:pPr>
            <a:r>
              <a:rPr lang="en-US" sz="1600" dirty="0">
                <a:solidFill>
                  <a:srgbClr val="000000"/>
                </a:solidFill>
                <a:latin typeface="Calibri Light" panose="020F0302020204030204" pitchFamily="34" charset="0"/>
              </a:rPr>
              <a:t>Phase 1- Bolster the Basics</a:t>
            </a:r>
          </a:p>
        </p:txBody>
      </p:sp>
      <p:sp>
        <p:nvSpPr>
          <p:cNvPr id="12" name="Rectangle 11">
            <a:extLst>
              <a:ext uri="{FF2B5EF4-FFF2-40B4-BE49-F238E27FC236}">
                <a16:creationId xmlns:a16="http://schemas.microsoft.com/office/drawing/2014/main" id="{3E472B6C-0566-4430-8B46-CB10BAFB9C54}"/>
              </a:ext>
            </a:extLst>
          </p:cNvPr>
          <p:cNvSpPr/>
          <p:nvPr/>
        </p:nvSpPr>
        <p:spPr>
          <a:xfrm>
            <a:off x="4946158" y="741222"/>
            <a:ext cx="3286477" cy="338554"/>
          </a:xfrm>
          <a:prstGeom prst="rect">
            <a:avLst/>
          </a:prstGeom>
          <a:noFill/>
          <a:ln w="6350" cap="flat" cmpd="sng" algn="ctr">
            <a:noFill/>
            <a:prstDash val="solid"/>
            <a:round/>
            <a:headEnd type="none" w="med" len="med"/>
            <a:tailEnd type="none" w="med" len="med"/>
          </a:ln>
          <a:effectLst/>
        </p:spPr>
        <p:txBody>
          <a:bodyPr vert="horz" wrap="none" lIns="68562" tIns="34281" rIns="68562" bIns="34281" numCol="1" rtlCol="0" anchor="ctr" anchorCtr="0" compatLnSpc="1">
            <a:prstTxWarp prst="textNoShape">
              <a:avLst/>
            </a:prstTxWarp>
          </a:bodyPr>
          <a:lstStyle/>
          <a:p>
            <a:pPr algn="l" defTabSz="685456" fontAlgn="auto">
              <a:spcBef>
                <a:spcPts val="0"/>
              </a:spcBef>
              <a:spcAft>
                <a:spcPts val="0"/>
              </a:spcAft>
            </a:pPr>
            <a:endParaRPr lang="en-US" sz="1600" dirty="0">
              <a:solidFill>
                <a:srgbClr val="000000"/>
              </a:solidFill>
              <a:latin typeface="Calibri Light" panose="020F0302020204030204" pitchFamily="34" charset="0"/>
            </a:endParaRPr>
          </a:p>
        </p:txBody>
      </p:sp>
      <p:cxnSp>
        <p:nvCxnSpPr>
          <p:cNvPr id="25" name="Straight Connector 24">
            <a:extLst>
              <a:ext uri="{FF2B5EF4-FFF2-40B4-BE49-F238E27FC236}">
                <a16:creationId xmlns:a16="http://schemas.microsoft.com/office/drawing/2014/main" id="{C1567610-E4BE-40FB-9D89-7AA07E5090C4}"/>
              </a:ext>
            </a:extLst>
          </p:cNvPr>
          <p:cNvCxnSpPr>
            <a:cxnSpLocks/>
          </p:cNvCxnSpPr>
          <p:nvPr/>
        </p:nvCxnSpPr>
        <p:spPr bwMode="auto">
          <a:xfrm>
            <a:off x="1676923" y="3268990"/>
            <a:ext cx="0" cy="269051"/>
          </a:xfrm>
          <a:prstGeom prst="line">
            <a:avLst/>
          </a:prstGeom>
          <a:solidFill>
            <a:srgbClr val="5D5D5D"/>
          </a:solidFill>
          <a:ln w="28575" cap="flat" cmpd="sng" algn="ctr">
            <a:solidFill>
              <a:srgbClr val="005A9E"/>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25">
            <a:extLst>
              <a:ext uri="{FF2B5EF4-FFF2-40B4-BE49-F238E27FC236}">
                <a16:creationId xmlns:a16="http://schemas.microsoft.com/office/drawing/2014/main" id="{A8F43242-447C-404B-A27B-E23EB8D17214}"/>
              </a:ext>
            </a:extLst>
          </p:cNvPr>
          <p:cNvSpPr/>
          <p:nvPr/>
        </p:nvSpPr>
        <p:spPr bwMode="auto">
          <a:xfrm>
            <a:off x="1267128" y="3269306"/>
            <a:ext cx="399946"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algn="ctr" defTabSz="685456" fontAlgn="auto">
              <a:spcBef>
                <a:spcPts val="0"/>
              </a:spcBef>
              <a:spcAft>
                <a:spcPts val="0"/>
              </a:spcAft>
              <a:defRPr/>
            </a:pPr>
            <a:r>
              <a:rPr lang="en-US" sz="1600" dirty="0">
                <a:solidFill>
                  <a:srgbClr val="000000"/>
                </a:solidFill>
                <a:latin typeface="Calibri Light" panose="020F0302020204030204" pitchFamily="34" charset="0"/>
              </a:rPr>
              <a:t>4</a:t>
            </a:r>
          </a:p>
        </p:txBody>
      </p:sp>
      <p:sp>
        <p:nvSpPr>
          <p:cNvPr id="27" name="Rectangle 26">
            <a:extLst>
              <a:ext uri="{FF2B5EF4-FFF2-40B4-BE49-F238E27FC236}">
                <a16:creationId xmlns:a16="http://schemas.microsoft.com/office/drawing/2014/main" id="{B1C50D83-53BD-47C6-95BA-CD3BFC0C5174}"/>
              </a:ext>
            </a:extLst>
          </p:cNvPr>
          <p:cNvSpPr/>
          <p:nvPr/>
        </p:nvSpPr>
        <p:spPr>
          <a:xfrm>
            <a:off x="1750895" y="3217620"/>
            <a:ext cx="4506067" cy="338554"/>
          </a:xfrm>
          <a:prstGeom prst="rect">
            <a:avLst/>
          </a:prstGeom>
          <a:noFill/>
          <a:ln w="6350" cap="flat" cmpd="sng" algn="ctr">
            <a:noFill/>
            <a:prstDash val="solid"/>
            <a:round/>
            <a:headEnd type="none" w="med" len="med"/>
            <a:tailEnd type="none" w="med" len="med"/>
          </a:ln>
          <a:effectLst/>
        </p:spPr>
        <p:txBody>
          <a:bodyPr vert="horz" wrap="none" lIns="68562" tIns="34281" rIns="68562" bIns="34281" numCol="1" rtlCol="0" anchor="ctr" anchorCtr="0" compatLnSpc="1">
            <a:prstTxWarp prst="textNoShape">
              <a:avLst/>
            </a:prstTxWarp>
          </a:bodyPr>
          <a:lstStyle/>
          <a:p>
            <a:pPr algn="l" defTabSz="685456" fontAlgn="auto">
              <a:spcBef>
                <a:spcPts val="0"/>
              </a:spcBef>
              <a:spcAft>
                <a:spcPts val="0"/>
              </a:spcAft>
            </a:pPr>
            <a:r>
              <a:rPr lang="en-US" sz="1600" dirty="0">
                <a:solidFill>
                  <a:srgbClr val="000000"/>
                </a:solidFill>
                <a:latin typeface="Calibri Light" panose="020F0302020204030204" pitchFamily="34" charset="0"/>
              </a:rPr>
              <a:t>Phase 2-Transformation and Continuous Improvement</a:t>
            </a:r>
          </a:p>
        </p:txBody>
      </p:sp>
      <p:cxnSp>
        <p:nvCxnSpPr>
          <p:cNvPr id="31" name="Straight Connector 30">
            <a:extLst>
              <a:ext uri="{FF2B5EF4-FFF2-40B4-BE49-F238E27FC236}">
                <a16:creationId xmlns:a16="http://schemas.microsoft.com/office/drawing/2014/main" id="{F76191D8-3BE4-4846-A556-0D68A9A7A171}"/>
              </a:ext>
            </a:extLst>
          </p:cNvPr>
          <p:cNvCxnSpPr/>
          <p:nvPr/>
        </p:nvCxnSpPr>
        <p:spPr bwMode="auto">
          <a:xfrm>
            <a:off x="1881126" y="2254754"/>
            <a:ext cx="0" cy="182880"/>
          </a:xfrm>
          <a:prstGeom prst="line">
            <a:avLst/>
          </a:prstGeom>
          <a:solidFill>
            <a:srgbClr val="5D5D5D"/>
          </a:solid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2910936E-A6B0-42F8-AD36-C687D0F92B17}"/>
              </a:ext>
            </a:extLst>
          </p:cNvPr>
          <p:cNvCxnSpPr/>
          <p:nvPr/>
        </p:nvCxnSpPr>
        <p:spPr bwMode="auto">
          <a:xfrm>
            <a:off x="1892355" y="2586349"/>
            <a:ext cx="0" cy="182880"/>
          </a:xfrm>
          <a:prstGeom prst="line">
            <a:avLst/>
          </a:prstGeom>
          <a:solidFill>
            <a:srgbClr val="5D5D5D"/>
          </a:solid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Rectangle 32">
            <a:extLst>
              <a:ext uri="{FF2B5EF4-FFF2-40B4-BE49-F238E27FC236}">
                <a16:creationId xmlns:a16="http://schemas.microsoft.com/office/drawing/2014/main" id="{33B431A8-783A-4945-8037-7D88C184EE04}"/>
              </a:ext>
            </a:extLst>
          </p:cNvPr>
          <p:cNvSpPr/>
          <p:nvPr/>
        </p:nvSpPr>
        <p:spPr bwMode="auto">
          <a:xfrm>
            <a:off x="1901674" y="2870623"/>
            <a:ext cx="5386099" cy="269051"/>
          </a:xfrm>
          <a:prstGeom prst="rect">
            <a:avLst/>
          </a:prstGeom>
          <a:noFill/>
          <a:ln w="6350" cap="flat" cmpd="sng" algn="ctr">
            <a:noFill/>
            <a:prstDash val="solid"/>
            <a:round/>
            <a:headEnd type="none" w="med" len="med"/>
            <a:tailEnd type="none" w="med" len="med"/>
          </a:ln>
          <a:effectLst/>
          <a:extLst/>
        </p:spPr>
        <p:txBody>
          <a:bodyPr vert="horz" wrap="none" lIns="68562" tIns="34281" rIns="68562" bIns="34281" numCol="1" rtlCol="0" anchor="ctr" anchorCtr="0" compatLnSpc="1">
            <a:prstTxWarp prst="textNoShape">
              <a:avLst/>
            </a:prstTxWarp>
          </a:bodyPr>
          <a:lstStyle>
            <a:defPPr>
              <a:defRPr lang="en-US"/>
            </a:defPPr>
            <a:lvl1pPr marL="0" algn="l" defTabSz="913941" rtl="0" eaLnBrk="1" latinLnBrk="0" hangingPunct="1">
              <a:defRPr sz="1900" kern="1200">
                <a:solidFill>
                  <a:schemeClr val="tx1"/>
                </a:solidFill>
                <a:latin typeface="+mn-lt"/>
                <a:ea typeface="+mn-ea"/>
                <a:cs typeface="+mn-cs"/>
              </a:defRPr>
            </a:lvl1pPr>
            <a:lvl2pPr marL="456965" algn="l" defTabSz="913941" rtl="0" eaLnBrk="1" latinLnBrk="0" hangingPunct="1">
              <a:defRPr sz="1900" kern="1200">
                <a:solidFill>
                  <a:schemeClr val="tx1"/>
                </a:solidFill>
                <a:latin typeface="+mn-lt"/>
                <a:ea typeface="+mn-ea"/>
                <a:cs typeface="+mn-cs"/>
              </a:defRPr>
            </a:lvl2pPr>
            <a:lvl3pPr marL="913941" algn="l" defTabSz="913941" rtl="0" eaLnBrk="1" latinLnBrk="0" hangingPunct="1">
              <a:defRPr sz="1900" kern="1200">
                <a:solidFill>
                  <a:schemeClr val="tx1"/>
                </a:solidFill>
                <a:latin typeface="+mn-lt"/>
                <a:ea typeface="+mn-ea"/>
                <a:cs typeface="+mn-cs"/>
              </a:defRPr>
            </a:lvl3pPr>
            <a:lvl4pPr marL="1370913" algn="l" defTabSz="913941" rtl="0" eaLnBrk="1" latinLnBrk="0" hangingPunct="1">
              <a:defRPr sz="1900" kern="1200">
                <a:solidFill>
                  <a:schemeClr val="tx1"/>
                </a:solidFill>
                <a:latin typeface="+mn-lt"/>
                <a:ea typeface="+mn-ea"/>
                <a:cs typeface="+mn-cs"/>
              </a:defRPr>
            </a:lvl4pPr>
            <a:lvl5pPr marL="1827887" algn="l" defTabSz="913941" rtl="0" eaLnBrk="1" latinLnBrk="0" hangingPunct="1">
              <a:defRPr sz="1900" kern="1200">
                <a:solidFill>
                  <a:schemeClr val="tx1"/>
                </a:solidFill>
                <a:latin typeface="+mn-lt"/>
                <a:ea typeface="+mn-ea"/>
                <a:cs typeface="+mn-cs"/>
              </a:defRPr>
            </a:lvl5pPr>
            <a:lvl6pPr marL="2284853" algn="l" defTabSz="913941" rtl="0" eaLnBrk="1" latinLnBrk="0" hangingPunct="1">
              <a:defRPr sz="1900" kern="1200">
                <a:solidFill>
                  <a:schemeClr val="tx1"/>
                </a:solidFill>
                <a:latin typeface="+mn-lt"/>
                <a:ea typeface="+mn-ea"/>
                <a:cs typeface="+mn-cs"/>
              </a:defRPr>
            </a:lvl6pPr>
            <a:lvl7pPr marL="2741825" algn="l" defTabSz="913941" rtl="0" eaLnBrk="1" latinLnBrk="0" hangingPunct="1">
              <a:defRPr sz="1900" kern="1200">
                <a:solidFill>
                  <a:schemeClr val="tx1"/>
                </a:solidFill>
                <a:latin typeface="+mn-lt"/>
                <a:ea typeface="+mn-ea"/>
                <a:cs typeface="+mn-cs"/>
              </a:defRPr>
            </a:lvl7pPr>
            <a:lvl8pPr marL="3198800" algn="l" defTabSz="913941" rtl="0" eaLnBrk="1" latinLnBrk="0" hangingPunct="1">
              <a:defRPr sz="1900" kern="1200">
                <a:solidFill>
                  <a:schemeClr val="tx1"/>
                </a:solidFill>
                <a:latin typeface="+mn-lt"/>
                <a:ea typeface="+mn-ea"/>
                <a:cs typeface="+mn-cs"/>
              </a:defRPr>
            </a:lvl8pPr>
            <a:lvl9pPr marL="3655772" algn="l" defTabSz="913941" rtl="0" eaLnBrk="1" latinLnBrk="0" hangingPunct="1">
              <a:defRPr sz="1900" kern="1200">
                <a:solidFill>
                  <a:schemeClr val="tx1"/>
                </a:solidFill>
                <a:latin typeface="+mn-lt"/>
                <a:ea typeface="+mn-ea"/>
                <a:cs typeface="+mn-cs"/>
              </a:defRPr>
            </a:lvl9pPr>
          </a:lstStyle>
          <a:p>
            <a:pPr defTabSz="685456" fontAlgn="auto">
              <a:spcBef>
                <a:spcPts val="0"/>
              </a:spcBef>
              <a:spcAft>
                <a:spcPts val="0"/>
              </a:spcAft>
              <a:defRPr/>
            </a:pPr>
            <a:r>
              <a:rPr lang="en-US" sz="1400" dirty="0">
                <a:solidFill>
                  <a:srgbClr val="000000"/>
                </a:solidFill>
                <a:latin typeface="Calibri Light" panose="020F0302020204030204" pitchFamily="34" charset="0"/>
              </a:rPr>
              <a:t>How would the Tooling/Environment be managed?</a:t>
            </a:r>
          </a:p>
        </p:txBody>
      </p:sp>
      <p:cxnSp>
        <p:nvCxnSpPr>
          <p:cNvPr id="34" name="Straight Connector 33">
            <a:extLst>
              <a:ext uri="{FF2B5EF4-FFF2-40B4-BE49-F238E27FC236}">
                <a16:creationId xmlns:a16="http://schemas.microsoft.com/office/drawing/2014/main" id="{A04E3609-8BAE-47AB-ACEA-BFC8CF4FA587}"/>
              </a:ext>
            </a:extLst>
          </p:cNvPr>
          <p:cNvCxnSpPr/>
          <p:nvPr/>
        </p:nvCxnSpPr>
        <p:spPr bwMode="auto">
          <a:xfrm>
            <a:off x="1889112" y="2954804"/>
            <a:ext cx="0" cy="182880"/>
          </a:xfrm>
          <a:prstGeom prst="line">
            <a:avLst/>
          </a:prstGeom>
          <a:solidFill>
            <a:srgbClr val="5D5D5D"/>
          </a:solid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94561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8" y="240427"/>
            <a:ext cx="8594260" cy="369332"/>
          </a:xfrm>
        </p:spPr>
        <p:txBody>
          <a:bodyPr/>
          <a:lstStyle/>
          <a:p>
            <a:pPr lvl="0" eaLnBrk="0" hangingPunct="0"/>
            <a:r>
              <a:rPr lang="en-US" sz="2400" b="1" kern="1200" dirty="0"/>
              <a:t>Proposed Team Structure</a:t>
            </a:r>
          </a:p>
        </p:txBody>
      </p:sp>
      <p:graphicFrame>
        <p:nvGraphicFramePr>
          <p:cNvPr id="109" name="Table 108"/>
          <p:cNvGraphicFramePr>
            <a:graphicFrameLocks noGrp="1"/>
          </p:cNvGraphicFramePr>
          <p:nvPr>
            <p:extLst>
              <p:ext uri="{D42A27DB-BD31-4B8C-83A1-F6EECF244321}">
                <p14:modId xmlns:p14="http://schemas.microsoft.com/office/powerpoint/2010/main" val="1658070067"/>
              </p:ext>
            </p:extLst>
          </p:nvPr>
        </p:nvGraphicFramePr>
        <p:xfrm>
          <a:off x="2112522" y="2743576"/>
          <a:ext cx="6922196" cy="2313911"/>
        </p:xfrm>
        <a:graphic>
          <a:graphicData uri="http://schemas.openxmlformats.org/drawingml/2006/table">
            <a:tbl>
              <a:tblPr firstRow="1" bandRow="1">
                <a:tableStyleId>{5C22544A-7EE6-4342-B048-85BDC9FD1C3A}</a:tableStyleId>
              </a:tblPr>
              <a:tblGrid>
                <a:gridCol w="1730549">
                  <a:extLst>
                    <a:ext uri="{9D8B030D-6E8A-4147-A177-3AD203B41FA5}">
                      <a16:colId xmlns:a16="http://schemas.microsoft.com/office/drawing/2014/main" val="4049124675"/>
                    </a:ext>
                  </a:extLst>
                </a:gridCol>
                <a:gridCol w="1730549">
                  <a:extLst>
                    <a:ext uri="{9D8B030D-6E8A-4147-A177-3AD203B41FA5}">
                      <a16:colId xmlns:a16="http://schemas.microsoft.com/office/drawing/2014/main" val="20001"/>
                    </a:ext>
                  </a:extLst>
                </a:gridCol>
                <a:gridCol w="1730549">
                  <a:extLst>
                    <a:ext uri="{9D8B030D-6E8A-4147-A177-3AD203B41FA5}">
                      <a16:colId xmlns:a16="http://schemas.microsoft.com/office/drawing/2014/main" val="20002"/>
                    </a:ext>
                  </a:extLst>
                </a:gridCol>
                <a:gridCol w="1730549">
                  <a:extLst>
                    <a:ext uri="{9D8B030D-6E8A-4147-A177-3AD203B41FA5}">
                      <a16:colId xmlns:a16="http://schemas.microsoft.com/office/drawing/2014/main" val="1333862573"/>
                    </a:ext>
                  </a:extLst>
                </a:gridCol>
              </a:tblGrid>
              <a:tr h="220808">
                <a:tc>
                  <a:txBody>
                    <a:bodyPr/>
                    <a:lstStyle/>
                    <a:p>
                      <a:pPr algn="ctr"/>
                      <a:r>
                        <a:rPr lang="en-US" sz="1000" dirty="0">
                          <a:latin typeface="Calibri Light" panose="020F0302020204030204" pitchFamily="34" charset="0"/>
                        </a:rPr>
                        <a:t>Onsite Test Lead</a:t>
                      </a:r>
                    </a:p>
                  </a:txBody>
                  <a:tcPr anchor="ctr">
                    <a:solidFill>
                      <a:srgbClr val="ED8B00"/>
                    </a:solidFill>
                  </a:tcPr>
                </a:tc>
                <a:tc>
                  <a:txBody>
                    <a:bodyPr/>
                    <a:lstStyle/>
                    <a:p>
                      <a:pPr algn="ctr"/>
                      <a:r>
                        <a:rPr lang="en-US" sz="1000" dirty="0">
                          <a:latin typeface="Calibri Light" panose="020F0302020204030204" pitchFamily="34" charset="0"/>
                        </a:rPr>
                        <a:t>Automation Test Lead</a:t>
                      </a:r>
                    </a:p>
                  </a:txBody>
                  <a:tcPr anchor="ctr">
                    <a:solidFill>
                      <a:srgbClr val="ED8B00"/>
                    </a:solidFill>
                  </a:tcPr>
                </a:tc>
                <a:tc>
                  <a:txBody>
                    <a:bodyPr/>
                    <a:lstStyle/>
                    <a:p>
                      <a:pPr algn="ctr"/>
                      <a:r>
                        <a:rPr lang="en-US" sz="1000" dirty="0">
                          <a:latin typeface="Calibri Light" panose="020F0302020204030204" pitchFamily="34" charset="0"/>
                        </a:rPr>
                        <a:t>Automation Test</a:t>
                      </a:r>
                      <a:r>
                        <a:rPr lang="en-US" sz="1000" baseline="0" dirty="0">
                          <a:latin typeface="Calibri Light" panose="020F0302020204030204" pitchFamily="34" charset="0"/>
                        </a:rPr>
                        <a:t> Engineer</a:t>
                      </a:r>
                      <a:endParaRPr lang="en-US" sz="1000" dirty="0">
                        <a:latin typeface="Calibri Light" panose="020F0302020204030204" pitchFamily="34" charset="0"/>
                      </a:endParaRPr>
                    </a:p>
                  </a:txBody>
                  <a:tcPr anchor="ctr">
                    <a:solidFill>
                      <a:srgbClr val="ED8B00"/>
                    </a:solidFill>
                  </a:tcPr>
                </a:tc>
                <a:tc>
                  <a:txBody>
                    <a:bodyPr/>
                    <a:lstStyle/>
                    <a:p>
                      <a:pPr algn="ctr"/>
                      <a:r>
                        <a:rPr lang="en-US" sz="1000" dirty="0">
                          <a:latin typeface="Calibri Light" panose="020F0302020204030204" pitchFamily="34" charset="0"/>
                        </a:rPr>
                        <a:t>Flexi Team</a:t>
                      </a:r>
                    </a:p>
                  </a:txBody>
                  <a:tcPr anchor="ctr">
                    <a:solidFill>
                      <a:srgbClr val="ED8B00"/>
                    </a:solidFill>
                  </a:tcPr>
                </a:tc>
                <a:extLst>
                  <a:ext uri="{0D108BD9-81ED-4DB2-BD59-A6C34878D82A}">
                    <a16:rowId xmlns:a16="http://schemas.microsoft.com/office/drawing/2014/main" val="10000"/>
                  </a:ext>
                </a:extLst>
              </a:tr>
              <a:tr h="2070071">
                <a:tc>
                  <a:txBody>
                    <a:bodyPr/>
                    <a:lstStyle/>
                    <a:p>
                      <a:pPr marL="171450" lvl="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Sync</a:t>
                      </a:r>
                      <a:r>
                        <a:rPr lang="en-US" sz="800" baseline="0" dirty="0">
                          <a:solidFill>
                            <a:srgbClr val="000000"/>
                          </a:solidFill>
                          <a:latin typeface="Calibri Light" panose="020F0302020204030204" pitchFamily="34" charset="0"/>
                        </a:rPr>
                        <a:t> up with Phoenix Test Manager and Process SMEs to understand testing requirements </a:t>
                      </a:r>
                    </a:p>
                    <a:p>
                      <a:pPr marL="171450" lvl="0" indent="-171450" algn="l" eaLnBrk="0" fontAlgn="auto" hangingPunct="0">
                        <a:spcBef>
                          <a:spcPts val="0"/>
                        </a:spcBef>
                        <a:spcAft>
                          <a:spcPts val="0"/>
                        </a:spcAft>
                        <a:buFont typeface="Arial" panose="020B0604020202020204" pitchFamily="34" charset="0"/>
                        <a:buChar char="•"/>
                        <a:defRPr/>
                      </a:pPr>
                      <a:r>
                        <a:rPr lang="en-US" sz="800" baseline="0" dirty="0">
                          <a:solidFill>
                            <a:srgbClr val="000000"/>
                          </a:solidFill>
                          <a:latin typeface="Calibri Light" panose="020F0302020204030204" pitchFamily="34" charset="0"/>
                        </a:rPr>
                        <a:t>Coordinate with Offshore LTI Testing Team</a:t>
                      </a:r>
                      <a:endParaRPr lang="en-US" sz="800" dirty="0">
                        <a:solidFill>
                          <a:srgbClr val="000000"/>
                        </a:solidFill>
                        <a:latin typeface="Calibri Light" panose="020F0302020204030204" pitchFamily="34" charset="0"/>
                      </a:endParaRPr>
                    </a:p>
                  </a:txBody>
                  <a:tcPr anchor="ctr">
                    <a:solidFill>
                      <a:schemeClr val="tx2">
                        <a:lumMod val="20000"/>
                        <a:lumOff val="80000"/>
                      </a:schemeClr>
                    </a:solidFill>
                  </a:tcPr>
                </a:tc>
                <a:tc>
                  <a:txBody>
                    <a:bodyPr/>
                    <a:lstStyle/>
                    <a:p>
                      <a:pPr marL="171450" lvl="0" indent="-171450" algn="l" defTabSz="779252" rtl="0" eaLnBrk="0" fontAlgn="auto" latinLnBrk="0" hangingPunct="0">
                        <a:spcBef>
                          <a:spcPts val="0"/>
                        </a:spcBef>
                        <a:spcAft>
                          <a:spcPts val="0"/>
                        </a:spcAft>
                        <a:buFont typeface="Arial" panose="020B0604020202020204" pitchFamily="34" charset="0"/>
                        <a:buChar char="•"/>
                        <a:defRPr/>
                      </a:pPr>
                      <a:r>
                        <a:rPr lang="en-US" sz="800" kern="1200" dirty="0">
                          <a:solidFill>
                            <a:srgbClr val="000000"/>
                          </a:solidFill>
                          <a:latin typeface="Calibri Light" panose="020F0302020204030204" pitchFamily="34" charset="0"/>
                          <a:ea typeface="+mn-ea"/>
                          <a:cs typeface="+mn-cs"/>
                        </a:rPr>
                        <a:t>Accountable for testing schedule, offshore deliverables quality and timeline</a:t>
                      </a:r>
                    </a:p>
                    <a:p>
                      <a:pPr marL="171450" lvl="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Offshore Test Lead will Enhance or create automation framework to suite project needs</a:t>
                      </a:r>
                    </a:p>
                    <a:p>
                      <a:pPr marL="171450" lvl="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Manage day-to-day project deliverables along with test team members</a:t>
                      </a:r>
                    </a:p>
                  </a:txBody>
                  <a:tcPr anchor="ctr">
                    <a:solidFill>
                      <a:schemeClr val="tx2">
                        <a:lumMod val="20000"/>
                        <a:lumOff val="80000"/>
                      </a:schemeClr>
                    </a:solidFill>
                  </a:tcPr>
                </a:tc>
                <a:tc>
                  <a:txBody>
                    <a:bodyPr/>
                    <a:lstStyle/>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Design and Development of test automation framework</a:t>
                      </a:r>
                    </a:p>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Preparation of automation function libraries and keywords</a:t>
                      </a:r>
                    </a:p>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Preparation of test data</a:t>
                      </a:r>
                    </a:p>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Preparation of automation test reports</a:t>
                      </a:r>
                    </a:p>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Execution of testing scripts/scenarios for the ongoing releases</a:t>
                      </a:r>
                    </a:p>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Defect Management</a:t>
                      </a:r>
                    </a:p>
                  </a:txBody>
                  <a:tcPr anchor="ctr">
                    <a:solidFill>
                      <a:schemeClr val="tx2">
                        <a:lumMod val="20000"/>
                        <a:lumOff val="80000"/>
                      </a:schemeClr>
                    </a:solidFill>
                  </a:tcPr>
                </a:tc>
                <a:tc>
                  <a:txBody>
                    <a:bodyPr/>
                    <a:lstStyle/>
                    <a:p>
                      <a:pPr marL="171450" marR="0" lvl="0" indent="-171450" algn="l" defTabSz="779252"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Calibri" panose="020F0502020204030204" pitchFamily="34" charset="0"/>
                        </a:rPr>
                        <a:t>Onboarding-</a:t>
                      </a:r>
                      <a:r>
                        <a:rPr kumimoji="0" lang="en-US" sz="80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Calibri" panose="020F0502020204030204" pitchFamily="34" charset="0"/>
                        </a:rPr>
                        <a:t> </a:t>
                      </a:r>
                      <a:r>
                        <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Identified resources will be on-boarded to projects</a:t>
                      </a:r>
                    </a:p>
                    <a:p>
                      <a:pPr marL="171450" marR="0" lvl="0" indent="-171450" algn="l" defTabSz="779252"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Ramp up- </a:t>
                      </a:r>
                      <a:r>
                        <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Increasing the number of resources in the flexi team as per the test projects requirements </a:t>
                      </a:r>
                    </a:p>
                    <a:p>
                      <a:pPr marL="171450" marR="0" lvl="0" indent="-171450" algn="l" defTabSz="779252"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Ramp down</a:t>
                      </a:r>
                      <a:r>
                        <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-Ramp down of resources from the flexi team  will be initiated once the requirements are fulfilled </a:t>
                      </a:r>
                    </a:p>
                    <a:p>
                      <a:pPr marL="171450" marR="0" lvl="0" indent="-171450" algn="l" defTabSz="779252"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Residual Project Team</a:t>
                      </a:r>
                      <a:r>
                        <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a:t>
                      </a:r>
                      <a:r>
                        <a:rPr lang="en-US" sz="800" b="0" i="0" dirty="0">
                          <a:solidFill>
                            <a:schemeClr val="bg1">
                              <a:lumMod val="10000"/>
                            </a:schemeClr>
                          </a:solidFill>
                          <a:latin typeface="Calibri Light" panose="020F0302020204030204" pitchFamily="34" charset="0"/>
                          <a:ea typeface="ヒラギノ角ゴ Pro W3" pitchFamily="124" charset="-128"/>
                          <a:cs typeface="Calibri" panose="020F0502020204030204" pitchFamily="34" charset="0"/>
                        </a:rPr>
                        <a:t>The core team provide a continuous </a:t>
                      </a:r>
                      <a:r>
                        <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support,</a:t>
                      </a:r>
                      <a:r>
                        <a:rPr kumimoji="0" lang="en-US" sz="800" b="0" i="0" u="none" strike="noStrike" kern="1200" cap="none" spc="0" normalizeH="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rPr>
                        <a:t> delivering execution of tests and knowledge retention</a:t>
                      </a:r>
                      <a:endParaRPr kumimoji="0" lang="en-US" sz="80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Calibri" panose="020F0502020204030204" pitchFamily="34" charset="0"/>
                      </a:endParaRPr>
                    </a:p>
                    <a:p>
                      <a:pPr marL="171450" indent="-171450" algn="l" eaLnBrk="0" fontAlgn="auto" hangingPunct="0">
                        <a:spcBef>
                          <a:spcPts val="0"/>
                        </a:spcBef>
                        <a:spcAft>
                          <a:spcPts val="0"/>
                        </a:spcAft>
                        <a:buFont typeface="Arial" panose="020B0604020202020204" pitchFamily="34" charset="0"/>
                        <a:buChar char="•"/>
                        <a:defRPr/>
                      </a:pPr>
                      <a:endParaRPr lang="en-US" sz="800" dirty="0">
                        <a:solidFill>
                          <a:srgbClr val="000000"/>
                        </a:solidFill>
                        <a:latin typeface="Calibri Light" panose="020F0302020204030204" pitchFamily="34" charset="0"/>
                      </a:endParaRPr>
                    </a:p>
                  </a:txBody>
                  <a:tcPr anchor="ctr">
                    <a:solidFill>
                      <a:schemeClr val="tx2">
                        <a:lumMod val="20000"/>
                        <a:lumOff val="80000"/>
                      </a:schemeClr>
                    </a:solidFill>
                  </a:tcPr>
                </a:tc>
                <a:extLst>
                  <a:ext uri="{0D108BD9-81ED-4DB2-BD59-A6C34878D82A}">
                    <a16:rowId xmlns:a16="http://schemas.microsoft.com/office/drawing/2014/main" val="10001"/>
                  </a:ext>
                </a:extLst>
              </a:tr>
            </a:tbl>
          </a:graphicData>
        </a:graphic>
      </p:graphicFrame>
      <p:sp>
        <p:nvSpPr>
          <p:cNvPr id="33" name="Rectangle 32"/>
          <p:cNvSpPr/>
          <p:nvPr/>
        </p:nvSpPr>
        <p:spPr bwMode="auto">
          <a:xfrm>
            <a:off x="91025" y="944829"/>
            <a:ext cx="1657327" cy="1772013"/>
          </a:xfrm>
          <a:prstGeom prst="rect">
            <a:avLst/>
          </a:prstGeom>
          <a:noFill/>
          <a:ln w="6350" cap="flat" cmpd="sng" algn="ctr">
            <a:solidFill>
              <a:schemeClr val="accent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5" name="Freeform 29"/>
          <p:cNvSpPr/>
          <p:nvPr/>
        </p:nvSpPr>
        <p:spPr bwMode="auto">
          <a:xfrm>
            <a:off x="188535" y="1168016"/>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rgbClr val="154989"/>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6" name="Rectangle 35"/>
          <p:cNvSpPr/>
          <p:nvPr/>
        </p:nvSpPr>
        <p:spPr bwMode="auto">
          <a:xfrm>
            <a:off x="91024" y="715802"/>
            <a:ext cx="1657327" cy="180878"/>
          </a:xfrm>
          <a:prstGeom prst="rect">
            <a:avLst/>
          </a:prstGeom>
          <a:solidFill>
            <a:srgbClr val="2C2E8C"/>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Light" panose="020F0302020204030204" pitchFamily="34" charset="0"/>
                <a:ea typeface="Roboto" panose="020B0604020202020204" charset="0"/>
                <a:cs typeface="+mn-cs"/>
              </a:rPr>
              <a:t>Phoenix Team</a:t>
            </a:r>
          </a:p>
        </p:txBody>
      </p:sp>
      <p:sp>
        <p:nvSpPr>
          <p:cNvPr id="37" name="Rectangle 36"/>
          <p:cNvSpPr/>
          <p:nvPr/>
        </p:nvSpPr>
        <p:spPr bwMode="auto">
          <a:xfrm>
            <a:off x="462368" y="1160911"/>
            <a:ext cx="1177578" cy="274320"/>
          </a:xfrm>
          <a:prstGeom prst="rect">
            <a:avLst/>
          </a:prstGeom>
          <a:solidFill>
            <a:schemeClr val="tx1">
              <a:lumMod val="20000"/>
              <a:lumOff val="80000"/>
            </a:schemeClr>
          </a:solidFill>
          <a:ln w="2540">
            <a:noFill/>
          </a:ln>
        </p:spPr>
        <p:txBody>
          <a:bodyPr lIns="45720" tIns="0" rIns="4572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alibri Light" panose="020F0302020204030204" pitchFamily="34" charset="0"/>
                <a:ea typeface="Roboto" panose="020B0604020202020204" charset="0"/>
                <a:cs typeface="+mn-cs"/>
              </a:rPr>
              <a:t>Test Manager</a:t>
            </a:r>
          </a:p>
        </p:txBody>
      </p:sp>
      <p:sp>
        <p:nvSpPr>
          <p:cNvPr id="45" name="Freeform 29"/>
          <p:cNvSpPr/>
          <p:nvPr/>
        </p:nvSpPr>
        <p:spPr bwMode="auto">
          <a:xfrm>
            <a:off x="176511" y="2035483"/>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rgbClr val="154989"/>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47" name="Rectangle 46"/>
          <p:cNvSpPr/>
          <p:nvPr/>
        </p:nvSpPr>
        <p:spPr bwMode="auto">
          <a:xfrm>
            <a:off x="451735" y="2052716"/>
            <a:ext cx="1177578" cy="274320"/>
          </a:xfrm>
          <a:prstGeom prst="rect">
            <a:avLst/>
          </a:prstGeom>
          <a:solidFill>
            <a:schemeClr val="tx1">
              <a:lumMod val="20000"/>
              <a:lumOff val="80000"/>
            </a:schemeClr>
          </a:solidFill>
          <a:ln w="2540">
            <a:noFill/>
          </a:ln>
        </p:spPr>
        <p:txBody>
          <a:bodyPr lIns="45720" tIns="0" rIns="4572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Calibri Light" panose="020F0302020204030204" pitchFamily="34" charset="0"/>
                <a:ea typeface="Roboto" panose="020B0604020202020204" charset="0"/>
                <a:cs typeface="+mn-cs"/>
              </a:rPr>
              <a:t>Process SMEs</a:t>
            </a:r>
          </a:p>
        </p:txBody>
      </p:sp>
      <p:sp>
        <p:nvSpPr>
          <p:cNvPr id="53" name="Rectangle 52"/>
          <p:cNvSpPr/>
          <p:nvPr/>
        </p:nvSpPr>
        <p:spPr bwMode="auto">
          <a:xfrm>
            <a:off x="2112525" y="909887"/>
            <a:ext cx="6859796" cy="1806956"/>
          </a:xfrm>
          <a:prstGeom prst="rect">
            <a:avLst/>
          </a:prstGeom>
          <a:noFill/>
          <a:ln w="6350" cap="flat" cmpd="sng" algn="ctr">
            <a:solidFill>
              <a:schemeClr val="accent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55" name="Rectangle 54"/>
          <p:cNvSpPr/>
          <p:nvPr/>
        </p:nvSpPr>
        <p:spPr bwMode="auto">
          <a:xfrm>
            <a:off x="2344556" y="1159015"/>
            <a:ext cx="1177578" cy="274320"/>
          </a:xfrm>
          <a:prstGeom prst="rect">
            <a:avLst/>
          </a:prstGeom>
          <a:solidFill>
            <a:schemeClr val="tx1">
              <a:lumMod val="20000"/>
              <a:lumOff val="80000"/>
            </a:schemeClr>
          </a:solidFill>
          <a:ln w="2540">
            <a:noFill/>
          </a:ln>
        </p:spPr>
        <p:txBody>
          <a:bodyPr lIns="45720" tIns="0" rIns="45720" bIns="0" anchor="ctr"/>
          <a:lstStyle/>
          <a:p>
            <a:pPr lvl="0">
              <a:defRPr/>
            </a:pPr>
            <a:r>
              <a:rPr lang="en-US" sz="1050" dirty="0">
                <a:solidFill>
                  <a:prstClr val="black"/>
                </a:solidFill>
                <a:latin typeface="Calibri Light" panose="020F0302020204030204" pitchFamily="34" charset="0"/>
              </a:rPr>
              <a:t>Test Lead</a:t>
            </a:r>
          </a:p>
        </p:txBody>
      </p:sp>
      <p:sp>
        <p:nvSpPr>
          <p:cNvPr id="60" name="Rectangle 59"/>
          <p:cNvSpPr/>
          <p:nvPr/>
        </p:nvSpPr>
        <p:spPr bwMode="auto">
          <a:xfrm>
            <a:off x="2112524" y="696437"/>
            <a:ext cx="6859795" cy="199602"/>
          </a:xfrm>
          <a:prstGeom prst="rect">
            <a:avLst/>
          </a:prstGeom>
          <a:solidFill>
            <a:srgbClr val="EC920E"/>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Light" panose="020F0302020204030204" pitchFamily="34" charset="0"/>
                <a:ea typeface="Roboto" panose="020B0604020202020204" charset="0"/>
                <a:cs typeface="+mn-cs"/>
              </a:rPr>
              <a:t>LTI Team</a:t>
            </a:r>
          </a:p>
        </p:txBody>
      </p:sp>
      <p:sp>
        <p:nvSpPr>
          <p:cNvPr id="62" name="Rectangle 61"/>
          <p:cNvSpPr/>
          <p:nvPr/>
        </p:nvSpPr>
        <p:spPr bwMode="auto">
          <a:xfrm>
            <a:off x="4401929" y="1159015"/>
            <a:ext cx="1177578" cy="274320"/>
          </a:xfrm>
          <a:prstGeom prst="rect">
            <a:avLst/>
          </a:prstGeom>
          <a:solidFill>
            <a:schemeClr val="tx1">
              <a:lumMod val="20000"/>
              <a:lumOff val="80000"/>
            </a:schemeClr>
          </a:solidFill>
          <a:ln w="2540">
            <a:noFill/>
          </a:ln>
        </p:spPr>
        <p:txBody>
          <a:bodyPr lIns="45720" tIns="0" rIns="45720" bIns="0" anchor="ctr"/>
          <a:lstStyle/>
          <a:p>
            <a:pPr lvl="0">
              <a:defRPr/>
            </a:pPr>
            <a:r>
              <a:rPr lang="en-US" sz="1000" dirty="0">
                <a:solidFill>
                  <a:prstClr val="black"/>
                </a:solidFill>
                <a:latin typeface="Calibri Light" panose="020F0302020204030204" pitchFamily="34" charset="0"/>
              </a:rPr>
              <a:t>Automation Test Lead</a:t>
            </a:r>
          </a:p>
        </p:txBody>
      </p:sp>
      <p:sp>
        <p:nvSpPr>
          <p:cNvPr id="63" name="Freeform 29"/>
          <p:cNvSpPr/>
          <p:nvPr/>
        </p:nvSpPr>
        <p:spPr bwMode="auto">
          <a:xfrm>
            <a:off x="4169914" y="1185506"/>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chemeClr val="tx2">
              <a:lumMod val="75000"/>
            </a:schemeClr>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98" name="Freeform 29"/>
          <p:cNvSpPr/>
          <p:nvPr/>
        </p:nvSpPr>
        <p:spPr bwMode="auto">
          <a:xfrm>
            <a:off x="3429125" y="1801585"/>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chemeClr val="tx2">
              <a:lumMod val="75000"/>
            </a:schemeClr>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99" name="Rectangle 98"/>
          <p:cNvSpPr/>
          <p:nvPr/>
        </p:nvSpPr>
        <p:spPr bwMode="auto">
          <a:xfrm>
            <a:off x="3621149" y="1761163"/>
            <a:ext cx="922910" cy="274320"/>
          </a:xfrm>
          <a:prstGeom prst="rect">
            <a:avLst/>
          </a:prstGeom>
          <a:solidFill>
            <a:schemeClr val="tx1">
              <a:lumMod val="20000"/>
              <a:lumOff val="80000"/>
            </a:schemeClr>
          </a:solidFill>
          <a:ln w="2540">
            <a:noFill/>
          </a:ln>
        </p:spPr>
        <p:txBody>
          <a:bodyPr lIns="45720" tIns="0" rIns="45720" bIns="0" anchor="ctr"/>
          <a:lstStyle/>
          <a:p>
            <a:pPr lvl="0">
              <a:defRPr/>
            </a:pPr>
            <a:r>
              <a:rPr lang="en-US" sz="1000" dirty="0">
                <a:solidFill>
                  <a:prstClr val="black"/>
                </a:solidFill>
                <a:latin typeface="Calibri Light" panose="020F0302020204030204" pitchFamily="34" charset="0"/>
              </a:rPr>
              <a:t>Automation Test Engineer</a:t>
            </a:r>
          </a:p>
        </p:txBody>
      </p:sp>
      <p:sp>
        <p:nvSpPr>
          <p:cNvPr id="100" name="Freeform 29"/>
          <p:cNvSpPr/>
          <p:nvPr/>
        </p:nvSpPr>
        <p:spPr bwMode="auto">
          <a:xfrm>
            <a:off x="4617763" y="1801585"/>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chemeClr val="tx2">
              <a:lumMod val="75000"/>
            </a:schemeClr>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101" name="Rectangle 100"/>
          <p:cNvSpPr/>
          <p:nvPr/>
        </p:nvSpPr>
        <p:spPr bwMode="auto">
          <a:xfrm>
            <a:off x="4877925" y="1761163"/>
            <a:ext cx="922910" cy="274320"/>
          </a:xfrm>
          <a:prstGeom prst="rect">
            <a:avLst/>
          </a:prstGeom>
          <a:solidFill>
            <a:schemeClr val="tx1">
              <a:lumMod val="20000"/>
              <a:lumOff val="80000"/>
            </a:schemeClr>
          </a:solidFill>
          <a:ln w="2540">
            <a:noFill/>
          </a:ln>
        </p:spPr>
        <p:txBody>
          <a:bodyPr lIns="45720" tIns="0" rIns="45720" bIns="0" anchor="ctr"/>
          <a:lstStyle/>
          <a:p>
            <a:pPr lvl="0">
              <a:defRPr/>
            </a:pPr>
            <a:r>
              <a:rPr lang="en-US" sz="1000" dirty="0">
                <a:solidFill>
                  <a:prstClr val="black"/>
                </a:solidFill>
                <a:latin typeface="Calibri Light" panose="020F0302020204030204" pitchFamily="34" charset="0"/>
              </a:rPr>
              <a:t>Automation Test Engineer</a:t>
            </a:r>
          </a:p>
        </p:txBody>
      </p:sp>
      <p:sp>
        <p:nvSpPr>
          <p:cNvPr id="102" name="Freeform 29"/>
          <p:cNvSpPr/>
          <p:nvPr/>
        </p:nvSpPr>
        <p:spPr bwMode="auto">
          <a:xfrm>
            <a:off x="5936649" y="1801585"/>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chemeClr val="tx2">
              <a:lumMod val="75000"/>
            </a:schemeClr>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104" name="Rectangle 103"/>
          <p:cNvSpPr/>
          <p:nvPr/>
        </p:nvSpPr>
        <p:spPr bwMode="auto">
          <a:xfrm>
            <a:off x="6196811" y="1761163"/>
            <a:ext cx="922910" cy="274320"/>
          </a:xfrm>
          <a:prstGeom prst="rect">
            <a:avLst/>
          </a:prstGeom>
          <a:solidFill>
            <a:schemeClr val="tx1">
              <a:lumMod val="20000"/>
              <a:lumOff val="80000"/>
            </a:schemeClr>
          </a:solidFill>
          <a:ln w="2540">
            <a:noFill/>
          </a:ln>
        </p:spPr>
        <p:txBody>
          <a:bodyPr lIns="45720" tIns="0" rIns="45720" bIns="0" anchor="ctr"/>
          <a:lstStyle/>
          <a:p>
            <a:pPr lvl="0">
              <a:defRPr/>
            </a:pPr>
            <a:r>
              <a:rPr lang="en-US" sz="1000" dirty="0">
                <a:solidFill>
                  <a:prstClr val="black"/>
                </a:solidFill>
                <a:latin typeface="Calibri Light" panose="020F0302020204030204" pitchFamily="34" charset="0"/>
              </a:rPr>
              <a:t>Automation Test Engineer</a:t>
            </a:r>
          </a:p>
        </p:txBody>
      </p:sp>
      <p:graphicFrame>
        <p:nvGraphicFramePr>
          <p:cNvPr id="130" name="Table 129"/>
          <p:cNvGraphicFramePr>
            <a:graphicFrameLocks noGrp="1"/>
          </p:cNvGraphicFramePr>
          <p:nvPr>
            <p:extLst>
              <p:ext uri="{D42A27DB-BD31-4B8C-83A1-F6EECF244321}">
                <p14:modId xmlns:p14="http://schemas.microsoft.com/office/powerpoint/2010/main" val="2549826584"/>
              </p:ext>
            </p:extLst>
          </p:nvPr>
        </p:nvGraphicFramePr>
        <p:xfrm>
          <a:off x="65038" y="2853967"/>
          <a:ext cx="1683314" cy="1310640"/>
        </p:xfrm>
        <a:graphic>
          <a:graphicData uri="http://schemas.openxmlformats.org/drawingml/2006/table">
            <a:tbl>
              <a:tblPr firstRow="1" bandRow="1">
                <a:tableStyleId>{5C22544A-7EE6-4342-B048-85BDC9FD1C3A}</a:tableStyleId>
              </a:tblPr>
              <a:tblGrid>
                <a:gridCol w="1683314">
                  <a:extLst>
                    <a:ext uri="{9D8B030D-6E8A-4147-A177-3AD203B41FA5}">
                      <a16:colId xmlns:a16="http://schemas.microsoft.com/office/drawing/2014/main" val="20000"/>
                    </a:ext>
                  </a:extLst>
                </a:gridCol>
              </a:tblGrid>
              <a:tr h="211795">
                <a:tc>
                  <a:txBody>
                    <a:bodyPr/>
                    <a:lstStyle/>
                    <a:p>
                      <a:pPr marL="0" algn="ctr" defTabSz="779252" rtl="0" eaLnBrk="1" fontAlgn="auto" latinLnBrk="0" hangingPunct="1">
                        <a:spcBef>
                          <a:spcPts val="0"/>
                        </a:spcBef>
                        <a:spcAft>
                          <a:spcPts val="0"/>
                        </a:spcAft>
                      </a:pPr>
                      <a:r>
                        <a:rPr lang="en-US" sz="1000" b="1" kern="1200" dirty="0">
                          <a:solidFill>
                            <a:schemeClr val="lt1"/>
                          </a:solidFill>
                          <a:latin typeface="Calibri Light" panose="020F0302020204030204" pitchFamily="34" charset="0"/>
                          <a:ea typeface="+mn-ea"/>
                          <a:cs typeface="+mn-cs"/>
                        </a:rPr>
                        <a:t>Phoenix Test Manager</a:t>
                      </a:r>
                    </a:p>
                  </a:txBody>
                  <a:tcPr anchor="ctr">
                    <a:solidFill>
                      <a:srgbClr val="2C2E8C"/>
                    </a:solidFill>
                  </a:tcPr>
                </a:tc>
                <a:extLst>
                  <a:ext uri="{0D108BD9-81ED-4DB2-BD59-A6C34878D82A}">
                    <a16:rowId xmlns:a16="http://schemas.microsoft.com/office/drawing/2014/main" val="10000"/>
                  </a:ext>
                </a:extLst>
              </a:tr>
              <a:tr h="1032500">
                <a:tc>
                  <a:txBody>
                    <a:bodyPr/>
                    <a:lstStyle/>
                    <a:p>
                      <a:pPr marL="171450" indent="-171450" algn="l" eaLnBrk="0" fontAlgn="auto" hangingPunct="0">
                        <a:spcBef>
                          <a:spcPts val="0"/>
                        </a:spcBef>
                        <a:spcAft>
                          <a:spcPts val="0"/>
                        </a:spcAft>
                        <a:buFont typeface="Arial" panose="020B0604020202020204" pitchFamily="34" charset="0"/>
                        <a:buChar char="•"/>
                        <a:defRPr/>
                      </a:pPr>
                      <a:r>
                        <a:rPr lang="en-US" sz="800" dirty="0">
                          <a:solidFill>
                            <a:srgbClr val="000000"/>
                          </a:solidFill>
                          <a:latin typeface="Calibri Light" panose="020F0302020204030204" pitchFamily="34" charset="0"/>
                        </a:rPr>
                        <a:t>KT</a:t>
                      </a:r>
                      <a:r>
                        <a:rPr lang="en-US" sz="800" baseline="0" dirty="0">
                          <a:solidFill>
                            <a:srgbClr val="000000"/>
                          </a:solidFill>
                          <a:latin typeface="Calibri Light" panose="020F0302020204030204" pitchFamily="34" charset="0"/>
                        </a:rPr>
                        <a:t> Monitoring</a:t>
                      </a:r>
                    </a:p>
                    <a:p>
                      <a:pPr marL="171450" indent="-171450" algn="l" eaLnBrk="0" fontAlgn="auto" hangingPunct="0">
                        <a:spcBef>
                          <a:spcPts val="0"/>
                        </a:spcBef>
                        <a:spcAft>
                          <a:spcPts val="0"/>
                        </a:spcAft>
                        <a:buFont typeface="Arial" panose="020B0604020202020204" pitchFamily="34" charset="0"/>
                        <a:buChar char="•"/>
                        <a:defRPr/>
                      </a:pPr>
                      <a:r>
                        <a:rPr lang="en-US" sz="800" baseline="0" dirty="0">
                          <a:solidFill>
                            <a:srgbClr val="000000"/>
                          </a:solidFill>
                          <a:latin typeface="Calibri Light" panose="020F0302020204030204" pitchFamily="34" charset="0"/>
                        </a:rPr>
                        <a:t>Providing necessary support and environment for Testing processes</a:t>
                      </a:r>
                    </a:p>
                    <a:p>
                      <a:pPr marL="171450" indent="-171450" algn="l" eaLnBrk="0" fontAlgn="auto" hangingPunct="0">
                        <a:spcBef>
                          <a:spcPts val="0"/>
                        </a:spcBef>
                        <a:spcAft>
                          <a:spcPts val="0"/>
                        </a:spcAft>
                        <a:buFont typeface="Arial" panose="020B0604020202020204" pitchFamily="34" charset="0"/>
                        <a:buChar char="•"/>
                        <a:defRPr/>
                      </a:pPr>
                      <a:r>
                        <a:rPr lang="en-US" sz="800" baseline="0" dirty="0">
                          <a:solidFill>
                            <a:srgbClr val="000000"/>
                          </a:solidFill>
                          <a:latin typeface="Calibri Light" panose="020F0302020204030204" pitchFamily="34" charset="0"/>
                        </a:rPr>
                        <a:t>Regular coordination with LTI Test Lead</a:t>
                      </a:r>
                      <a:endParaRPr lang="en-US" sz="800" dirty="0">
                        <a:solidFill>
                          <a:srgbClr val="000000"/>
                        </a:solidFill>
                        <a:latin typeface="Calibri Light" panose="020F0302020204030204" pitchFamily="34" charset="0"/>
                      </a:endParaRPr>
                    </a:p>
                    <a:p>
                      <a:pPr marL="171450" indent="-171450" algn="l" eaLnBrk="0" fontAlgn="auto" hangingPunct="0">
                        <a:spcBef>
                          <a:spcPts val="0"/>
                        </a:spcBef>
                        <a:spcAft>
                          <a:spcPts val="0"/>
                        </a:spcAft>
                        <a:buFont typeface="Arial" panose="020B0604020202020204" pitchFamily="34" charset="0"/>
                        <a:buChar char="•"/>
                        <a:defRPr/>
                      </a:pPr>
                      <a:endParaRPr lang="en-US" sz="800" dirty="0">
                        <a:solidFill>
                          <a:srgbClr val="000000"/>
                        </a:solidFill>
                        <a:latin typeface="Calibri Light" panose="020F0302020204030204" pitchFamily="34" charset="0"/>
                      </a:endParaRPr>
                    </a:p>
                    <a:p>
                      <a:pPr marL="171450" indent="-171450" algn="l" eaLnBrk="0" fontAlgn="auto" hangingPunct="0">
                        <a:spcBef>
                          <a:spcPts val="0"/>
                        </a:spcBef>
                        <a:spcAft>
                          <a:spcPts val="0"/>
                        </a:spcAft>
                        <a:buFont typeface="Arial" panose="020B0604020202020204" pitchFamily="34" charset="0"/>
                        <a:buChar char="•"/>
                        <a:defRPr/>
                      </a:pPr>
                      <a:endParaRPr lang="en-US" sz="800" dirty="0">
                        <a:solidFill>
                          <a:srgbClr val="000000"/>
                        </a:solidFill>
                        <a:latin typeface="Calibri Light" panose="020F0302020204030204" pitchFamily="34" charset="0"/>
                      </a:endParaRPr>
                    </a:p>
                  </a:txBody>
                  <a:tcPr anchor="ctr">
                    <a:solidFill>
                      <a:schemeClr val="tx2">
                        <a:lumMod val="20000"/>
                        <a:lumOff val="80000"/>
                      </a:schemeClr>
                    </a:solidFill>
                  </a:tcPr>
                </a:tc>
                <a:extLst>
                  <a:ext uri="{0D108BD9-81ED-4DB2-BD59-A6C34878D82A}">
                    <a16:rowId xmlns:a16="http://schemas.microsoft.com/office/drawing/2014/main" val="10001"/>
                  </a:ext>
                </a:extLst>
              </a:tr>
            </a:tbl>
          </a:graphicData>
        </a:graphic>
      </p:graphicFrame>
      <p:cxnSp>
        <p:nvCxnSpPr>
          <p:cNvPr id="4" name="Connector: Elbow 3"/>
          <p:cNvCxnSpPr>
            <a:stCxn id="62" idx="2"/>
            <a:endCxn id="99" idx="0"/>
          </p:cNvCxnSpPr>
          <p:nvPr/>
        </p:nvCxnSpPr>
        <p:spPr bwMode="auto">
          <a:xfrm rot="5400000">
            <a:off x="4372747" y="1143192"/>
            <a:ext cx="327828" cy="908114"/>
          </a:xfrm>
          <a:prstGeom prst="bentConnector3">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Connector: Elbow 5"/>
          <p:cNvCxnSpPr>
            <a:stCxn id="62" idx="2"/>
            <a:endCxn id="101" idx="0"/>
          </p:cNvCxnSpPr>
          <p:nvPr/>
        </p:nvCxnSpPr>
        <p:spPr bwMode="auto">
          <a:xfrm rot="16200000" flipH="1">
            <a:off x="5001135" y="1422918"/>
            <a:ext cx="327828" cy="348662"/>
          </a:xfrm>
          <a:prstGeom prst="bentConnector3">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nector: Elbow 7"/>
          <p:cNvCxnSpPr>
            <a:stCxn id="62" idx="2"/>
            <a:endCxn id="104" idx="0"/>
          </p:cNvCxnSpPr>
          <p:nvPr/>
        </p:nvCxnSpPr>
        <p:spPr bwMode="auto">
          <a:xfrm rot="16200000" flipH="1">
            <a:off x="5660578" y="763475"/>
            <a:ext cx="327828" cy="1667548"/>
          </a:xfrm>
          <a:prstGeom prst="bentConnector3">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Arrow Connector 45"/>
          <p:cNvCxnSpPr/>
          <p:nvPr/>
        </p:nvCxnSpPr>
        <p:spPr bwMode="auto">
          <a:xfrm rot="10800000" flipV="1">
            <a:off x="3495476" y="1275046"/>
            <a:ext cx="731520" cy="2"/>
          </a:xfrm>
          <a:prstGeom prst="straightConnector1">
            <a:avLst/>
          </a:prstGeom>
          <a:solidFill>
            <a:schemeClr val="folHlink"/>
          </a:solidFill>
          <a:ln w="6350" cap="flat" cmpd="sng" algn="ctr">
            <a:solidFill>
              <a:schemeClr val="tx1">
                <a:lumMod val="60000"/>
                <a:lumOff val="4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Rectangle 51"/>
          <p:cNvSpPr/>
          <p:nvPr/>
        </p:nvSpPr>
        <p:spPr>
          <a:xfrm>
            <a:off x="2200111" y="909920"/>
            <a:ext cx="1466467" cy="242374"/>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975" b="1" dirty="0">
                <a:solidFill>
                  <a:schemeClr val="accent1">
                    <a:lumMod val="50000"/>
                  </a:schemeClr>
                </a:solidFill>
                <a:latin typeface="Calibri Light" panose="020F0302020204030204" pitchFamily="34" charset="0"/>
                <a:cs typeface="Arial" pitchFamily="34" charset="0"/>
              </a:rPr>
              <a:t>Onsite</a:t>
            </a:r>
            <a:endParaRPr kumimoji="0" lang="en-US" sz="975" b="1" i="0" u="none" strike="noStrike" kern="1200" cap="none" spc="0" normalizeH="0" baseline="0" noProof="0" dirty="0">
              <a:ln>
                <a:noFill/>
              </a:ln>
              <a:solidFill>
                <a:schemeClr val="accent1">
                  <a:lumMod val="50000"/>
                </a:schemeClr>
              </a:solidFill>
              <a:effectLst/>
              <a:uLnTx/>
              <a:uFillTx/>
              <a:latin typeface="Calibri Light" panose="020F0302020204030204" pitchFamily="34" charset="0"/>
              <a:cs typeface="Arial" pitchFamily="34" charset="0"/>
            </a:endParaRPr>
          </a:p>
        </p:txBody>
      </p:sp>
      <p:sp>
        <p:nvSpPr>
          <p:cNvPr id="56" name="Rectangle 55"/>
          <p:cNvSpPr/>
          <p:nvPr/>
        </p:nvSpPr>
        <p:spPr>
          <a:xfrm>
            <a:off x="4162424" y="897299"/>
            <a:ext cx="1466467" cy="242374"/>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975" b="1" dirty="0">
                <a:solidFill>
                  <a:schemeClr val="accent1">
                    <a:lumMod val="50000"/>
                  </a:schemeClr>
                </a:solidFill>
                <a:latin typeface="Calibri Light" panose="020F0302020204030204" pitchFamily="34" charset="0"/>
                <a:cs typeface="Arial" pitchFamily="34" charset="0"/>
              </a:rPr>
              <a:t>Offshore</a:t>
            </a:r>
            <a:endParaRPr kumimoji="0" lang="en-US" sz="975" b="1" i="0" u="none" strike="noStrike" kern="1200" cap="none" spc="0" normalizeH="0" baseline="0" noProof="0" dirty="0">
              <a:ln>
                <a:noFill/>
              </a:ln>
              <a:solidFill>
                <a:schemeClr val="accent1">
                  <a:lumMod val="50000"/>
                </a:schemeClr>
              </a:solidFill>
              <a:effectLst/>
              <a:uLnTx/>
              <a:uFillTx/>
              <a:latin typeface="Calibri Light" panose="020F0302020204030204" pitchFamily="34" charset="0"/>
              <a:cs typeface="Arial" pitchFamily="34" charset="0"/>
            </a:endParaRPr>
          </a:p>
        </p:txBody>
      </p:sp>
      <p:sp>
        <p:nvSpPr>
          <p:cNvPr id="58" name="Freeform 29"/>
          <p:cNvSpPr/>
          <p:nvPr/>
        </p:nvSpPr>
        <p:spPr bwMode="auto">
          <a:xfrm>
            <a:off x="2311911" y="1169021"/>
            <a:ext cx="192024" cy="219456"/>
          </a:xfrm>
          <a:custGeom>
            <a:avLst/>
            <a:gdLst>
              <a:gd name="connsiteX0" fmla="*/ 368854 w 744056"/>
              <a:gd name="connsiteY0" fmla="*/ 29 h 794624"/>
              <a:gd name="connsiteX1" fmla="*/ 554044 w 744056"/>
              <a:gd name="connsiteY1" fmla="*/ 145909 h 794624"/>
              <a:gd name="connsiteX2" fmla="*/ 552128 w 744056"/>
              <a:gd name="connsiteY2" fmla="*/ 188746 h 794624"/>
              <a:gd name="connsiteX3" fmla="*/ 576189 w 744056"/>
              <a:gd name="connsiteY3" fmla="*/ 210742 h 794624"/>
              <a:gd name="connsiteX4" fmla="*/ 559879 w 744056"/>
              <a:gd name="connsiteY4" fmla="*/ 296653 h 794624"/>
              <a:gd name="connsiteX5" fmla="*/ 538617 w 744056"/>
              <a:gd name="connsiteY5" fmla="*/ 318723 h 794624"/>
              <a:gd name="connsiteX6" fmla="*/ 535678 w 744056"/>
              <a:gd name="connsiteY6" fmla="*/ 331186 h 794624"/>
              <a:gd name="connsiteX7" fmla="*/ 496877 w 744056"/>
              <a:gd name="connsiteY7" fmla="*/ 406956 h 794624"/>
              <a:gd name="connsiteX8" fmla="*/ 470675 w 744056"/>
              <a:gd name="connsiteY8" fmla="*/ 435419 h 794624"/>
              <a:gd name="connsiteX9" fmla="*/ 468656 w 744056"/>
              <a:gd name="connsiteY9" fmla="*/ 450143 h 794624"/>
              <a:gd name="connsiteX10" fmla="*/ 464267 w 744056"/>
              <a:gd name="connsiteY10" fmla="*/ 503511 h 794624"/>
              <a:gd name="connsiteX11" fmla="*/ 468783 w 744056"/>
              <a:gd name="connsiteY11" fmla="*/ 517239 h 794624"/>
              <a:gd name="connsiteX12" fmla="*/ 516838 w 744056"/>
              <a:gd name="connsiteY12" fmla="*/ 520953 h 794624"/>
              <a:gd name="connsiteX13" fmla="*/ 744056 w 744056"/>
              <a:gd name="connsiteY13" fmla="*/ 652192 h 794624"/>
              <a:gd name="connsiteX14" fmla="*/ 744056 w 744056"/>
              <a:gd name="connsiteY14" fmla="*/ 794624 h 794624"/>
              <a:gd name="connsiteX15" fmla="*/ 0 w 744056"/>
              <a:gd name="connsiteY15" fmla="*/ 794624 h 794624"/>
              <a:gd name="connsiteX16" fmla="*/ 0 w 744056"/>
              <a:gd name="connsiteY16" fmla="*/ 652192 h 794624"/>
              <a:gd name="connsiteX17" fmla="*/ 227218 w 744056"/>
              <a:gd name="connsiteY17" fmla="*/ 520953 h 794624"/>
              <a:gd name="connsiteX18" fmla="*/ 267540 w 744056"/>
              <a:gd name="connsiteY18" fmla="*/ 517836 h 794624"/>
              <a:gd name="connsiteX19" fmla="*/ 271101 w 744056"/>
              <a:gd name="connsiteY19" fmla="*/ 504792 h 794624"/>
              <a:gd name="connsiteX20" fmla="*/ 267590 w 744056"/>
              <a:gd name="connsiteY20" fmla="*/ 450943 h 794624"/>
              <a:gd name="connsiteX21" fmla="*/ 265763 w 744056"/>
              <a:gd name="connsiteY21" fmla="*/ 434039 h 794624"/>
              <a:gd name="connsiteX22" fmla="*/ 240831 w 744056"/>
              <a:gd name="connsiteY22" fmla="*/ 406956 h 794624"/>
              <a:gd name="connsiteX23" fmla="*/ 202030 w 744056"/>
              <a:gd name="connsiteY23" fmla="*/ 331186 h 794624"/>
              <a:gd name="connsiteX24" fmla="*/ 198912 w 744056"/>
              <a:gd name="connsiteY24" fmla="*/ 317962 h 794624"/>
              <a:gd name="connsiteX25" fmla="*/ 191273 w 744056"/>
              <a:gd name="connsiteY25" fmla="*/ 311697 h 794624"/>
              <a:gd name="connsiteX26" fmla="*/ 176144 w 744056"/>
              <a:gd name="connsiteY26" fmla="*/ 193832 h 794624"/>
              <a:gd name="connsiteX27" fmla="*/ 185575 w 744056"/>
              <a:gd name="connsiteY27" fmla="*/ 188308 h 794624"/>
              <a:gd name="connsiteX28" fmla="*/ 183664 w 744056"/>
              <a:gd name="connsiteY28" fmla="*/ 145323 h 794624"/>
              <a:gd name="connsiteX29" fmla="*/ 368854 w 744056"/>
              <a:gd name="connsiteY29" fmla="*/ 29 h 794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4056" h="794624">
                <a:moveTo>
                  <a:pt x="368854" y="29"/>
                </a:moveTo>
                <a:cubicBezTo>
                  <a:pt x="541799" y="1591"/>
                  <a:pt x="557168" y="60842"/>
                  <a:pt x="554044" y="145909"/>
                </a:cubicBezTo>
                <a:lnTo>
                  <a:pt x="552128" y="188746"/>
                </a:lnTo>
                <a:lnTo>
                  <a:pt x="576189" y="210742"/>
                </a:lnTo>
                <a:cubicBezTo>
                  <a:pt x="589290" y="232705"/>
                  <a:pt x="587487" y="262232"/>
                  <a:pt x="559879" y="296653"/>
                </a:cubicBezTo>
                <a:lnTo>
                  <a:pt x="538617" y="318723"/>
                </a:lnTo>
                <a:lnTo>
                  <a:pt x="535678" y="331186"/>
                </a:lnTo>
                <a:cubicBezTo>
                  <a:pt x="526517" y="359705"/>
                  <a:pt x="513259" y="385387"/>
                  <a:pt x="496877" y="406956"/>
                </a:cubicBezTo>
                <a:lnTo>
                  <a:pt x="470675" y="435419"/>
                </a:lnTo>
                <a:lnTo>
                  <a:pt x="468656" y="450143"/>
                </a:lnTo>
                <a:cubicBezTo>
                  <a:pt x="465243" y="467932"/>
                  <a:pt x="462316" y="485722"/>
                  <a:pt x="464267" y="503511"/>
                </a:cubicBezTo>
                <a:lnTo>
                  <a:pt x="468783" y="517239"/>
                </a:lnTo>
                <a:lnTo>
                  <a:pt x="516838" y="520953"/>
                </a:lnTo>
                <a:cubicBezTo>
                  <a:pt x="650364" y="542575"/>
                  <a:pt x="744056" y="593195"/>
                  <a:pt x="744056" y="652192"/>
                </a:cubicBezTo>
                <a:lnTo>
                  <a:pt x="744056" y="794624"/>
                </a:lnTo>
                <a:lnTo>
                  <a:pt x="0" y="794624"/>
                </a:lnTo>
                <a:lnTo>
                  <a:pt x="0" y="652192"/>
                </a:lnTo>
                <a:cubicBezTo>
                  <a:pt x="0" y="593195"/>
                  <a:pt x="93692" y="542575"/>
                  <a:pt x="227218" y="520953"/>
                </a:cubicBezTo>
                <a:lnTo>
                  <a:pt x="267540" y="517836"/>
                </a:lnTo>
                <a:lnTo>
                  <a:pt x="271101" y="504792"/>
                </a:lnTo>
                <a:cubicBezTo>
                  <a:pt x="272662" y="487215"/>
                  <a:pt x="270321" y="469106"/>
                  <a:pt x="267590" y="450943"/>
                </a:cubicBezTo>
                <a:lnTo>
                  <a:pt x="265763" y="434039"/>
                </a:lnTo>
                <a:lnTo>
                  <a:pt x="240831" y="406956"/>
                </a:lnTo>
                <a:cubicBezTo>
                  <a:pt x="224449" y="385387"/>
                  <a:pt x="211192" y="359705"/>
                  <a:pt x="202030" y="331186"/>
                </a:cubicBezTo>
                <a:lnTo>
                  <a:pt x="198912" y="317962"/>
                </a:lnTo>
                <a:lnTo>
                  <a:pt x="191273" y="311697"/>
                </a:lnTo>
                <a:cubicBezTo>
                  <a:pt x="140981" y="260604"/>
                  <a:pt x="146533" y="218720"/>
                  <a:pt x="176144" y="193832"/>
                </a:cubicBezTo>
                <a:lnTo>
                  <a:pt x="185575" y="188308"/>
                </a:lnTo>
                <a:lnTo>
                  <a:pt x="183664" y="145323"/>
                </a:lnTo>
                <a:cubicBezTo>
                  <a:pt x="180540" y="59280"/>
                  <a:pt x="195909" y="-1533"/>
                  <a:pt x="368854" y="29"/>
                </a:cubicBezTo>
                <a:close/>
              </a:path>
            </a:pathLst>
          </a:custGeom>
          <a:solidFill>
            <a:schemeClr val="tx2">
              <a:lumMod val="75000"/>
            </a:schemeClr>
          </a:solidFill>
          <a:ln w="6350" cap="flat" cmpd="sng" algn="ctr">
            <a:noFill/>
            <a:prstDash val="solid"/>
            <a:round/>
            <a:headEnd type="none" w="med" len="med"/>
            <a:tailEnd type="none" w="med" len="med"/>
          </a:ln>
          <a:effectLst/>
          <a:extLst/>
        </p:spPr>
        <p:txBody>
          <a:bodyPr vert="horz" wrap="square" lIns="91440" tIns="45720" rIns="91440" bIns="45720"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9" name="Rectangle 38"/>
          <p:cNvSpPr/>
          <p:nvPr/>
        </p:nvSpPr>
        <p:spPr>
          <a:xfrm>
            <a:off x="2618400" y="2292192"/>
            <a:ext cx="5441960" cy="391148"/>
          </a:xfrm>
          <a:prstGeom prst="rect">
            <a:avLst/>
          </a:prstGeom>
          <a:solidFill>
            <a:schemeClr val="accent1">
              <a:lumMod val="60000"/>
              <a:lumOff val="40000"/>
            </a:schemeClr>
          </a:solidFill>
          <a:ln w="3175" cap="flat" cmpd="sng" algn="ctr">
            <a:noFill/>
            <a:prstDash val="solid"/>
          </a:ln>
          <a:effectLst/>
        </p:spPr>
        <p:txBody>
          <a:bodyPr rtlCol="0" anchor="ctr"/>
          <a:lstStyle/>
          <a:p>
            <a:pPr algn="l" fontAlgn="auto">
              <a:spcBef>
                <a:spcPts val="0"/>
              </a:spcBef>
              <a:spcAft>
                <a:spcPts val="0"/>
              </a:spcAft>
            </a:pPr>
            <a:r>
              <a:rPr lang="en-GB" sz="1000" kern="0" dirty="0">
                <a:solidFill>
                  <a:schemeClr val="bg1"/>
                </a:solidFill>
                <a:latin typeface="Calibri Light" panose="020F0302020204030204" pitchFamily="34" charset="0"/>
                <a:ea typeface="+mn-ea"/>
                <a:cs typeface="Arial" charset="0"/>
              </a:rPr>
              <a:t>Flexi Team (Automation Engineers, Analyst etc.)</a:t>
            </a:r>
          </a:p>
        </p:txBody>
      </p:sp>
      <p:sp>
        <p:nvSpPr>
          <p:cNvPr id="84" name="Rectangle 83"/>
          <p:cNvSpPr/>
          <p:nvPr/>
        </p:nvSpPr>
        <p:spPr>
          <a:xfrm>
            <a:off x="2637898" y="2094755"/>
            <a:ext cx="5402963" cy="170704"/>
          </a:xfrm>
          <a:prstGeom prst="rect">
            <a:avLst/>
          </a:prstGeom>
          <a:solidFill>
            <a:srgbClr val="FFC000"/>
          </a:solidFill>
          <a:ln w="3175" cap="flat" cmpd="sng" algn="ctr">
            <a:noFill/>
            <a:prstDash val="solid"/>
          </a:ln>
          <a:effectLst/>
        </p:spPr>
        <p:txBody>
          <a:bodyPr rtlCol="0" anchor="ctr"/>
          <a:lstStyle/>
          <a:p>
            <a:pPr fontAlgn="auto">
              <a:spcBef>
                <a:spcPts val="0"/>
              </a:spcBef>
              <a:spcAft>
                <a:spcPts val="0"/>
              </a:spcAft>
            </a:pPr>
            <a:r>
              <a:rPr lang="en-GB" sz="900" kern="0" dirty="0">
                <a:solidFill>
                  <a:sysClr val="windowText" lastClr="000000"/>
                </a:solidFill>
                <a:latin typeface="Trebuchet MS" pitchFamily="34" charset="0"/>
                <a:ea typeface="+mn-ea"/>
                <a:cs typeface="Arial" charset="0"/>
              </a:rPr>
              <a:t>On Demand Flexi Team</a:t>
            </a:r>
          </a:p>
        </p:txBody>
      </p:sp>
      <p:cxnSp>
        <p:nvCxnSpPr>
          <p:cNvPr id="85" name="Straight Arrow Connector 84"/>
          <p:cNvCxnSpPr>
            <a:cxnSpLocks/>
          </p:cNvCxnSpPr>
          <p:nvPr/>
        </p:nvCxnSpPr>
        <p:spPr bwMode="auto">
          <a:xfrm flipH="1">
            <a:off x="1748351" y="1289419"/>
            <a:ext cx="530960" cy="0"/>
          </a:xfrm>
          <a:prstGeom prst="straightConnector1">
            <a:avLst/>
          </a:prstGeom>
          <a:solidFill>
            <a:schemeClr val="folHlink"/>
          </a:solidFill>
          <a:ln w="6350" cap="flat" cmpd="sng" algn="ctr">
            <a:solidFill>
              <a:schemeClr val="accent1">
                <a:lumMod val="60000"/>
                <a:lumOff val="4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91832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bwMode="auto">
          <a:xfrm>
            <a:off x="31532" y="2465838"/>
            <a:ext cx="6870306" cy="1996350"/>
          </a:xfrm>
          <a:prstGeom prst="rect">
            <a:avLst/>
          </a:prstGeom>
          <a:solidFill>
            <a:schemeClr val="bg1"/>
          </a:soli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2" name="Rectangle 11"/>
          <p:cNvSpPr/>
          <p:nvPr/>
        </p:nvSpPr>
        <p:spPr bwMode="auto">
          <a:xfrm>
            <a:off x="32994" y="834522"/>
            <a:ext cx="6868844" cy="1531197"/>
          </a:xfrm>
          <a:prstGeom prst="rect">
            <a:avLst/>
          </a:prstGeom>
          <a:solidFill>
            <a:schemeClr val="bg1"/>
          </a:soli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 name="Title 1"/>
          <p:cNvSpPr>
            <a:spLocks noGrp="1"/>
          </p:cNvSpPr>
          <p:nvPr>
            <p:ph type="title"/>
          </p:nvPr>
        </p:nvSpPr>
        <p:spPr/>
        <p:txBody>
          <a:bodyPr/>
          <a:lstStyle/>
          <a:p>
            <a:r>
              <a:rPr lang="en-US" dirty="0"/>
              <a:t>Resource Ramp-up/Ramp down</a:t>
            </a:r>
            <a:endParaRPr lang="en-IN" dirty="0"/>
          </a:p>
        </p:txBody>
      </p:sp>
      <p:sp>
        <p:nvSpPr>
          <p:cNvPr id="6" name="Flowchart: Data 5"/>
          <p:cNvSpPr/>
          <p:nvPr/>
        </p:nvSpPr>
        <p:spPr bwMode="auto">
          <a:xfrm>
            <a:off x="368560" y="1249354"/>
            <a:ext cx="1532049" cy="987878"/>
          </a:xfrm>
          <a:prstGeom prst="flowChartInputOutput">
            <a:avLst/>
          </a:prstGeom>
          <a:solidFill>
            <a:srgbClr val="2C2E8D"/>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CA" sz="800">
                <a:solidFill>
                  <a:schemeClr val="bg1"/>
                </a:solidFill>
                <a:latin typeface="Calibri Light" panose="020F0302020204030204" pitchFamily="34" charset="0"/>
                <a:ea typeface="Calibri" panose="020F0502020204030204" pitchFamily="34" charset="0"/>
                <a:cs typeface="Times New Roman" panose="02020603050405020304" pitchFamily="18" charset="0"/>
              </a:rPr>
              <a:t>Leverage checklist of all the onboarding and off boarding formalities for various applications</a:t>
            </a:r>
            <a:endParaRPr kumimoji="0" lang="en-US" sz="800" u="none" strike="noStrike" cap="none" normalizeH="0" baseline="0" dirty="0">
              <a:ln>
                <a:noFill/>
              </a:ln>
              <a:solidFill>
                <a:schemeClr val="bg1"/>
              </a:solidFill>
              <a:effectLst/>
              <a:latin typeface="Calibri Light" panose="020F0302020204030204" pitchFamily="34" charset="0"/>
              <a:ea typeface="+mj-ea"/>
            </a:endParaRPr>
          </a:p>
        </p:txBody>
      </p:sp>
      <p:sp>
        <p:nvSpPr>
          <p:cNvPr id="25" name="Flowchart: Data 24"/>
          <p:cNvSpPr/>
          <p:nvPr/>
        </p:nvSpPr>
        <p:spPr bwMode="auto">
          <a:xfrm>
            <a:off x="1900609" y="1249354"/>
            <a:ext cx="1532049" cy="987878"/>
          </a:xfrm>
          <a:prstGeom prst="flowChartInputOutput">
            <a:avLst/>
          </a:prstGeom>
          <a:solidFill>
            <a:srgbClr val="FFC000"/>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CA" sz="800" dirty="0">
                <a:solidFill>
                  <a:schemeClr val="bg1">
                    <a:lumMod val="10000"/>
                  </a:schemeClr>
                </a:solidFill>
                <a:latin typeface="Calibri Light" panose="020F0302020204030204" pitchFamily="34" charset="0"/>
                <a:ea typeface="Calibri" panose="020F0502020204030204" pitchFamily="34" charset="0"/>
                <a:cs typeface="Times New Roman" panose="02020603050405020304" pitchFamily="18" charset="0"/>
              </a:rPr>
              <a:t>Selection of candidate based on the skill set</a:t>
            </a:r>
            <a:endParaRPr kumimoji="0" lang="en-US" sz="800" u="none" strike="noStrike" cap="none" normalizeH="0" baseline="0" dirty="0">
              <a:ln>
                <a:noFill/>
              </a:ln>
              <a:solidFill>
                <a:schemeClr val="bg1">
                  <a:lumMod val="10000"/>
                </a:schemeClr>
              </a:solidFill>
              <a:effectLst/>
              <a:latin typeface="Calibri Light" panose="020F0302020204030204" pitchFamily="34" charset="0"/>
              <a:ea typeface="+mj-ea"/>
            </a:endParaRPr>
          </a:p>
        </p:txBody>
      </p:sp>
      <p:sp>
        <p:nvSpPr>
          <p:cNvPr id="26" name="Flowchart: Data 25"/>
          <p:cNvSpPr/>
          <p:nvPr/>
        </p:nvSpPr>
        <p:spPr bwMode="auto">
          <a:xfrm>
            <a:off x="3432658" y="1249354"/>
            <a:ext cx="1532049" cy="987878"/>
          </a:xfrm>
          <a:prstGeom prst="flowChartInputOutput">
            <a:avLst/>
          </a:prstGeom>
          <a:solidFill>
            <a:srgbClr val="2C2E8D"/>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CA" sz="800" dirty="0">
                <a:solidFill>
                  <a:schemeClr val="bg1"/>
                </a:solidFill>
                <a:latin typeface="Calibri Light" panose="020F0302020204030204" pitchFamily="34" charset="0"/>
                <a:ea typeface="Calibri" panose="020F0502020204030204" pitchFamily="34" charset="0"/>
                <a:cs typeface="Times New Roman" panose="02020603050405020304" pitchFamily="18" charset="0"/>
              </a:rPr>
              <a:t>Creation of Cross Skill Matrix</a:t>
            </a:r>
            <a:endParaRPr kumimoji="0" lang="en-US" sz="800" u="none" strike="noStrike" cap="none" normalizeH="0" baseline="0" dirty="0">
              <a:ln>
                <a:noFill/>
              </a:ln>
              <a:solidFill>
                <a:schemeClr val="bg1"/>
              </a:solidFill>
              <a:effectLst/>
              <a:latin typeface="Calibri Light" panose="020F0302020204030204" pitchFamily="34" charset="0"/>
              <a:ea typeface="+mj-ea"/>
            </a:endParaRPr>
          </a:p>
        </p:txBody>
      </p:sp>
      <p:sp>
        <p:nvSpPr>
          <p:cNvPr id="33" name="Flowchart: Data 32"/>
          <p:cNvSpPr/>
          <p:nvPr/>
        </p:nvSpPr>
        <p:spPr bwMode="auto">
          <a:xfrm>
            <a:off x="4964707" y="1249353"/>
            <a:ext cx="1532049" cy="987878"/>
          </a:xfrm>
          <a:prstGeom prst="flowChartInputOutput">
            <a:avLst/>
          </a:prstGeom>
          <a:solidFill>
            <a:srgbClr val="FFC000"/>
          </a:solidFill>
          <a:ln w="635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en-CA" sz="800" dirty="0">
                <a:solidFill>
                  <a:schemeClr val="bg1">
                    <a:lumMod val="10000"/>
                  </a:schemeClr>
                </a:solidFill>
                <a:latin typeface="Calibri Light" panose="020F0302020204030204" pitchFamily="34" charset="0"/>
                <a:ea typeface="Calibri" panose="020F0502020204030204" pitchFamily="34" charset="0"/>
                <a:cs typeface="Times New Roman" panose="02020603050405020304" pitchFamily="18" charset="0"/>
              </a:rPr>
              <a:t>Use of available knowledge transition plan and KCDs will be update every month/bi weekly to keep it up-to-date</a:t>
            </a:r>
            <a:endParaRPr kumimoji="0" lang="en-US" sz="800" u="none" strike="noStrike" cap="none" normalizeH="0" baseline="0" dirty="0">
              <a:ln>
                <a:noFill/>
              </a:ln>
              <a:solidFill>
                <a:schemeClr val="bg1">
                  <a:lumMod val="10000"/>
                </a:schemeClr>
              </a:solidFill>
              <a:effectLst/>
              <a:latin typeface="Calibri Light" panose="020F0302020204030204" pitchFamily="34" charset="0"/>
              <a:ea typeface="+mj-ea"/>
            </a:endParaRPr>
          </a:p>
        </p:txBody>
      </p:sp>
      <p:sp>
        <p:nvSpPr>
          <p:cNvPr id="7" name="Arrow: Chevron 6"/>
          <p:cNvSpPr/>
          <p:nvPr/>
        </p:nvSpPr>
        <p:spPr bwMode="auto">
          <a:xfrm>
            <a:off x="1766767" y="1622227"/>
            <a:ext cx="283780" cy="241738"/>
          </a:xfrm>
          <a:prstGeom prst="chevron">
            <a:avLst/>
          </a:prstGeom>
          <a:solidFill>
            <a:srgbClr val="ED8B00"/>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4" name="Arrow: Chevron 33"/>
          <p:cNvSpPr/>
          <p:nvPr/>
        </p:nvSpPr>
        <p:spPr bwMode="auto">
          <a:xfrm>
            <a:off x="3290768" y="1601449"/>
            <a:ext cx="283780" cy="241738"/>
          </a:xfrm>
          <a:prstGeom prst="chevron">
            <a:avLst/>
          </a:prstGeom>
          <a:solidFill>
            <a:srgbClr val="ED8B00"/>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5" name="Arrow: Chevron 34"/>
          <p:cNvSpPr/>
          <p:nvPr/>
        </p:nvSpPr>
        <p:spPr bwMode="auto">
          <a:xfrm>
            <a:off x="4830865" y="1591032"/>
            <a:ext cx="283780" cy="241738"/>
          </a:xfrm>
          <a:prstGeom prst="chevron">
            <a:avLst/>
          </a:prstGeom>
          <a:solidFill>
            <a:srgbClr val="ED8B00"/>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9" name="Rectangle 8"/>
          <p:cNvSpPr/>
          <p:nvPr/>
        </p:nvSpPr>
        <p:spPr>
          <a:xfrm>
            <a:off x="32994" y="804674"/>
            <a:ext cx="5921567" cy="292259"/>
          </a:xfrm>
          <a:prstGeom prst="rect">
            <a:avLst/>
          </a:prstGeom>
        </p:spPr>
        <p:txBody>
          <a:bodyPr wrap="square">
            <a:spAutoFit/>
          </a:bodyPr>
          <a:lstStyle/>
          <a:p>
            <a:pPr marL="0" marR="0" algn="l">
              <a:lnSpc>
                <a:spcPct val="115000"/>
              </a:lnSpc>
              <a:spcBef>
                <a:spcPts val="600"/>
              </a:spcBef>
              <a:spcAft>
                <a:spcPts val="600"/>
              </a:spcAft>
            </a:pPr>
            <a:r>
              <a:rPr lang="en-CA" dirty="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rPr>
              <a:t>Replacement of existing resources</a:t>
            </a:r>
            <a:endParaRPr lang="en-US" dirty="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p:cNvSpPr/>
          <p:nvPr/>
        </p:nvSpPr>
        <p:spPr>
          <a:xfrm>
            <a:off x="0" y="2465837"/>
            <a:ext cx="7095232" cy="292259"/>
          </a:xfrm>
          <a:prstGeom prst="rect">
            <a:avLst/>
          </a:prstGeom>
        </p:spPr>
        <p:txBody>
          <a:bodyPr wrap="square">
            <a:spAutoFit/>
          </a:bodyPr>
          <a:lstStyle/>
          <a:p>
            <a:pPr marL="0" marR="0" algn="l">
              <a:lnSpc>
                <a:spcPct val="115000"/>
              </a:lnSpc>
              <a:spcBef>
                <a:spcPts val="600"/>
              </a:spcBef>
              <a:spcAft>
                <a:spcPts val="600"/>
              </a:spcAft>
            </a:pPr>
            <a:r>
              <a:rPr lang="en-CA" dirty="0">
                <a:solidFill>
                  <a:schemeClr val="accent1">
                    <a:lumMod val="60000"/>
                    <a:lumOff val="40000"/>
                  </a:schemeClr>
                </a:solidFill>
                <a:latin typeface="Calibri" panose="020F0502020204030204" pitchFamily="34" charset="0"/>
                <a:ea typeface="Calibri" panose="020F0502020204030204" pitchFamily="34" charset="0"/>
                <a:cs typeface="Calibri" panose="020F0502020204030204" pitchFamily="34" charset="0"/>
              </a:rPr>
              <a:t>Adding New Resource in the Project</a:t>
            </a:r>
            <a:endParaRPr lang="en-US" dirty="0">
              <a:solidFill>
                <a:schemeClr val="accent1">
                  <a:lumMod val="60000"/>
                  <a:lumOff val="40000"/>
                </a:scheme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5" name="Rounded Rectangle 6"/>
          <p:cNvSpPr/>
          <p:nvPr/>
        </p:nvSpPr>
        <p:spPr>
          <a:xfrm>
            <a:off x="3612163" y="3289948"/>
            <a:ext cx="1461710" cy="1111042"/>
          </a:xfrm>
          <a:prstGeom prst="roundRect">
            <a:avLst/>
          </a:prstGeom>
          <a:solidFill>
            <a:srgbClr val="FEFDFD">
              <a:alpha val="72941"/>
            </a:srgbClr>
          </a:solidFill>
          <a:ln w="6350">
            <a:solidFill>
              <a:schemeClr val="tx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000000"/>
              </a:solidFill>
              <a:latin typeface="Calibri Light" panose="020F0302020204030204" pitchFamily="34" charset="0"/>
              <a:cs typeface="Calibri" panose="020F0502020204030204" pitchFamily="34" charset="0"/>
            </a:endParaRPr>
          </a:p>
        </p:txBody>
      </p:sp>
      <p:sp>
        <p:nvSpPr>
          <p:cNvPr id="48" name="Rounded Rectangle 5"/>
          <p:cNvSpPr/>
          <p:nvPr/>
        </p:nvSpPr>
        <p:spPr>
          <a:xfrm>
            <a:off x="1789050" y="3294225"/>
            <a:ext cx="1573511" cy="1106765"/>
          </a:xfrm>
          <a:prstGeom prst="roundRect">
            <a:avLst/>
          </a:prstGeom>
          <a:solidFill>
            <a:srgbClr val="FEFDFD">
              <a:alpha val="72941"/>
            </a:srgbClr>
          </a:solidFill>
          <a:ln w="6350">
            <a:solidFill>
              <a:schemeClr val="tx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000000"/>
              </a:solidFill>
              <a:latin typeface="Calibri Light" panose="020F0302020204030204" pitchFamily="34" charset="0"/>
              <a:cs typeface="Calibri" panose="020F0502020204030204" pitchFamily="34" charset="0"/>
            </a:endParaRPr>
          </a:p>
        </p:txBody>
      </p:sp>
      <p:sp>
        <p:nvSpPr>
          <p:cNvPr id="49" name="Rounded Rectangle 4"/>
          <p:cNvSpPr/>
          <p:nvPr/>
        </p:nvSpPr>
        <p:spPr>
          <a:xfrm>
            <a:off x="107564" y="3289948"/>
            <a:ext cx="1430464" cy="1111041"/>
          </a:xfrm>
          <a:prstGeom prst="roundRect">
            <a:avLst>
              <a:gd name="adj" fmla="val 13294"/>
            </a:avLst>
          </a:prstGeom>
          <a:solidFill>
            <a:srgbClr val="FEFDFD">
              <a:alpha val="72941"/>
            </a:srgbClr>
          </a:solidFill>
          <a:ln w="6350">
            <a:solidFill>
              <a:schemeClr val="tx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000000"/>
              </a:solidFill>
              <a:latin typeface="Calibri Light" panose="020F0302020204030204" pitchFamily="34" charset="0"/>
              <a:cs typeface="Calibri" panose="020F0502020204030204" pitchFamily="34" charset="0"/>
            </a:endParaRPr>
          </a:p>
        </p:txBody>
      </p:sp>
      <p:grpSp>
        <p:nvGrpSpPr>
          <p:cNvPr id="50" name="Group 49"/>
          <p:cNvGrpSpPr/>
          <p:nvPr/>
        </p:nvGrpSpPr>
        <p:grpSpPr>
          <a:xfrm>
            <a:off x="464733" y="2994849"/>
            <a:ext cx="690897" cy="689434"/>
            <a:chOff x="4569794" y="333685"/>
            <a:chExt cx="1021597" cy="1021597"/>
          </a:xfrm>
        </p:grpSpPr>
        <p:sp>
          <p:nvSpPr>
            <p:cNvPr id="51" name="Oval 50"/>
            <p:cNvSpPr/>
            <p:nvPr/>
          </p:nvSpPr>
          <p:spPr>
            <a:xfrm>
              <a:off x="4569794" y="333685"/>
              <a:ext cx="1021597" cy="1021597"/>
            </a:xfrm>
            <a:prstGeom prst="ellipse">
              <a:avLst/>
            </a:prstGeom>
            <a:solidFill>
              <a:srgbClr val="FFFFFF">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sp>
          <p:nvSpPr>
            <p:cNvPr id="52" name="Oval 51"/>
            <p:cNvSpPr/>
            <p:nvPr/>
          </p:nvSpPr>
          <p:spPr>
            <a:xfrm>
              <a:off x="4713586" y="460712"/>
              <a:ext cx="767542" cy="767542"/>
            </a:xfrm>
            <a:prstGeom prst="ellipse">
              <a:avLst/>
            </a:prstGeom>
            <a:solidFill>
              <a:srgbClr val="FEC320"/>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grpSp>
      <p:sp>
        <p:nvSpPr>
          <p:cNvPr id="53" name="Rectangle 52"/>
          <p:cNvSpPr/>
          <p:nvPr/>
        </p:nvSpPr>
        <p:spPr>
          <a:xfrm>
            <a:off x="208919" y="3651704"/>
            <a:ext cx="1261228" cy="707886"/>
          </a:xfrm>
          <a:prstGeom prst="rect">
            <a:avLst/>
          </a:prstGeom>
        </p:spPr>
        <p:txBody>
          <a:bodyPr wrap="square">
            <a:spAutoFit/>
          </a:bodyPr>
          <a:lstStyle/>
          <a:p>
            <a:r>
              <a:rPr lang="en-US" sz="800" dirty="0">
                <a:solidFill>
                  <a:srgbClr val="000000"/>
                </a:solidFill>
                <a:latin typeface="Calibri Light" panose="020F0302020204030204" pitchFamily="34" charset="0"/>
                <a:cs typeface="Calibri" panose="020F0502020204030204" pitchFamily="34" charset="0"/>
              </a:rPr>
              <a:t>Utilization of cross skilled resources or selection</a:t>
            </a:r>
            <a:r>
              <a:rPr lang="en-CA" sz="800" dirty="0">
                <a:latin typeface="Calibri" panose="020F0502020204030204" pitchFamily="34" charset="0"/>
                <a:ea typeface="Calibri" panose="020F0502020204030204" pitchFamily="34" charset="0"/>
                <a:cs typeface="Times New Roman" panose="02020603050405020304" pitchFamily="18" charset="0"/>
              </a:rPr>
              <a:t> </a:t>
            </a:r>
            <a:r>
              <a:rPr lang="en-CA" sz="800" dirty="0">
                <a:solidFill>
                  <a:srgbClr val="000000"/>
                </a:solidFill>
                <a:latin typeface="Calibri Light" panose="020F0302020204030204" pitchFamily="34" charset="0"/>
                <a:cs typeface="Calibri" panose="020F0502020204030204" pitchFamily="34" charset="0"/>
              </a:rPr>
              <a:t>of associates who has similar experience and exposure to necessary skill</a:t>
            </a:r>
            <a:r>
              <a:rPr lang="en-US" sz="800" dirty="0">
                <a:solidFill>
                  <a:srgbClr val="000000"/>
                </a:solidFill>
                <a:latin typeface="Calibri Light" panose="020F0302020204030204" pitchFamily="34" charset="0"/>
                <a:cs typeface="Calibri" panose="020F0502020204030204" pitchFamily="34" charset="0"/>
              </a:rPr>
              <a:t> </a:t>
            </a:r>
          </a:p>
        </p:txBody>
      </p:sp>
      <p:sp>
        <p:nvSpPr>
          <p:cNvPr id="54" name="Rectangle 53"/>
          <p:cNvSpPr/>
          <p:nvPr/>
        </p:nvSpPr>
        <p:spPr>
          <a:xfrm>
            <a:off x="1890302" y="3631557"/>
            <a:ext cx="1387350" cy="584775"/>
          </a:xfrm>
          <a:prstGeom prst="rect">
            <a:avLst/>
          </a:prstGeom>
        </p:spPr>
        <p:txBody>
          <a:bodyPr wrap="square">
            <a:spAutoFit/>
          </a:bodyPr>
          <a:lstStyle/>
          <a:p>
            <a:pPr marR="0" lvl="0"/>
            <a:r>
              <a:rPr lang="en-CA" sz="800" dirty="0">
                <a:solidFill>
                  <a:srgbClr val="000000"/>
                </a:solidFill>
                <a:latin typeface="Calibri Light" panose="020F0302020204030204" pitchFamily="34" charset="0"/>
                <a:cs typeface="Calibri" panose="020F0502020204030204" pitchFamily="34" charset="0"/>
              </a:rPr>
              <a:t>Assigning a  dedicated mentor to the newly added associate</a:t>
            </a:r>
            <a:endParaRPr lang="en-US" sz="800" dirty="0">
              <a:solidFill>
                <a:srgbClr val="000000"/>
              </a:solidFill>
              <a:latin typeface="Calibri Light" panose="020F0302020204030204" pitchFamily="34" charset="0"/>
              <a:cs typeface="Calibri" panose="020F0502020204030204" pitchFamily="34" charset="0"/>
            </a:endParaRPr>
          </a:p>
          <a:p>
            <a:pPr algn="ctr"/>
            <a:endParaRPr lang="en-IN" sz="800" dirty="0">
              <a:solidFill>
                <a:srgbClr val="000000"/>
              </a:solidFill>
              <a:latin typeface="Calibri Light" panose="020F0302020204030204" pitchFamily="34" charset="0"/>
              <a:cs typeface="Calibri" panose="020F0502020204030204" pitchFamily="34" charset="0"/>
            </a:endParaRPr>
          </a:p>
        </p:txBody>
      </p:sp>
      <p:sp>
        <p:nvSpPr>
          <p:cNvPr id="55" name="Rectangle 54"/>
          <p:cNvSpPr/>
          <p:nvPr/>
        </p:nvSpPr>
        <p:spPr>
          <a:xfrm>
            <a:off x="3659769" y="3747159"/>
            <a:ext cx="1343032" cy="338554"/>
          </a:xfrm>
          <a:prstGeom prst="rect">
            <a:avLst/>
          </a:prstGeom>
        </p:spPr>
        <p:txBody>
          <a:bodyPr wrap="square">
            <a:spAutoFit/>
          </a:bodyPr>
          <a:lstStyle/>
          <a:p>
            <a:r>
              <a:rPr lang="en-CA" sz="800" dirty="0">
                <a:solidFill>
                  <a:srgbClr val="000000"/>
                </a:solidFill>
                <a:latin typeface="Calibri Light" panose="020F0302020204030204" pitchFamily="34" charset="0"/>
                <a:cs typeface="Calibri" panose="020F0502020204030204" pitchFamily="34" charset="0"/>
              </a:rPr>
              <a:t>Up-to-date KCD for ready reference</a:t>
            </a:r>
            <a:endParaRPr lang="en-US" sz="800" dirty="0">
              <a:solidFill>
                <a:srgbClr val="000000"/>
              </a:solidFill>
              <a:latin typeface="Calibri Light" panose="020F0302020204030204" pitchFamily="34" charset="0"/>
              <a:cs typeface="Calibri" panose="020F0502020204030204" pitchFamily="34" charset="0"/>
            </a:endParaRPr>
          </a:p>
        </p:txBody>
      </p:sp>
      <p:grpSp>
        <p:nvGrpSpPr>
          <p:cNvPr id="56" name="Group 55"/>
          <p:cNvGrpSpPr/>
          <p:nvPr/>
        </p:nvGrpSpPr>
        <p:grpSpPr>
          <a:xfrm>
            <a:off x="2219170" y="2962270"/>
            <a:ext cx="690897" cy="689434"/>
            <a:chOff x="4569794" y="333685"/>
            <a:chExt cx="1021597" cy="1021597"/>
          </a:xfrm>
        </p:grpSpPr>
        <p:sp>
          <p:nvSpPr>
            <p:cNvPr id="57" name="Oval 56"/>
            <p:cNvSpPr/>
            <p:nvPr/>
          </p:nvSpPr>
          <p:spPr>
            <a:xfrm>
              <a:off x="4569794" y="333685"/>
              <a:ext cx="1021597" cy="1021597"/>
            </a:xfrm>
            <a:prstGeom prst="ellipse">
              <a:avLst/>
            </a:prstGeom>
            <a:solidFill>
              <a:srgbClr val="FFFFFF">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sp>
          <p:nvSpPr>
            <p:cNvPr id="58" name="Oval 57"/>
            <p:cNvSpPr/>
            <p:nvPr/>
          </p:nvSpPr>
          <p:spPr>
            <a:xfrm>
              <a:off x="4713586" y="460712"/>
              <a:ext cx="767542" cy="767542"/>
            </a:xfrm>
            <a:prstGeom prst="ellipse">
              <a:avLst/>
            </a:prstGeom>
            <a:solidFill>
              <a:srgbClr val="FEC320"/>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grpSp>
      <p:grpSp>
        <p:nvGrpSpPr>
          <p:cNvPr id="59" name="Group 58"/>
          <p:cNvGrpSpPr/>
          <p:nvPr/>
        </p:nvGrpSpPr>
        <p:grpSpPr>
          <a:xfrm>
            <a:off x="3985835" y="2944191"/>
            <a:ext cx="690897" cy="689434"/>
            <a:chOff x="4569794" y="333685"/>
            <a:chExt cx="1021597" cy="1021597"/>
          </a:xfrm>
        </p:grpSpPr>
        <p:sp>
          <p:nvSpPr>
            <p:cNvPr id="60" name="Oval 59"/>
            <p:cNvSpPr/>
            <p:nvPr/>
          </p:nvSpPr>
          <p:spPr>
            <a:xfrm>
              <a:off x="4569794" y="333685"/>
              <a:ext cx="1021597" cy="1021597"/>
            </a:xfrm>
            <a:prstGeom prst="ellipse">
              <a:avLst/>
            </a:prstGeom>
            <a:solidFill>
              <a:srgbClr val="FFFFFF">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sp>
          <p:nvSpPr>
            <p:cNvPr id="61" name="Oval 60"/>
            <p:cNvSpPr/>
            <p:nvPr/>
          </p:nvSpPr>
          <p:spPr>
            <a:xfrm>
              <a:off x="4713586" y="460712"/>
              <a:ext cx="767542" cy="767542"/>
            </a:xfrm>
            <a:prstGeom prst="ellipse">
              <a:avLst/>
            </a:prstGeom>
            <a:solidFill>
              <a:srgbClr val="FEC320"/>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Light" panose="020F0302020204030204" pitchFamily="34" charset="0"/>
              </a:endParaRPr>
            </a:p>
          </p:txBody>
        </p:sp>
      </p:grpSp>
      <p:cxnSp>
        <p:nvCxnSpPr>
          <p:cNvPr id="62" name="Straight Arrow Connector 61"/>
          <p:cNvCxnSpPr/>
          <p:nvPr/>
        </p:nvCxnSpPr>
        <p:spPr bwMode="auto">
          <a:xfrm>
            <a:off x="1545705" y="3889262"/>
            <a:ext cx="243345" cy="0"/>
          </a:xfrm>
          <a:prstGeom prst="straightConnector1">
            <a:avLst/>
          </a:prstGeom>
          <a:solidFill>
            <a:schemeClr val="folHlink"/>
          </a:solidFill>
          <a:ln w="19050" cap="flat" cmpd="sng" algn="ctr">
            <a:solidFill>
              <a:schemeClr val="tx2"/>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p:cNvCxnSpPr/>
          <p:nvPr/>
        </p:nvCxnSpPr>
        <p:spPr bwMode="auto">
          <a:xfrm>
            <a:off x="3366395" y="3889262"/>
            <a:ext cx="243345" cy="0"/>
          </a:xfrm>
          <a:prstGeom prst="straightConnector1">
            <a:avLst/>
          </a:prstGeom>
          <a:solidFill>
            <a:schemeClr val="folHlink"/>
          </a:solidFill>
          <a:ln w="19050" cap="flat" cmpd="sng" algn="ctr">
            <a:solidFill>
              <a:schemeClr val="tx2"/>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Rounded Rectangle 6"/>
          <p:cNvSpPr/>
          <p:nvPr/>
        </p:nvSpPr>
        <p:spPr>
          <a:xfrm>
            <a:off x="5357060" y="3289947"/>
            <a:ext cx="1461710" cy="1111042"/>
          </a:xfrm>
          <a:prstGeom prst="roundRect">
            <a:avLst/>
          </a:prstGeom>
          <a:solidFill>
            <a:srgbClr val="FEFDFD">
              <a:alpha val="72941"/>
            </a:srgbClr>
          </a:solidFill>
          <a:ln w="6350">
            <a:solidFill>
              <a:schemeClr val="tx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dirty="0">
              <a:solidFill>
                <a:srgbClr val="000000"/>
              </a:solidFill>
              <a:latin typeface="Calibri Light" panose="020F0302020204030204" pitchFamily="34" charset="0"/>
              <a:cs typeface="Calibri" panose="020F0502020204030204" pitchFamily="34" charset="0"/>
            </a:endParaRPr>
          </a:p>
        </p:txBody>
      </p:sp>
      <p:sp>
        <p:nvSpPr>
          <p:cNvPr id="80" name="Rectangle 79"/>
          <p:cNvSpPr/>
          <p:nvPr/>
        </p:nvSpPr>
        <p:spPr>
          <a:xfrm>
            <a:off x="5404664" y="3700554"/>
            <a:ext cx="1343032" cy="584775"/>
          </a:xfrm>
          <a:prstGeom prst="rect">
            <a:avLst/>
          </a:prstGeom>
        </p:spPr>
        <p:txBody>
          <a:bodyPr wrap="square">
            <a:spAutoFit/>
          </a:bodyPr>
          <a:lstStyle/>
          <a:p>
            <a:r>
              <a:rPr lang="en-CA" sz="800" dirty="0">
                <a:solidFill>
                  <a:srgbClr val="000000"/>
                </a:solidFill>
                <a:latin typeface="Calibri Light" panose="020F0302020204030204" pitchFamily="34" charset="0"/>
                <a:cs typeface="Calibri" panose="020F0502020204030204" pitchFamily="34" charset="0"/>
              </a:rPr>
              <a:t>Having readily available access ID (a pool of Access ID) </a:t>
            </a:r>
            <a:r>
              <a:rPr lang="en-CA" sz="800" dirty="0" err="1">
                <a:solidFill>
                  <a:srgbClr val="000000"/>
                </a:solidFill>
                <a:latin typeface="Calibri Light" panose="020F0302020204030204" pitchFamily="34" charset="0"/>
                <a:cs typeface="Calibri" panose="020F0502020204030204" pitchFamily="34" charset="0"/>
              </a:rPr>
              <a:t>inturn</a:t>
            </a:r>
            <a:r>
              <a:rPr lang="en-CA" sz="800" dirty="0">
                <a:solidFill>
                  <a:srgbClr val="000000"/>
                </a:solidFill>
                <a:latin typeface="Calibri Light" panose="020F0302020204030204" pitchFamily="34" charset="0"/>
                <a:cs typeface="Calibri" panose="020F0502020204030204" pitchFamily="34" charset="0"/>
              </a:rPr>
              <a:t> reducing the time for system access</a:t>
            </a:r>
            <a:endParaRPr lang="en-IN" sz="800" dirty="0">
              <a:solidFill>
                <a:srgbClr val="000000"/>
              </a:solidFill>
              <a:latin typeface="Calibri Light" panose="020F0302020204030204" pitchFamily="34" charset="0"/>
              <a:cs typeface="Calibri" panose="020F0502020204030204" pitchFamily="34" charset="0"/>
            </a:endParaRPr>
          </a:p>
        </p:txBody>
      </p:sp>
      <p:grpSp>
        <p:nvGrpSpPr>
          <p:cNvPr id="81" name="Group 80"/>
          <p:cNvGrpSpPr/>
          <p:nvPr/>
        </p:nvGrpSpPr>
        <p:grpSpPr>
          <a:xfrm>
            <a:off x="5730732" y="2944190"/>
            <a:ext cx="690897" cy="689434"/>
            <a:chOff x="4569794" y="333685"/>
            <a:chExt cx="1021597" cy="1021597"/>
          </a:xfrm>
        </p:grpSpPr>
        <p:sp>
          <p:nvSpPr>
            <p:cNvPr id="82" name="Oval 81"/>
            <p:cNvSpPr/>
            <p:nvPr/>
          </p:nvSpPr>
          <p:spPr>
            <a:xfrm>
              <a:off x="4569794" y="333685"/>
              <a:ext cx="1021597" cy="1021597"/>
            </a:xfrm>
            <a:prstGeom prst="ellipse">
              <a:avLst/>
            </a:prstGeom>
            <a:solidFill>
              <a:srgbClr val="FFFFFF">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Calibri Light" panose="020F0302020204030204" pitchFamily="34" charset="0"/>
              </a:endParaRPr>
            </a:p>
          </p:txBody>
        </p:sp>
        <p:sp>
          <p:nvSpPr>
            <p:cNvPr id="83" name="Oval 82"/>
            <p:cNvSpPr/>
            <p:nvPr/>
          </p:nvSpPr>
          <p:spPr>
            <a:xfrm>
              <a:off x="4713586" y="460712"/>
              <a:ext cx="767542" cy="767542"/>
            </a:xfrm>
            <a:prstGeom prst="ellipse">
              <a:avLst/>
            </a:prstGeom>
            <a:solidFill>
              <a:srgbClr val="FEC320"/>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Light" panose="020F0302020204030204" pitchFamily="34" charset="0"/>
              </a:endParaRPr>
            </a:p>
          </p:txBody>
        </p:sp>
      </p:grpSp>
      <p:cxnSp>
        <p:nvCxnSpPr>
          <p:cNvPr id="84" name="Straight Arrow Connector 83"/>
          <p:cNvCxnSpPr/>
          <p:nvPr/>
        </p:nvCxnSpPr>
        <p:spPr bwMode="auto">
          <a:xfrm>
            <a:off x="5111292" y="3889261"/>
            <a:ext cx="243345" cy="0"/>
          </a:xfrm>
          <a:prstGeom prst="straightConnector1">
            <a:avLst/>
          </a:prstGeom>
          <a:solidFill>
            <a:schemeClr val="folHlink"/>
          </a:solidFill>
          <a:ln w="19050" cap="flat" cmpd="sng" algn="ctr">
            <a:solidFill>
              <a:schemeClr val="tx2"/>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12"/>
          <p:cNvPicPr>
            <a:picLocks noChangeAspect="1"/>
          </p:cNvPicPr>
          <p:nvPr/>
        </p:nvPicPr>
        <p:blipFill>
          <a:blip r:embed="rId3">
            <a:clrChange>
              <a:clrFrom>
                <a:srgbClr val="FFFFFF"/>
              </a:clrFrom>
              <a:clrTo>
                <a:srgbClr val="FFFFFF">
                  <a:alpha val="0"/>
                </a:srgbClr>
              </a:clrTo>
            </a:clrChange>
            <a:duotone>
              <a:prstClr val="black"/>
              <a:schemeClr val="tx2">
                <a:tint val="45000"/>
                <a:satMod val="400000"/>
              </a:schemeClr>
            </a:duotone>
          </a:blip>
          <a:stretch>
            <a:fillRect/>
          </a:stretch>
        </p:blipFill>
        <p:spPr>
          <a:xfrm>
            <a:off x="510717" y="3067956"/>
            <a:ext cx="616327" cy="616327"/>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2429322" y="3104179"/>
            <a:ext cx="344492" cy="344492"/>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a:off x="4185152" y="3116944"/>
            <a:ext cx="314938" cy="314938"/>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5954561" y="3142516"/>
            <a:ext cx="263793" cy="263793"/>
          </a:xfrm>
          <a:prstGeom prst="rect">
            <a:avLst/>
          </a:prstGeom>
        </p:spPr>
      </p:pic>
      <p:sp>
        <p:nvSpPr>
          <p:cNvPr id="89" name="Rectangle 88"/>
          <p:cNvSpPr/>
          <p:nvPr/>
        </p:nvSpPr>
        <p:spPr>
          <a:xfrm rot="10800000" flipV="1">
            <a:off x="7038287" y="1243872"/>
            <a:ext cx="1880721" cy="2841841"/>
          </a:xfrm>
          <a:prstGeom prst="rect">
            <a:avLst/>
          </a:prstGeom>
          <a:solidFill>
            <a:schemeClr val="tx2">
              <a:lumMod val="20000"/>
              <a:lumOff val="80000"/>
            </a:schemeClr>
          </a:solidFill>
          <a:ln>
            <a:noFill/>
          </a:ln>
          <a:extLst/>
        </p:spPr>
        <p:txBody>
          <a:bodyPr lIns="0" rIns="0" anchor="t"/>
          <a:lstStyle/>
          <a:p>
            <a:pPr marL="171450" indent="-171450" algn="l" defTabSz="685800" fontAlgn="auto">
              <a:lnSpc>
                <a:spcPct val="150000"/>
              </a:lnSpc>
              <a:spcBef>
                <a:spcPts val="0"/>
              </a:spcBef>
              <a:spcAft>
                <a:spcPts val="0"/>
              </a:spcAft>
              <a:buFont typeface="Wingdings" panose="05000000000000000000" pitchFamily="2" charset="2"/>
              <a:buChar char="§"/>
              <a:tabLst>
                <a:tab pos="457189" algn="l"/>
              </a:tabLst>
            </a:pPr>
            <a:r>
              <a:rPr lang="en-US" sz="1000" dirty="0">
                <a:solidFill>
                  <a:srgbClr val="000000"/>
                </a:solidFill>
                <a:latin typeface="Calibri Light" panose="020F0302020204030204" pitchFamily="34" charset="0"/>
              </a:rPr>
              <a:t>LTI will be responsible and charged for knowledge transfer if you want to ramp up or in case of replacement of testers. </a:t>
            </a:r>
          </a:p>
          <a:p>
            <a:pPr marL="171450" indent="-171450" algn="l" defTabSz="685800" fontAlgn="auto">
              <a:lnSpc>
                <a:spcPct val="150000"/>
              </a:lnSpc>
              <a:spcBef>
                <a:spcPts val="0"/>
              </a:spcBef>
              <a:spcAft>
                <a:spcPts val="0"/>
              </a:spcAft>
              <a:buFont typeface="Wingdings" panose="05000000000000000000" pitchFamily="2" charset="2"/>
              <a:buChar char="§"/>
              <a:tabLst>
                <a:tab pos="457189" algn="l"/>
              </a:tabLst>
            </a:pPr>
            <a:r>
              <a:rPr lang="en-US" sz="1000" dirty="0">
                <a:solidFill>
                  <a:srgbClr val="000000"/>
                </a:solidFill>
                <a:latin typeface="Calibri Light" panose="020F0302020204030204" pitchFamily="34" charset="0"/>
              </a:rPr>
              <a:t>We will capture knowledge gained on Phoenix Application, Process, Tools  &amp; Technology and Prepare </a:t>
            </a:r>
            <a:r>
              <a:rPr lang="en-US" sz="1000" b="1" dirty="0">
                <a:solidFill>
                  <a:srgbClr val="000000"/>
                </a:solidFill>
                <a:latin typeface="Calibri Light" panose="020F0302020204030204" pitchFamily="34" charset="0"/>
              </a:rPr>
              <a:t>KCD’s</a:t>
            </a:r>
            <a:r>
              <a:rPr lang="en-US" sz="1000" dirty="0">
                <a:solidFill>
                  <a:srgbClr val="000000"/>
                </a:solidFill>
                <a:latin typeface="Calibri Light" panose="020F0302020204030204" pitchFamily="34" charset="0"/>
              </a:rPr>
              <a:t> on regular basis Or update existing KCD’s with proper version control during execution / Release</a:t>
            </a:r>
          </a:p>
        </p:txBody>
      </p:sp>
    </p:spTree>
    <p:extLst>
      <p:ext uri="{BB962C8B-B14F-4D97-AF65-F5344CB8AC3E}">
        <p14:creationId xmlns:p14="http://schemas.microsoft.com/office/powerpoint/2010/main" val="4194999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24" y="240429"/>
            <a:ext cx="8401915" cy="369332"/>
          </a:xfrm>
        </p:spPr>
        <p:txBody>
          <a:bodyPr/>
          <a:lstStyle/>
          <a:p>
            <a:r>
              <a:rPr lang="en-US" sz="2400" b="1" kern="1200" dirty="0"/>
              <a:t>Proven approach for Knowledge Transition</a:t>
            </a:r>
          </a:p>
        </p:txBody>
      </p:sp>
      <p:sp>
        <p:nvSpPr>
          <p:cNvPr id="3" name="Rectangle 29"/>
          <p:cNvSpPr>
            <a:spLocks noChangeArrowheads="1"/>
          </p:cNvSpPr>
          <p:nvPr/>
        </p:nvSpPr>
        <p:spPr bwMode="auto">
          <a:xfrm>
            <a:off x="145212" y="763848"/>
            <a:ext cx="1473441" cy="288946"/>
          </a:xfrm>
          <a:prstGeom prst="rect">
            <a:avLst/>
          </a:prstGeom>
          <a:solidFill>
            <a:srgbClr val="2C2E8C"/>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rPr>
              <a:t>Planning</a:t>
            </a:r>
          </a:p>
        </p:txBody>
      </p:sp>
      <p:sp>
        <p:nvSpPr>
          <p:cNvPr id="6" name="Rectangle 5"/>
          <p:cNvSpPr>
            <a:spLocks noChangeArrowheads="1"/>
          </p:cNvSpPr>
          <p:nvPr/>
        </p:nvSpPr>
        <p:spPr bwMode="auto">
          <a:xfrm>
            <a:off x="2445" y="1096785"/>
            <a:ext cx="1787126" cy="243129"/>
          </a:xfrm>
          <a:prstGeom prst="rect">
            <a:avLst/>
          </a:prstGeom>
          <a:noFill/>
          <a:ln w="9525" algn="ctr">
            <a:noFill/>
            <a:round/>
            <a:headEnd/>
            <a:tailEnd/>
          </a:ln>
        </p:spPr>
        <p:txBody>
          <a:bodyPr lIns="91354" tIns="45678" rIns="91354" bIns="45678"/>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TRANSITION KICKOFF</a:t>
            </a:r>
          </a:p>
        </p:txBody>
      </p:sp>
      <p:sp>
        <p:nvSpPr>
          <p:cNvPr id="7" name="Rectangle 6"/>
          <p:cNvSpPr>
            <a:spLocks noChangeArrowheads="1"/>
          </p:cNvSpPr>
          <p:nvPr/>
        </p:nvSpPr>
        <p:spPr bwMode="auto">
          <a:xfrm>
            <a:off x="170008" y="1343635"/>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Refine Transition Plan</a:t>
            </a:r>
          </a:p>
        </p:txBody>
      </p:sp>
      <p:sp>
        <p:nvSpPr>
          <p:cNvPr id="8" name="Rectangle 7"/>
          <p:cNvSpPr>
            <a:spLocks noChangeArrowheads="1"/>
          </p:cNvSpPr>
          <p:nvPr/>
        </p:nvSpPr>
        <p:spPr bwMode="auto">
          <a:xfrm>
            <a:off x="168309" y="1634566"/>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Resource mapping with Incumbent</a:t>
            </a:r>
          </a:p>
        </p:txBody>
      </p:sp>
      <p:sp>
        <p:nvSpPr>
          <p:cNvPr id="9" name="Rectangle 8"/>
          <p:cNvSpPr>
            <a:spLocks noChangeArrowheads="1"/>
          </p:cNvSpPr>
          <p:nvPr/>
        </p:nvSpPr>
        <p:spPr bwMode="auto">
          <a:xfrm>
            <a:off x="168309" y="1922857"/>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Finalization on artefacts</a:t>
            </a:r>
          </a:p>
        </p:txBody>
      </p:sp>
      <p:sp>
        <p:nvSpPr>
          <p:cNvPr id="11" name="TextBox 10"/>
          <p:cNvSpPr txBox="1"/>
          <p:nvPr/>
        </p:nvSpPr>
        <p:spPr>
          <a:xfrm>
            <a:off x="1769276" y="1096785"/>
            <a:ext cx="1338794" cy="246136"/>
          </a:xfrm>
          <a:prstGeom prst="rect">
            <a:avLst/>
          </a:prstGeom>
          <a:noFill/>
        </p:spPr>
        <p:txBody>
          <a:bodyPr wrap="square" lIns="91354" tIns="45678" rIns="91354" bIns="45678"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mn-cs"/>
              </a:rPr>
              <a:t>GATHER KNOWLEDGE</a:t>
            </a:r>
          </a:p>
        </p:txBody>
      </p:sp>
      <p:sp>
        <p:nvSpPr>
          <p:cNvPr id="12" name="TextBox 11"/>
          <p:cNvSpPr txBox="1"/>
          <p:nvPr/>
        </p:nvSpPr>
        <p:spPr>
          <a:xfrm>
            <a:off x="3319810" y="1096785"/>
            <a:ext cx="1097662" cy="246136"/>
          </a:xfrm>
          <a:prstGeom prst="rect">
            <a:avLst/>
          </a:prstGeom>
          <a:noFill/>
        </p:spPr>
        <p:txBody>
          <a:bodyPr wrap="square" lIns="91354" tIns="45678" rIns="91354" bIns="45678"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mn-cs"/>
              </a:rPr>
              <a:t>CLARIFICATIONS</a:t>
            </a:r>
          </a:p>
        </p:txBody>
      </p:sp>
      <p:sp>
        <p:nvSpPr>
          <p:cNvPr id="13" name="TextBox 12"/>
          <p:cNvSpPr txBox="1"/>
          <p:nvPr/>
        </p:nvSpPr>
        <p:spPr>
          <a:xfrm>
            <a:off x="4733641" y="1096785"/>
            <a:ext cx="1220106" cy="246136"/>
          </a:xfrm>
          <a:prstGeom prst="rect">
            <a:avLst/>
          </a:prstGeom>
          <a:noFill/>
        </p:spPr>
        <p:txBody>
          <a:bodyPr wrap="square" lIns="91354" tIns="45678" rIns="91354" bIns="45678"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mn-cs"/>
              </a:rPr>
              <a:t>SHADOW</a:t>
            </a:r>
          </a:p>
        </p:txBody>
      </p:sp>
      <p:sp>
        <p:nvSpPr>
          <p:cNvPr id="14" name="TextBox 13"/>
          <p:cNvSpPr txBox="1"/>
          <p:nvPr/>
        </p:nvSpPr>
        <p:spPr>
          <a:xfrm>
            <a:off x="6270497" y="1096785"/>
            <a:ext cx="1220108" cy="246136"/>
          </a:xfrm>
          <a:prstGeom prst="rect">
            <a:avLst/>
          </a:prstGeom>
          <a:noFill/>
        </p:spPr>
        <p:txBody>
          <a:bodyPr wrap="square" lIns="91354" tIns="45678" rIns="91354" bIns="45678"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mn-cs"/>
              </a:rPr>
              <a:t>REVERSE SHADOW</a:t>
            </a:r>
          </a:p>
        </p:txBody>
      </p:sp>
      <p:cxnSp>
        <p:nvCxnSpPr>
          <p:cNvPr id="15" name="Straight Connector 14"/>
          <p:cNvCxnSpPr/>
          <p:nvPr/>
        </p:nvCxnSpPr>
        <p:spPr bwMode="auto">
          <a:xfrm>
            <a:off x="164596" y="1076501"/>
            <a:ext cx="8856000" cy="0"/>
          </a:xfrm>
          <a:prstGeom prst="line">
            <a:avLst/>
          </a:prstGeom>
          <a:solidFill>
            <a:schemeClr val="folHlink"/>
          </a:solidFill>
          <a:ln w="6350" cap="flat" cmpd="sng" algn="ctr">
            <a:solidFill>
              <a:srgbClr val="00206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6"/>
          <p:cNvSpPr>
            <a:spLocks noChangeArrowheads="1"/>
          </p:cNvSpPr>
          <p:nvPr/>
        </p:nvSpPr>
        <p:spPr bwMode="auto">
          <a:xfrm>
            <a:off x="1674591" y="1342921"/>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Tool based capture</a:t>
            </a:r>
          </a:p>
        </p:txBody>
      </p:sp>
      <p:sp>
        <p:nvSpPr>
          <p:cNvPr id="17" name="Rectangle 7"/>
          <p:cNvSpPr>
            <a:spLocks noChangeArrowheads="1"/>
          </p:cNvSpPr>
          <p:nvPr/>
        </p:nvSpPr>
        <p:spPr bwMode="auto">
          <a:xfrm>
            <a:off x="1674591" y="1623857"/>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Study KT documents of incumbent vendor</a:t>
            </a:r>
          </a:p>
        </p:txBody>
      </p:sp>
      <p:sp>
        <p:nvSpPr>
          <p:cNvPr id="18" name="Rectangle 8"/>
          <p:cNvSpPr>
            <a:spLocks noChangeArrowheads="1"/>
          </p:cNvSpPr>
          <p:nvPr/>
        </p:nvSpPr>
        <p:spPr bwMode="auto">
          <a:xfrm>
            <a:off x="1674591" y="2185729"/>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Automation Feasibility</a:t>
            </a:r>
          </a:p>
        </p:txBody>
      </p:sp>
      <p:sp>
        <p:nvSpPr>
          <p:cNvPr id="19" name="Rectangle 8"/>
          <p:cNvSpPr>
            <a:spLocks noChangeArrowheads="1"/>
          </p:cNvSpPr>
          <p:nvPr/>
        </p:nvSpPr>
        <p:spPr bwMode="auto">
          <a:xfrm>
            <a:off x="1674591" y="2466666"/>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Assess risks</a:t>
            </a:r>
          </a:p>
        </p:txBody>
      </p:sp>
      <p:sp>
        <p:nvSpPr>
          <p:cNvPr id="20" name="Rectangle 6"/>
          <p:cNvSpPr>
            <a:spLocks noChangeArrowheads="1"/>
          </p:cNvSpPr>
          <p:nvPr/>
        </p:nvSpPr>
        <p:spPr bwMode="auto">
          <a:xfrm>
            <a:off x="3152518" y="1334719"/>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Q&amp;A</a:t>
            </a:r>
          </a:p>
        </p:txBody>
      </p:sp>
      <p:sp>
        <p:nvSpPr>
          <p:cNvPr id="21" name="Rectangle 7"/>
          <p:cNvSpPr>
            <a:spLocks noChangeArrowheads="1"/>
          </p:cNvSpPr>
          <p:nvPr/>
        </p:nvSpPr>
        <p:spPr bwMode="auto">
          <a:xfrm>
            <a:off x="3150819" y="1615376"/>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Co-relate work items</a:t>
            </a:r>
          </a:p>
        </p:txBody>
      </p:sp>
      <p:sp>
        <p:nvSpPr>
          <p:cNvPr id="22" name="Rectangle 8"/>
          <p:cNvSpPr>
            <a:spLocks noChangeArrowheads="1"/>
          </p:cNvSpPr>
          <p:nvPr/>
        </p:nvSpPr>
        <p:spPr bwMode="auto">
          <a:xfrm>
            <a:off x="3150819" y="1923508"/>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KT Documentation</a:t>
            </a:r>
          </a:p>
        </p:txBody>
      </p:sp>
      <p:sp>
        <p:nvSpPr>
          <p:cNvPr id="23" name="Rectangle 8"/>
          <p:cNvSpPr>
            <a:spLocks noChangeArrowheads="1"/>
          </p:cNvSpPr>
          <p:nvPr/>
        </p:nvSpPr>
        <p:spPr bwMode="auto">
          <a:xfrm>
            <a:off x="3150819" y="2211887"/>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Certification</a:t>
            </a:r>
          </a:p>
        </p:txBody>
      </p:sp>
      <p:sp>
        <p:nvSpPr>
          <p:cNvPr id="24" name="Rectangle 6"/>
          <p:cNvSpPr>
            <a:spLocks noChangeArrowheads="1"/>
          </p:cNvSpPr>
          <p:nvPr/>
        </p:nvSpPr>
        <p:spPr bwMode="auto">
          <a:xfrm>
            <a:off x="4623703" y="1344915"/>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Support in TC updating and creation</a:t>
            </a:r>
          </a:p>
        </p:txBody>
      </p:sp>
      <p:sp>
        <p:nvSpPr>
          <p:cNvPr id="25" name="Rectangle 8"/>
          <p:cNvSpPr>
            <a:spLocks noChangeArrowheads="1"/>
          </p:cNvSpPr>
          <p:nvPr/>
        </p:nvSpPr>
        <p:spPr bwMode="auto">
          <a:xfrm>
            <a:off x="4622004" y="1635757"/>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Identify gaps in KT artefacts</a:t>
            </a:r>
          </a:p>
        </p:txBody>
      </p:sp>
      <p:sp>
        <p:nvSpPr>
          <p:cNvPr id="26" name="Rectangle 8"/>
          <p:cNvSpPr>
            <a:spLocks noChangeArrowheads="1"/>
          </p:cNvSpPr>
          <p:nvPr/>
        </p:nvSpPr>
        <p:spPr bwMode="auto">
          <a:xfrm>
            <a:off x="4622004" y="1923524"/>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Monitor transition progress and risks</a:t>
            </a:r>
          </a:p>
        </p:txBody>
      </p:sp>
      <p:sp>
        <p:nvSpPr>
          <p:cNvPr id="27" name="Rectangle 6"/>
          <p:cNvSpPr>
            <a:spLocks noChangeArrowheads="1"/>
          </p:cNvSpPr>
          <p:nvPr/>
        </p:nvSpPr>
        <p:spPr bwMode="auto">
          <a:xfrm>
            <a:off x="6124554" y="1350485"/>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Guided TC execution and defect </a:t>
            </a:r>
            <a:r>
              <a:rPr kumimoji="0" lang="en-US" sz="800" b="0" i="0" u="none" strike="noStrike" kern="1200" cap="none" spc="0" normalizeH="0" baseline="0" noProof="0" dirty="0" err="1">
                <a:ln>
                  <a:noFill/>
                </a:ln>
                <a:solidFill>
                  <a:srgbClr val="002060"/>
                </a:solidFill>
                <a:effectLst/>
                <a:uLnTx/>
                <a:uFillTx/>
                <a:latin typeface="Calibri Light" panose="020F0302020204030204" pitchFamily="34" charset="0"/>
                <a:ea typeface="ヒラギノ角ゴ Pro W3" pitchFamily="124" charset="-128"/>
                <a:cs typeface="Arial" pitchFamily="34" charset="0"/>
              </a:rPr>
              <a:t>mgmt</a:t>
            </a:r>
            <a:r>
              <a:rPr kumimoji="0" lang="en-US" sz="8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 </a:t>
            </a:r>
          </a:p>
        </p:txBody>
      </p:sp>
      <p:sp>
        <p:nvSpPr>
          <p:cNvPr id="28" name="Rectangle 7"/>
          <p:cNvSpPr>
            <a:spLocks noChangeArrowheads="1"/>
          </p:cNvSpPr>
          <p:nvPr/>
        </p:nvSpPr>
        <p:spPr bwMode="auto">
          <a:xfrm>
            <a:off x="6122855" y="1641416"/>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Mock steady state</a:t>
            </a:r>
          </a:p>
        </p:txBody>
      </p:sp>
      <p:sp>
        <p:nvSpPr>
          <p:cNvPr id="29" name="Rectangle 8"/>
          <p:cNvSpPr>
            <a:spLocks noChangeArrowheads="1"/>
          </p:cNvSpPr>
          <p:nvPr/>
        </p:nvSpPr>
        <p:spPr bwMode="auto">
          <a:xfrm>
            <a:off x="6122855" y="1939274"/>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Cutover activities</a:t>
            </a:r>
          </a:p>
        </p:txBody>
      </p:sp>
      <p:sp>
        <p:nvSpPr>
          <p:cNvPr id="30" name="Rectangle 8"/>
          <p:cNvSpPr>
            <a:spLocks noChangeArrowheads="1"/>
          </p:cNvSpPr>
          <p:nvPr/>
        </p:nvSpPr>
        <p:spPr bwMode="auto">
          <a:xfrm>
            <a:off x="6122855" y="2227653"/>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Phase closure</a:t>
            </a:r>
          </a:p>
        </p:txBody>
      </p:sp>
      <p:sp>
        <p:nvSpPr>
          <p:cNvPr id="35" name="Rectangle 27"/>
          <p:cNvSpPr>
            <a:spLocks noChangeArrowheads="1"/>
          </p:cNvSpPr>
          <p:nvPr/>
        </p:nvSpPr>
        <p:spPr bwMode="auto">
          <a:xfrm>
            <a:off x="98505" y="2940678"/>
            <a:ext cx="1839240" cy="762044"/>
          </a:xfrm>
          <a:prstGeom prst="rect">
            <a:avLst/>
          </a:prstGeom>
          <a:solidFill>
            <a:schemeClr val="bg1"/>
          </a:solidFill>
          <a:ln w="9525" algn="ctr">
            <a:noFill/>
            <a:round/>
            <a:headEnd/>
            <a:tailEnd/>
          </a:ln>
        </p:spPr>
        <p:txBody>
          <a:bodyPr lIns="91354" tIns="45678" rIns="91354" bIns="45678" anchor="t"/>
          <a:lstStyle/>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err="1">
                <a:ln>
                  <a:noFill/>
                </a:ln>
                <a:solidFill>
                  <a:srgbClr val="000000"/>
                </a:solidFill>
                <a:effectLst/>
                <a:uLnTx/>
                <a:uFillTx/>
                <a:latin typeface="Calibri Light" panose="020F0302020204030204" pitchFamily="34" charset="0"/>
                <a:ea typeface="ヒラギノ角ゴ Pro W3" pitchFamily="124" charset="-128"/>
                <a:cs typeface="Arial" pitchFamily="34" charset="0"/>
              </a:rPr>
              <a:t>Baselined</a:t>
            </a: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 transition plan</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Team ramp-up</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Templates for agreed deliverables</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KT Curriculum</a:t>
            </a:r>
          </a:p>
        </p:txBody>
      </p:sp>
      <p:sp>
        <p:nvSpPr>
          <p:cNvPr id="36" name="Rectangle 27"/>
          <p:cNvSpPr>
            <a:spLocks noChangeArrowheads="1"/>
          </p:cNvSpPr>
          <p:nvPr/>
        </p:nvSpPr>
        <p:spPr bwMode="auto">
          <a:xfrm>
            <a:off x="7445396" y="2950669"/>
            <a:ext cx="1680669" cy="761882"/>
          </a:xfrm>
          <a:prstGeom prst="rect">
            <a:avLst/>
          </a:prstGeom>
          <a:solidFill>
            <a:schemeClr val="bg1"/>
          </a:solidFill>
          <a:ln w="9525" algn="ctr">
            <a:noFill/>
            <a:round/>
            <a:headEnd/>
            <a:tailEnd/>
          </a:ln>
        </p:spPr>
        <p:txBody>
          <a:bodyPr lIns="91354" tIns="45678" rIns="91354" bIns="45678" anchor="t"/>
          <a:lstStyle/>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Signed off KT documents</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Signed off SLAs</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Updated risk assessment</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Mutually agree upon analysis of test cases received from incumbent</a:t>
            </a:r>
          </a:p>
        </p:txBody>
      </p:sp>
      <p:sp>
        <p:nvSpPr>
          <p:cNvPr id="37" name="Rectangle 26"/>
          <p:cNvSpPr>
            <a:spLocks noChangeArrowheads="1"/>
          </p:cNvSpPr>
          <p:nvPr/>
        </p:nvSpPr>
        <p:spPr bwMode="auto">
          <a:xfrm>
            <a:off x="1924337" y="2940677"/>
            <a:ext cx="1742380" cy="760921"/>
          </a:xfrm>
          <a:prstGeom prst="rect">
            <a:avLst/>
          </a:prstGeom>
          <a:solidFill>
            <a:schemeClr val="bg1"/>
          </a:solidFill>
          <a:ln w="9525" algn="ctr">
            <a:noFill/>
            <a:round/>
            <a:headEnd/>
            <a:tailEnd/>
          </a:ln>
        </p:spPr>
        <p:txBody>
          <a:bodyPr lIns="91354" tIns="45678" rIns="91354" bIns="45678" anchor="t"/>
          <a:lstStyle/>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Testing Book of work</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Knowledge Map</a:t>
            </a:r>
          </a:p>
        </p:txBody>
      </p:sp>
      <p:sp>
        <p:nvSpPr>
          <p:cNvPr id="38" name="Rectangle 26"/>
          <p:cNvSpPr>
            <a:spLocks noChangeArrowheads="1"/>
          </p:cNvSpPr>
          <p:nvPr/>
        </p:nvSpPr>
        <p:spPr bwMode="auto">
          <a:xfrm>
            <a:off x="3653309" y="2940678"/>
            <a:ext cx="2047323" cy="1692965"/>
          </a:xfrm>
          <a:prstGeom prst="rect">
            <a:avLst/>
          </a:prstGeom>
          <a:solidFill>
            <a:schemeClr val="bg1"/>
          </a:solidFill>
          <a:ln w="9525" algn="ctr">
            <a:noFill/>
            <a:round/>
            <a:headEnd/>
            <a:tailEnd/>
          </a:ln>
        </p:spPr>
        <p:txBody>
          <a:bodyPr lIns="91354" tIns="45678" rIns="91354" bIns="45678" anchor="t"/>
          <a:lstStyle/>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Understanding of  functional aspects of application</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Understanding test strategy, test cases, databases and test processes</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Complete knowledge on defect dump provided</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Finalize Transition Plan</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App Certification </a:t>
            </a:r>
          </a:p>
        </p:txBody>
      </p:sp>
      <p:sp>
        <p:nvSpPr>
          <p:cNvPr id="39" name="Rectangle 26"/>
          <p:cNvSpPr>
            <a:spLocks noChangeArrowheads="1"/>
          </p:cNvSpPr>
          <p:nvPr/>
        </p:nvSpPr>
        <p:spPr bwMode="auto">
          <a:xfrm>
            <a:off x="5687224" y="2919825"/>
            <a:ext cx="1771580" cy="778950"/>
          </a:xfrm>
          <a:prstGeom prst="rect">
            <a:avLst/>
          </a:prstGeom>
          <a:solidFill>
            <a:schemeClr val="bg1"/>
          </a:solidFill>
          <a:ln w="9525" algn="ctr">
            <a:noFill/>
            <a:round/>
            <a:headEnd/>
            <a:tailEnd/>
          </a:ln>
        </p:spPr>
        <p:txBody>
          <a:bodyPr lIns="91354" tIns="45678" rIns="91354" bIns="45678" anchor="t"/>
          <a:lstStyle/>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Repository building and maintenance on LTI SharePoint with shared access to Phoenix</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Execution Report, Defect Report, UAT Support</a:t>
            </a:r>
          </a:p>
          <a:p>
            <a:pPr marL="114192" marR="0" lvl="0" indent="-114192" algn="l" defTabSz="914400" rtl="0" eaLnBrk="1" fontAlgn="base" latinLnBrk="0" hangingPunct="1">
              <a:lnSpc>
                <a:spcPct val="120000"/>
              </a:lnSpc>
              <a:spcBef>
                <a:spcPct val="0"/>
              </a:spcBef>
              <a:spcAft>
                <a:spcPct val="0"/>
              </a:spcAft>
              <a:buClrTx/>
              <a:buSzTx/>
              <a:buFont typeface="Wingdings" pitchFamily="2" charset="2"/>
              <a:buChar char="§"/>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Arial" pitchFamily="34" charset="0"/>
              </a:rPr>
              <a:t>Dashboard for execution status and defect tracking</a:t>
            </a:r>
          </a:p>
        </p:txBody>
      </p:sp>
      <p:sp>
        <p:nvSpPr>
          <p:cNvPr id="40" name="Rectangle 42"/>
          <p:cNvSpPr>
            <a:spLocks noChangeArrowheads="1"/>
          </p:cNvSpPr>
          <p:nvPr/>
        </p:nvSpPr>
        <p:spPr bwMode="auto">
          <a:xfrm>
            <a:off x="164596" y="2807281"/>
            <a:ext cx="8759345" cy="177165"/>
          </a:xfrm>
          <a:prstGeom prst="rect">
            <a:avLst/>
          </a:prstGeom>
          <a:solidFill>
            <a:srgbClr val="ED8B00"/>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ヒラギノ角ゴ Pro W3" pitchFamily="124" charset="-128"/>
                <a:cs typeface="Arial" pitchFamily="34" charset="0"/>
              </a:rPr>
              <a:t>Deliverables</a:t>
            </a:r>
          </a:p>
        </p:txBody>
      </p:sp>
      <p:sp>
        <p:nvSpPr>
          <p:cNvPr id="41" name="Rectangle 8"/>
          <p:cNvSpPr>
            <a:spLocks noChangeArrowheads="1"/>
          </p:cNvSpPr>
          <p:nvPr/>
        </p:nvSpPr>
        <p:spPr bwMode="auto">
          <a:xfrm>
            <a:off x="165715" y="2208755"/>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Agree on testing process</a:t>
            </a:r>
          </a:p>
        </p:txBody>
      </p:sp>
      <p:sp>
        <p:nvSpPr>
          <p:cNvPr id="42" name="Rectangle 8"/>
          <p:cNvSpPr>
            <a:spLocks noChangeArrowheads="1"/>
          </p:cNvSpPr>
          <p:nvPr/>
        </p:nvSpPr>
        <p:spPr bwMode="auto">
          <a:xfrm>
            <a:off x="4622003" y="2212692"/>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Support UAT coverage</a:t>
            </a:r>
          </a:p>
        </p:txBody>
      </p:sp>
      <p:sp>
        <p:nvSpPr>
          <p:cNvPr id="43" name="Rectangle 7"/>
          <p:cNvSpPr>
            <a:spLocks noChangeArrowheads="1"/>
          </p:cNvSpPr>
          <p:nvPr/>
        </p:nvSpPr>
        <p:spPr bwMode="auto">
          <a:xfrm>
            <a:off x="1674591" y="1904793"/>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Arial" pitchFamily="34" charset="0"/>
              </a:rPr>
              <a:t>Study defect history</a:t>
            </a:r>
          </a:p>
        </p:txBody>
      </p:sp>
      <p:sp>
        <p:nvSpPr>
          <p:cNvPr id="44" name="Rectangle 29"/>
          <p:cNvSpPr>
            <a:spLocks noChangeArrowheads="1"/>
          </p:cNvSpPr>
          <p:nvPr/>
        </p:nvSpPr>
        <p:spPr bwMode="auto">
          <a:xfrm>
            <a:off x="1674591" y="770176"/>
            <a:ext cx="5888264" cy="267483"/>
          </a:xfrm>
          <a:prstGeom prst="rect">
            <a:avLst/>
          </a:prstGeom>
          <a:solidFill>
            <a:srgbClr val="2C2E8C"/>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rPr>
              <a:t>Knowledge Acquisition, Verification and </a:t>
            </a:r>
            <a:r>
              <a:rPr kumimoji="0" lang="en-US" sz="1000" b="1" i="0" u="none" strike="noStrike" kern="1200" cap="none" spc="0" normalizeH="0" baseline="0" noProof="0" dirty="0" err="1">
                <a:ln>
                  <a:noFill/>
                </a:ln>
                <a:solidFill>
                  <a:srgbClr val="FEFDFD"/>
                </a:solidFill>
                <a:effectLst/>
                <a:uLnTx/>
                <a:uFillTx/>
                <a:latin typeface="Calibri Light" panose="020F0302020204030204" pitchFamily="34" charset="0"/>
                <a:ea typeface="ヒラギノ角ゴ Pro W3" pitchFamily="124" charset="-128"/>
                <a:cs typeface="Arial" pitchFamily="34" charset="0"/>
              </a:rPr>
              <a:t>updation</a:t>
            </a:r>
            <a:r>
              <a:rPr kumimoji="0" lang="en-US" sz="10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rPr>
              <a:t> of knowledge base</a:t>
            </a:r>
          </a:p>
        </p:txBody>
      </p:sp>
      <p:sp>
        <p:nvSpPr>
          <p:cNvPr id="45" name="Rectangle 29"/>
          <p:cNvSpPr>
            <a:spLocks noChangeArrowheads="1"/>
          </p:cNvSpPr>
          <p:nvPr/>
        </p:nvSpPr>
        <p:spPr bwMode="auto">
          <a:xfrm>
            <a:off x="7623706" y="754354"/>
            <a:ext cx="1473441" cy="288946"/>
          </a:xfrm>
          <a:prstGeom prst="rect">
            <a:avLst/>
          </a:prstGeom>
          <a:solidFill>
            <a:srgbClr val="2C2E8C"/>
          </a:solidFill>
          <a:ln w="9525" algn="ctr">
            <a:noFill/>
            <a:round/>
            <a:headEnd/>
            <a:tailEnd/>
          </a:ln>
        </p:spPr>
        <p:txBody>
          <a:bodyPr lIns="91354" tIns="45678" rIns="91354" bIns="45678" anchor="ctr"/>
          <a:lstStyle/>
          <a:p>
            <a:r>
              <a:rPr lang="en-US" sz="1000" b="1" dirty="0">
                <a:solidFill>
                  <a:srgbClr val="FEFDFD"/>
                </a:solidFill>
                <a:latin typeface="Calibri Light" panose="020F0302020204030204" pitchFamily="34" charset="0"/>
                <a:cs typeface="Arial" pitchFamily="34" charset="0"/>
              </a:rPr>
              <a:t>Sign-Off</a:t>
            </a:r>
          </a:p>
        </p:txBody>
      </p:sp>
      <p:sp>
        <p:nvSpPr>
          <p:cNvPr id="47" name="Rectangle 6"/>
          <p:cNvSpPr>
            <a:spLocks noChangeArrowheads="1"/>
          </p:cNvSpPr>
          <p:nvPr/>
        </p:nvSpPr>
        <p:spPr bwMode="auto">
          <a:xfrm>
            <a:off x="7640426" y="1350485"/>
            <a:ext cx="1440000" cy="252000"/>
          </a:xfrm>
          <a:prstGeom prst="rect">
            <a:avLst/>
          </a:prstGeom>
          <a:solidFill>
            <a:schemeClr val="tx1">
              <a:lumMod val="20000"/>
              <a:lumOff val="80000"/>
            </a:schemeClr>
          </a:solidFill>
          <a:ln w="9525" algn="ctr">
            <a:noFill/>
            <a:round/>
            <a:headEnd/>
            <a:tailEnd/>
          </a:ln>
        </p:spPr>
        <p:txBody>
          <a:bodyPr lIns="91354" tIns="45678" rIns="91354" bIns="45678" anchor="ctr"/>
          <a:lstStyle/>
          <a:p>
            <a:pPr>
              <a:defRPr/>
            </a:pPr>
            <a:r>
              <a:rPr lang="en-US" sz="900" dirty="0">
                <a:solidFill>
                  <a:srgbClr val="002060"/>
                </a:solidFill>
                <a:latin typeface="Calibri Light" panose="020F0302020204030204" pitchFamily="34" charset="0"/>
                <a:cs typeface="Arial" pitchFamily="34" charset="0"/>
              </a:rPr>
              <a:t>Review of KCDs by SMEs and Sign Offs</a:t>
            </a:r>
          </a:p>
        </p:txBody>
      </p:sp>
      <p:sp>
        <p:nvSpPr>
          <p:cNvPr id="48" name="TextBox 47"/>
          <p:cNvSpPr txBox="1"/>
          <p:nvPr/>
        </p:nvSpPr>
        <p:spPr>
          <a:xfrm>
            <a:off x="7750372" y="1073824"/>
            <a:ext cx="1220108" cy="246136"/>
          </a:xfrm>
          <a:prstGeom prst="rect">
            <a:avLst/>
          </a:prstGeom>
          <a:noFill/>
        </p:spPr>
        <p:txBody>
          <a:bodyPr wrap="square" lIns="91354" tIns="45678" rIns="91354" bIns="45678"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Light" panose="020F0302020204030204" pitchFamily="34" charset="0"/>
                <a:ea typeface="ヒラギノ角ゴ Pro W3" pitchFamily="124" charset="-128"/>
                <a:cs typeface="+mn-cs"/>
              </a:rPr>
              <a:t>Sign-off</a:t>
            </a:r>
          </a:p>
        </p:txBody>
      </p:sp>
      <p:graphicFrame>
        <p:nvGraphicFramePr>
          <p:cNvPr id="46" name="Object 45">
            <a:hlinkClick r:id="" action="ppaction://ole?verb=1"/>
            <a:extLst/>
          </p:cNvPr>
          <p:cNvGraphicFramePr>
            <a:graphicFrameLocks noChangeAspect="1"/>
          </p:cNvGraphicFramePr>
          <p:nvPr>
            <p:extLst>
              <p:ext uri="{D42A27DB-BD31-4B8C-83A1-F6EECF244321}">
                <p14:modId xmlns:p14="http://schemas.microsoft.com/office/powerpoint/2010/main" val="3412321056"/>
              </p:ext>
            </p:extLst>
          </p:nvPr>
        </p:nvGraphicFramePr>
        <p:xfrm>
          <a:off x="8360426" y="1839796"/>
          <a:ext cx="685800" cy="535781"/>
        </p:xfrm>
        <a:graphic>
          <a:graphicData uri="http://schemas.openxmlformats.org/presentationml/2006/ole">
            <mc:AlternateContent xmlns:mc="http://schemas.openxmlformats.org/markup-compatibility/2006">
              <mc:Choice xmlns:v="urn:schemas-microsoft-com:vml" Requires="v">
                <p:oleObj spid="_x0000_s4426" name="Document" showAsIcon="1" r:id="rId3" imgW="914400" imgH="714240" progId="Word.Document.8">
                  <p:embed/>
                </p:oleObj>
              </mc:Choice>
              <mc:Fallback>
                <p:oleObj name="Document" showAsIcon="1" r:id="rId3" imgW="914400" imgH="714240" progId="Word.Document.8">
                  <p:embed/>
                  <p:pic>
                    <p:nvPicPr>
                      <p:cNvPr id="30" name="Object 29">
                        <a:hlinkClick r:id="" action="ppaction://ole?verb=1"/>
                        <a:extLst>
                          <a:ext uri="{FF2B5EF4-FFF2-40B4-BE49-F238E27FC236}">
                            <a16:creationId xmlns:a16="http://schemas.microsoft.com/office/drawing/2014/main" id="{E620015A-2F96-4678-9FCC-E127673FFCD7}"/>
                          </a:ext>
                        </a:extLst>
                      </p:cNvPr>
                      <p:cNvPicPr/>
                      <p:nvPr/>
                    </p:nvPicPr>
                    <p:blipFill>
                      <a:blip r:embed="rId4"/>
                      <a:stretch>
                        <a:fillRect/>
                      </a:stretch>
                    </p:blipFill>
                    <p:spPr>
                      <a:xfrm>
                        <a:off x="8360426" y="1839796"/>
                        <a:ext cx="685800" cy="535781"/>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880437669"/>
              </p:ext>
            </p:extLst>
          </p:nvPr>
        </p:nvGraphicFramePr>
        <p:xfrm>
          <a:off x="7640426" y="1753231"/>
          <a:ext cx="914400" cy="771525"/>
        </p:xfrm>
        <a:graphic>
          <a:graphicData uri="http://schemas.openxmlformats.org/presentationml/2006/ole">
            <mc:AlternateContent xmlns:mc="http://schemas.openxmlformats.org/markup-compatibility/2006">
              <mc:Choice xmlns:v="urn:schemas-microsoft-com:vml" Requires="v">
                <p:oleObj spid="_x0000_s4427"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640426" y="175323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170315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878" y="240427"/>
            <a:ext cx="8594260" cy="332399"/>
          </a:xfrm>
        </p:spPr>
        <p:txBody>
          <a:bodyPr/>
          <a:lstStyle/>
          <a:p>
            <a:pPr eaLnBrk="0" hangingPunct="0">
              <a:lnSpc>
                <a:spcPct val="90000"/>
              </a:lnSpc>
            </a:pPr>
            <a:r>
              <a:rPr lang="en-US" sz="2400" b="1" kern="1200" dirty="0"/>
              <a:t>Exit Strategy</a:t>
            </a:r>
          </a:p>
        </p:txBody>
      </p:sp>
      <p:graphicFrame>
        <p:nvGraphicFramePr>
          <p:cNvPr id="3" name="Diagram 2"/>
          <p:cNvGraphicFramePr/>
          <p:nvPr>
            <p:extLst/>
          </p:nvPr>
        </p:nvGraphicFramePr>
        <p:xfrm>
          <a:off x="1124062" y="1057575"/>
          <a:ext cx="6567604" cy="2131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122483" y="3348175"/>
            <a:ext cx="8570762" cy="1092607"/>
          </a:xfrm>
          <a:prstGeom prst="rect">
            <a:avLst/>
          </a:prstGeom>
          <a:solidFill>
            <a:schemeClr val="tx2">
              <a:lumMod val="20000"/>
              <a:lumOff val="80000"/>
            </a:schemeClr>
          </a:solidFill>
        </p:spPr>
        <p:txBody>
          <a:bodyPr wrap="square">
            <a:spAutoFit/>
          </a:bodyPr>
          <a:lstStyle/>
          <a:p>
            <a:pPr marL="180971" indent="-180971" algn="l">
              <a:spcBef>
                <a:spcPts val="300"/>
              </a:spcBef>
              <a:spcAft>
                <a:spcPts val="300"/>
              </a:spcAft>
              <a:buFont typeface="Arial" panose="020B0604020202020204" pitchFamily="34" charset="0"/>
              <a:buChar char="•"/>
              <a:tabLst>
                <a:tab pos="457189" algn="l"/>
              </a:tabLst>
            </a:pPr>
            <a:r>
              <a:rPr lang="en-US" sz="1100" dirty="0">
                <a:solidFill>
                  <a:srgbClr val="FEFDFD">
                    <a:lumMod val="10000"/>
                  </a:srgbClr>
                </a:solidFill>
                <a:latin typeface="Calibri Light" panose="020F0302020204030204" pitchFamily="34" charset="0"/>
                <a:ea typeface="Calibri" panose="020F0502020204030204" pitchFamily="34" charset="0"/>
              </a:rPr>
              <a:t>If LTI has to exit the engagement, then LTI assures Phoenix the transition of the knowledge gathered during the course of this engagement to the new team(Phoenix and/or 3rd party partner) within optimal time and cost to ensure minimal disruption to Phoenix’s business. LTI will also create a transition plan to track the transition process and progress. </a:t>
            </a:r>
          </a:p>
          <a:p>
            <a:pPr marL="180971" indent="-180971" algn="l">
              <a:spcBef>
                <a:spcPts val="300"/>
              </a:spcBef>
              <a:spcAft>
                <a:spcPts val="300"/>
              </a:spcAft>
              <a:buFont typeface="Arial" panose="020B0604020202020204" pitchFamily="34" charset="0"/>
              <a:buChar char="•"/>
              <a:tabLst>
                <a:tab pos="457189" algn="l"/>
              </a:tabLst>
            </a:pPr>
            <a:r>
              <a:rPr lang="en-US" sz="1100" dirty="0">
                <a:solidFill>
                  <a:srgbClr val="FEFDFD">
                    <a:lumMod val="10000"/>
                  </a:srgbClr>
                </a:solidFill>
                <a:latin typeface="Calibri Light" panose="020F0302020204030204" pitchFamily="34" charset="0"/>
                <a:ea typeface="Calibri" panose="020F0502020204030204" pitchFamily="34" charset="0"/>
              </a:rPr>
              <a:t>Test scripts and documents will be stored in </a:t>
            </a:r>
            <a:r>
              <a:rPr lang="en-US" sz="1100" b="1" dirty="0">
                <a:solidFill>
                  <a:srgbClr val="FEFDFD">
                    <a:lumMod val="10000"/>
                  </a:srgbClr>
                </a:solidFill>
                <a:latin typeface="Calibri Light" panose="020F0302020204030204" pitchFamily="34" charset="0"/>
                <a:ea typeface="Calibri" panose="020F0502020204030204" pitchFamily="34" charset="0"/>
              </a:rPr>
              <a:t>Phoenix’s repository. </a:t>
            </a:r>
          </a:p>
          <a:p>
            <a:pPr marL="180971" indent="-180971" algn="l">
              <a:spcBef>
                <a:spcPts val="300"/>
              </a:spcBef>
              <a:spcAft>
                <a:spcPts val="300"/>
              </a:spcAft>
              <a:buFont typeface="Arial" panose="020B0604020202020204" pitchFamily="34" charset="0"/>
              <a:buChar char="•"/>
              <a:tabLst>
                <a:tab pos="457189" algn="l"/>
              </a:tabLst>
            </a:pPr>
            <a:r>
              <a:rPr lang="en-US" sz="1100" dirty="0">
                <a:solidFill>
                  <a:srgbClr val="FEFDFD">
                    <a:lumMod val="10000"/>
                  </a:srgbClr>
                </a:solidFill>
                <a:latin typeface="Calibri Light" panose="020F0302020204030204" pitchFamily="34" charset="0"/>
                <a:ea typeface="Calibri" panose="020F0502020204030204" pitchFamily="34" charset="0"/>
              </a:rPr>
              <a:t>Ownership of all the test scripts and documentation lies with </a:t>
            </a:r>
            <a:r>
              <a:rPr lang="en-US" sz="1100" b="1" dirty="0">
                <a:solidFill>
                  <a:srgbClr val="FEFDFD">
                    <a:lumMod val="10000"/>
                  </a:srgbClr>
                </a:solidFill>
                <a:latin typeface="Calibri Light" panose="020F0302020204030204" pitchFamily="34" charset="0"/>
                <a:ea typeface="Calibri" panose="020F0502020204030204" pitchFamily="34" charset="0"/>
              </a:rPr>
              <a:t>Phoenix.</a:t>
            </a:r>
          </a:p>
        </p:txBody>
      </p:sp>
      <p:sp>
        <p:nvSpPr>
          <p:cNvPr id="17" name="Rectangle 29"/>
          <p:cNvSpPr>
            <a:spLocks noChangeArrowheads="1"/>
          </p:cNvSpPr>
          <p:nvPr/>
        </p:nvSpPr>
        <p:spPr bwMode="auto">
          <a:xfrm>
            <a:off x="124689" y="633066"/>
            <a:ext cx="8819614" cy="264925"/>
          </a:xfrm>
          <a:prstGeom prst="rect">
            <a:avLst/>
          </a:prstGeom>
          <a:solidFill>
            <a:srgbClr val="2C2E8C"/>
          </a:solidFill>
          <a:ln w="9525" algn="ctr">
            <a:noFill/>
            <a:round/>
            <a:headEnd/>
            <a:tailEnd/>
          </a:ln>
        </p:spPr>
        <p:txBody>
          <a:bodyPr lIns="91354" tIns="45678" rIns="91354" bIns="45678"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rPr>
              <a:t>LTI 3</a:t>
            </a:r>
            <a:r>
              <a:rPr kumimoji="0" lang="en-US" sz="1000" b="1" i="0" u="none" strike="noStrike" kern="1200" cap="none" spc="0" normalizeH="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rPr>
              <a:t> Step Process for Knowledge transition</a:t>
            </a:r>
            <a:endParaRPr kumimoji="0" lang="en-US" sz="10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Arial" pitchFamily="34" charset="0"/>
            </a:endParaRPr>
          </a:p>
        </p:txBody>
      </p:sp>
    </p:spTree>
    <p:extLst>
      <p:ext uri="{BB962C8B-B14F-4D97-AF65-F5344CB8AC3E}">
        <p14:creationId xmlns:p14="http://schemas.microsoft.com/office/powerpoint/2010/main" val="3154913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8105" y="2269550"/>
            <a:ext cx="5561624" cy="415498"/>
          </a:xfrm>
        </p:spPr>
        <p:txBody>
          <a:bodyPr/>
          <a:lstStyle/>
          <a:p>
            <a:r>
              <a:rPr lang="en-US" dirty="0"/>
              <a:t>Tooling/Environment</a:t>
            </a:r>
          </a:p>
        </p:txBody>
      </p:sp>
    </p:spTree>
    <p:extLst>
      <p:ext uri="{BB962C8B-B14F-4D97-AF65-F5344CB8AC3E}">
        <p14:creationId xmlns:p14="http://schemas.microsoft.com/office/powerpoint/2010/main" val="2991778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24" y="240429"/>
            <a:ext cx="8401915" cy="369332"/>
          </a:xfrm>
        </p:spPr>
        <p:txBody>
          <a:bodyPr/>
          <a:lstStyle/>
          <a:p>
            <a:r>
              <a:rPr lang="en-US" sz="2400" b="1" kern="1200" dirty="0"/>
              <a:t>Questions Mapping</a:t>
            </a:r>
          </a:p>
        </p:txBody>
      </p:sp>
      <p:graphicFrame>
        <p:nvGraphicFramePr>
          <p:cNvPr id="3" name="Table 2"/>
          <p:cNvGraphicFramePr>
            <a:graphicFrameLocks noGrp="1"/>
          </p:cNvGraphicFramePr>
          <p:nvPr>
            <p:extLst>
              <p:ext uri="{D42A27DB-BD31-4B8C-83A1-F6EECF244321}">
                <p14:modId xmlns:p14="http://schemas.microsoft.com/office/powerpoint/2010/main" val="3964207200"/>
              </p:ext>
            </p:extLst>
          </p:nvPr>
        </p:nvGraphicFramePr>
        <p:xfrm>
          <a:off x="599085" y="947796"/>
          <a:ext cx="7137900" cy="2702833"/>
        </p:xfrm>
        <a:graphic>
          <a:graphicData uri="http://schemas.openxmlformats.org/drawingml/2006/table">
            <a:tbl>
              <a:tblPr firstRow="1" bandRow="1">
                <a:tableStyleId>{5940675A-B579-460E-94D1-54222C63F5DA}</a:tableStyleId>
              </a:tblPr>
              <a:tblGrid>
                <a:gridCol w="3778320">
                  <a:extLst>
                    <a:ext uri="{9D8B030D-6E8A-4147-A177-3AD203B41FA5}">
                      <a16:colId xmlns:a16="http://schemas.microsoft.com/office/drawing/2014/main" val="2051710047"/>
                    </a:ext>
                  </a:extLst>
                </a:gridCol>
                <a:gridCol w="1679790">
                  <a:extLst>
                    <a:ext uri="{9D8B030D-6E8A-4147-A177-3AD203B41FA5}">
                      <a16:colId xmlns:a16="http://schemas.microsoft.com/office/drawing/2014/main" val="1565956852"/>
                    </a:ext>
                  </a:extLst>
                </a:gridCol>
                <a:gridCol w="1679790">
                  <a:extLst>
                    <a:ext uri="{9D8B030D-6E8A-4147-A177-3AD203B41FA5}">
                      <a16:colId xmlns:a16="http://schemas.microsoft.com/office/drawing/2014/main" val="1134824400"/>
                    </a:ext>
                  </a:extLst>
                </a:gridCol>
              </a:tblGrid>
              <a:tr h="251427">
                <a:tc>
                  <a:txBody>
                    <a:bodyPr/>
                    <a:lstStyle/>
                    <a:p>
                      <a:r>
                        <a:rPr lang="en-US" sz="1400" b="0" i="0" dirty="0">
                          <a:solidFill>
                            <a:schemeClr val="bg1"/>
                          </a:solidFill>
                          <a:latin typeface="Calibri Light" panose="020F0302020204030204" pitchFamily="34" charset="0"/>
                        </a:rPr>
                        <a:t>Questions</a:t>
                      </a:r>
                    </a:p>
                  </a:txBody>
                  <a:tcPr>
                    <a:solidFill>
                      <a:srgbClr val="2C2E8C"/>
                    </a:solidFill>
                  </a:tcPr>
                </a:tc>
                <a:tc>
                  <a:txBody>
                    <a:bodyPr/>
                    <a:lstStyle/>
                    <a:p>
                      <a:r>
                        <a:rPr lang="en-US" sz="1400" b="0" i="0" dirty="0">
                          <a:solidFill>
                            <a:schemeClr val="bg1"/>
                          </a:solidFill>
                          <a:latin typeface="Calibri Light" panose="020F0302020204030204" pitchFamily="34" charset="0"/>
                        </a:rPr>
                        <a:t>  Slide#</a:t>
                      </a:r>
                    </a:p>
                  </a:txBody>
                  <a:tcPr>
                    <a:solidFill>
                      <a:srgbClr val="2C2E8C"/>
                    </a:solidFill>
                  </a:tcPr>
                </a:tc>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Calibri Light" panose="020F0302020204030204" pitchFamily="34" charset="0"/>
                        </a:rPr>
                        <a:t>Remark</a:t>
                      </a:r>
                    </a:p>
                  </a:txBody>
                  <a:tcPr>
                    <a:solidFill>
                      <a:srgbClr val="2C2E8C"/>
                    </a:solidFill>
                  </a:tcPr>
                </a:tc>
                <a:extLst>
                  <a:ext uri="{0D108BD9-81ED-4DB2-BD59-A6C34878D82A}">
                    <a16:rowId xmlns:a16="http://schemas.microsoft.com/office/drawing/2014/main" val="358934218"/>
                  </a:ext>
                </a:extLst>
              </a:tr>
              <a:tr h="1186453">
                <a:tc>
                  <a:txBody>
                    <a:bodyPr/>
                    <a:lstStyle/>
                    <a:p>
                      <a:pPr marL="171450" lvl="0" indent="-171450" algn="l" defTabSz="779252" eaLnBrk="0" hangingPunct="0">
                        <a:spcBef>
                          <a:spcPct val="30000"/>
                        </a:spcBef>
                        <a:buFont typeface="Arial" panose="020B0604020202020204" pitchFamily="34" charset="0"/>
                        <a:buChar char="•"/>
                        <a:defRPr/>
                      </a:pPr>
                      <a:r>
                        <a:rPr lang="en-US" sz="1000" b="0" i="0" kern="1200" dirty="0">
                          <a:solidFill>
                            <a:srgbClr val="FF0000"/>
                          </a:solidFill>
                          <a:latin typeface="Calibri Light" panose="020F0302020204030204" pitchFamily="34" charset="0"/>
                        </a:rPr>
                        <a:t>Are the necessary test environments in place</a:t>
                      </a:r>
                      <a:r>
                        <a:rPr lang="en-US" sz="1000" b="0" i="0" kern="1200" dirty="0">
                          <a:solidFill>
                            <a:schemeClr val="bg1">
                              <a:lumMod val="10000"/>
                            </a:schemeClr>
                          </a:solidFill>
                          <a:latin typeface="Calibri Light" panose="020F0302020204030204" pitchFamily="34" charset="0"/>
                        </a:rPr>
                        <a:t>? Are they separated from dev environment? </a:t>
                      </a:r>
                    </a:p>
                    <a:p>
                      <a:pPr marL="171450" indent="-171450" algn="l" defTabSz="779252" eaLnBrk="0" hangingPunct="0">
                        <a:spcBef>
                          <a:spcPct val="30000"/>
                        </a:spcBef>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rPr>
                        <a:t>Who will setup the applications in the test environment?</a:t>
                      </a:r>
                    </a:p>
                    <a:p>
                      <a:pPr marL="171450" indent="-171450" algn="l" defTabSz="779252" eaLnBrk="0" hangingPunct="0">
                        <a:spcBef>
                          <a:spcPct val="30000"/>
                        </a:spcBef>
                        <a:buFont typeface="Arial" panose="020B0604020202020204" pitchFamily="34" charset="0"/>
                        <a:buChar char="•"/>
                        <a:defRPr/>
                      </a:pPr>
                      <a:r>
                        <a:rPr lang="en-US" sz="1000" b="0" i="0" kern="1200" dirty="0">
                          <a:solidFill>
                            <a:schemeClr val="bg1">
                              <a:lumMod val="10000"/>
                            </a:schemeClr>
                          </a:solidFill>
                          <a:latin typeface="Calibri Light" panose="020F0302020204030204" pitchFamily="34" charset="0"/>
                        </a:rPr>
                        <a:t>Who is preparing the test data and the test context in the test environment? Will this be part of the automation scripts?</a:t>
                      </a:r>
                    </a:p>
                    <a:p>
                      <a:endParaRPr lang="en-US" sz="1600" b="0" i="0" dirty="0">
                        <a:solidFill>
                          <a:schemeClr val="bg1">
                            <a:lumMod val="10000"/>
                          </a:schemeClr>
                        </a:solidFill>
                        <a:latin typeface="Calibri Light" panose="020F0302020204030204" pitchFamily="34" charset="0"/>
                      </a:endParaRP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25, 26</a:t>
                      </a:r>
                    </a:p>
                  </a:txBody>
                  <a:tcPr/>
                </a:tc>
                <a:tc>
                  <a:txBody>
                    <a:bodyPr/>
                    <a:lstStyle/>
                    <a:p>
                      <a:pPr marL="0" algn="l" defTabSz="779252" rtl="0" eaLnBrk="1" fontAlgn="auto" latinLnBrk="0" hangingPunct="1">
                        <a:spcBef>
                          <a:spcPts val="0"/>
                        </a:spcBef>
                        <a:spcAft>
                          <a:spcPts val="0"/>
                        </a:spcAft>
                        <a:defRPr/>
                      </a:pPr>
                      <a:r>
                        <a:rPr lang="en-US" sz="1050" b="0" i="0" kern="1200" dirty="0">
                          <a:solidFill>
                            <a:schemeClr val="bg1">
                              <a:lumMod val="10000"/>
                            </a:schemeClr>
                          </a:solidFill>
                          <a:latin typeface="Calibri Light" panose="020F0302020204030204" pitchFamily="34" charset="0"/>
                          <a:ea typeface="Calibri" panose="020F0502020204030204" pitchFamily="34" charset="0"/>
                          <a:cs typeface="+mn-cs"/>
                        </a:rPr>
                        <a:t>As</a:t>
                      </a:r>
                      <a:r>
                        <a:rPr lang="en-US" sz="1050" b="0" i="0" kern="1200" baseline="0" dirty="0">
                          <a:solidFill>
                            <a:schemeClr val="bg1">
                              <a:lumMod val="10000"/>
                            </a:schemeClr>
                          </a:solidFill>
                          <a:latin typeface="Calibri Light" panose="020F0302020204030204" pitchFamily="34" charset="0"/>
                          <a:ea typeface="Calibri" panose="020F0502020204030204" pitchFamily="34" charset="0"/>
                          <a:cs typeface="+mn-cs"/>
                        </a:rPr>
                        <a:t> per best practices </a:t>
                      </a:r>
                      <a:r>
                        <a:rPr lang="en-US" sz="1050" b="0" i="0" kern="1200" dirty="0">
                          <a:solidFill>
                            <a:schemeClr val="bg1">
                              <a:lumMod val="10000"/>
                            </a:schemeClr>
                          </a:solidFill>
                          <a:latin typeface="Calibri Light" panose="020F0302020204030204" pitchFamily="34" charset="0"/>
                          <a:ea typeface="Calibri" panose="020F0502020204030204" pitchFamily="34" charset="0"/>
                          <a:cs typeface="+mn-cs"/>
                        </a:rPr>
                        <a:t>Test Environment</a:t>
                      </a:r>
                      <a:r>
                        <a:rPr lang="en-US" sz="1050" b="0" i="0" kern="1200" baseline="0" dirty="0">
                          <a:solidFill>
                            <a:schemeClr val="bg1">
                              <a:lumMod val="10000"/>
                            </a:schemeClr>
                          </a:solidFill>
                          <a:latin typeface="Calibri Light" panose="020F0302020204030204" pitchFamily="34" charset="0"/>
                          <a:ea typeface="Calibri" panose="020F0502020204030204" pitchFamily="34" charset="0"/>
                          <a:cs typeface="+mn-cs"/>
                        </a:rPr>
                        <a:t> should be separated from dev environment.</a:t>
                      </a:r>
                    </a:p>
                    <a:p>
                      <a:pPr marL="0" algn="l" defTabSz="779252" rtl="0" eaLnBrk="1" fontAlgn="auto" latinLnBrk="0" hangingPunct="1">
                        <a:spcBef>
                          <a:spcPts val="0"/>
                        </a:spcBef>
                        <a:spcAft>
                          <a:spcPts val="0"/>
                        </a:spcAft>
                        <a:defRPr/>
                      </a:pPr>
                      <a:r>
                        <a:rPr lang="en-US" sz="1050" b="0" i="0" kern="1200" baseline="0" dirty="0">
                          <a:solidFill>
                            <a:schemeClr val="bg1">
                              <a:lumMod val="10000"/>
                            </a:schemeClr>
                          </a:solidFill>
                          <a:latin typeface="Calibri Light" panose="020F0302020204030204" pitchFamily="34" charset="0"/>
                          <a:ea typeface="Calibri" panose="020F0502020204030204" pitchFamily="34" charset="0"/>
                          <a:cs typeface="+mn-cs"/>
                        </a:rPr>
                        <a:t>LTI has strong TEM capabilities as showcased in slide ##</a:t>
                      </a:r>
                      <a:endParaRPr lang="en-US" sz="105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2497057153"/>
                  </a:ext>
                </a:extLst>
              </a:tr>
              <a:tr h="1186453">
                <a:tc>
                  <a:txBody>
                    <a:bodyPr/>
                    <a:lstStyle/>
                    <a:p>
                      <a:pPr marL="171450" marR="0" lvl="0" indent="-171450" algn="l" defTabSz="779252" rtl="0" eaLnBrk="0" fontAlgn="auto" latinLnBrk="0" hangingPunct="0">
                        <a:lnSpc>
                          <a:spcPct val="100000"/>
                        </a:lnSpc>
                        <a:spcBef>
                          <a:spcPct val="30000"/>
                        </a:spcBef>
                        <a:spcAft>
                          <a:spcPts val="0"/>
                        </a:spcAft>
                        <a:buClrTx/>
                        <a:buSzTx/>
                        <a:buFont typeface="Arial" panose="020B0604020202020204" pitchFamily="34" charset="0"/>
                        <a:buChar char="•"/>
                        <a:tabLst/>
                        <a:defRPr/>
                      </a:pPr>
                      <a:r>
                        <a:rPr lang="en-US" sz="1000" b="0" i="0" kern="1200" dirty="0">
                          <a:solidFill>
                            <a:schemeClr val="bg1">
                              <a:lumMod val="10000"/>
                            </a:schemeClr>
                          </a:solidFill>
                          <a:latin typeface="Calibri Light" panose="020F0302020204030204" pitchFamily="34" charset="0"/>
                          <a:ea typeface="+mn-ea"/>
                          <a:cs typeface="+mn-cs"/>
                        </a:rPr>
                        <a:t>Is it possible that you use </a:t>
                      </a:r>
                      <a:r>
                        <a:rPr lang="en-US" sz="1000" b="0" i="0" kern="1200" dirty="0" err="1">
                          <a:solidFill>
                            <a:schemeClr val="bg1">
                              <a:lumMod val="10000"/>
                            </a:schemeClr>
                          </a:solidFill>
                          <a:latin typeface="Calibri Light" panose="020F0302020204030204" pitchFamily="34" charset="0"/>
                          <a:ea typeface="+mn-ea"/>
                          <a:cs typeface="+mn-cs"/>
                        </a:rPr>
                        <a:t>TestComplete</a:t>
                      </a:r>
                      <a:r>
                        <a:rPr lang="en-US" sz="1000" b="0" i="0" kern="1200" dirty="0">
                          <a:solidFill>
                            <a:schemeClr val="bg1">
                              <a:lumMod val="10000"/>
                            </a:schemeClr>
                          </a:solidFill>
                          <a:latin typeface="Calibri Light" panose="020F0302020204030204" pitchFamily="34" charset="0"/>
                          <a:ea typeface="+mn-ea"/>
                          <a:cs typeface="+mn-cs"/>
                        </a:rPr>
                        <a:t>/</a:t>
                      </a:r>
                      <a:r>
                        <a:rPr lang="en-US" sz="1000" b="0" i="0" kern="1200" dirty="0" err="1">
                          <a:solidFill>
                            <a:schemeClr val="bg1">
                              <a:lumMod val="10000"/>
                            </a:schemeClr>
                          </a:solidFill>
                          <a:latin typeface="Calibri Light" panose="020F0302020204030204" pitchFamily="34" charset="0"/>
                          <a:ea typeface="+mn-ea"/>
                          <a:cs typeface="+mn-cs"/>
                        </a:rPr>
                        <a:t>SmartBear</a:t>
                      </a:r>
                      <a:r>
                        <a:rPr lang="en-US" sz="1000" b="0" i="0" kern="1200" dirty="0">
                          <a:solidFill>
                            <a:schemeClr val="bg1">
                              <a:lumMod val="10000"/>
                            </a:schemeClr>
                          </a:solidFill>
                          <a:latin typeface="Calibri Light" panose="020F0302020204030204" pitchFamily="34" charset="0"/>
                          <a:ea typeface="+mn-ea"/>
                          <a:cs typeface="+mn-cs"/>
                        </a:rPr>
                        <a:t>? If yes, would this mean a change in charging? </a:t>
                      </a:r>
                    </a:p>
                    <a:p>
                      <a:endParaRPr lang="en-US" sz="1600" b="0" i="0" dirty="0">
                        <a:solidFill>
                          <a:schemeClr val="bg1">
                            <a:lumMod val="10000"/>
                          </a:schemeClr>
                        </a:solidFill>
                        <a:latin typeface="Calibri Light" panose="020F0302020204030204" pitchFamily="34" charset="0"/>
                      </a:endParaRP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27</a:t>
                      </a:r>
                    </a:p>
                  </a:txBody>
                  <a:tcPr/>
                </a:tc>
                <a:tc>
                  <a:txBody>
                    <a:bodyPr/>
                    <a:lstStyle/>
                    <a:p>
                      <a:pPr marL="0" algn="l" defTabSz="779252" rtl="0" eaLnBrk="1" fontAlgn="auto" latinLnBrk="0" hangingPunct="1">
                        <a:spcBef>
                          <a:spcPts val="0"/>
                        </a:spcBef>
                        <a:spcAft>
                          <a:spcPts val="0"/>
                        </a:spcAft>
                        <a:defRPr/>
                      </a:pPr>
                      <a:endParaRPr lang="en-US" sz="105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3898148472"/>
                  </a:ext>
                </a:extLst>
              </a:tr>
            </a:tbl>
          </a:graphicData>
        </a:graphic>
      </p:graphicFrame>
    </p:spTree>
    <p:extLst>
      <p:ext uri="{BB962C8B-B14F-4D97-AF65-F5344CB8AC3E}">
        <p14:creationId xmlns:p14="http://schemas.microsoft.com/office/powerpoint/2010/main" val="258988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24" y="240429"/>
            <a:ext cx="8401915" cy="332399"/>
          </a:xfrm>
        </p:spPr>
        <p:txBody>
          <a:bodyPr/>
          <a:lstStyle/>
          <a:p>
            <a:pPr>
              <a:lnSpc>
                <a:spcPct val="90000"/>
              </a:lnSpc>
            </a:pPr>
            <a:r>
              <a:rPr lang="en-US" sz="2400" b="1" kern="1200" dirty="0">
                <a:solidFill>
                  <a:srgbClr val="FF0000"/>
                </a:solidFill>
              </a:rPr>
              <a:t>Test Environment Management</a:t>
            </a:r>
          </a:p>
        </p:txBody>
      </p:sp>
      <p:sp>
        <p:nvSpPr>
          <p:cNvPr id="5" name="Rectangle 4"/>
          <p:cNvSpPr/>
          <p:nvPr/>
        </p:nvSpPr>
        <p:spPr>
          <a:xfrm>
            <a:off x="111102" y="1053539"/>
            <a:ext cx="6530567" cy="663430"/>
          </a:xfrm>
          <a:prstGeom prst="rect">
            <a:avLst/>
          </a:prstGeom>
          <a:solidFill>
            <a:schemeClr val="accent3">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lgn="ctr">
              <a:defRPr/>
            </a:pPr>
            <a:endParaRPr lang="en-US" b="0" dirty="0">
              <a:solidFill>
                <a:sysClr val="windowText" lastClr="000000"/>
              </a:solidFill>
              <a:latin typeface="Calibri Light" pitchFamily="34" charset="0"/>
            </a:endParaRPr>
          </a:p>
        </p:txBody>
      </p:sp>
      <p:sp>
        <p:nvSpPr>
          <p:cNvPr id="6" name="Rectangle 5"/>
          <p:cNvSpPr/>
          <p:nvPr/>
        </p:nvSpPr>
        <p:spPr>
          <a:xfrm>
            <a:off x="108654" y="1739400"/>
            <a:ext cx="6530567" cy="663430"/>
          </a:xfrm>
          <a:prstGeom prst="rect">
            <a:avLst/>
          </a:prstGeom>
          <a:solidFill>
            <a:schemeClr val="tx2">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lgn="ctr">
              <a:defRPr/>
            </a:pPr>
            <a:endParaRPr lang="en-US" b="0" dirty="0">
              <a:solidFill>
                <a:sysClr val="windowText" lastClr="000000"/>
              </a:solidFill>
              <a:latin typeface="Calibri Light" pitchFamily="34" charset="0"/>
            </a:endParaRPr>
          </a:p>
        </p:txBody>
      </p:sp>
      <p:sp>
        <p:nvSpPr>
          <p:cNvPr id="7" name="Rectangle 6"/>
          <p:cNvSpPr/>
          <p:nvPr/>
        </p:nvSpPr>
        <p:spPr>
          <a:xfrm>
            <a:off x="98856" y="2444670"/>
            <a:ext cx="6530567" cy="663430"/>
          </a:xfrm>
          <a:prstGeom prst="rect">
            <a:avLst/>
          </a:prstGeom>
          <a:solidFill>
            <a:schemeClr val="tx2">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lgn="ctr">
              <a:defRPr/>
            </a:pPr>
            <a:endParaRPr lang="en-US" b="0" dirty="0">
              <a:solidFill>
                <a:sysClr val="windowText" lastClr="000000"/>
              </a:solidFill>
              <a:latin typeface="Calibri Light" pitchFamily="34" charset="0"/>
            </a:endParaRPr>
          </a:p>
        </p:txBody>
      </p:sp>
      <p:sp>
        <p:nvSpPr>
          <p:cNvPr id="8" name="Rectangle 7"/>
          <p:cNvSpPr/>
          <p:nvPr/>
        </p:nvSpPr>
        <p:spPr>
          <a:xfrm>
            <a:off x="839822" y="1183263"/>
            <a:ext cx="1004197" cy="377301"/>
          </a:xfrm>
          <a:prstGeom prst="rect">
            <a:avLst/>
          </a:prstGeom>
          <a:solidFill>
            <a:schemeClr val="tx2">
              <a:lumMod val="60000"/>
              <a:lumOff val="4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lgn="ctr">
              <a:defRPr/>
            </a:pPr>
            <a:endParaRPr lang="en-US" sz="800" b="0" dirty="0">
              <a:solidFill>
                <a:sysClr val="windowText" lastClr="000000"/>
              </a:solidFill>
              <a:latin typeface="Calibri Light" pitchFamily="34" charset="0"/>
            </a:endParaRPr>
          </a:p>
          <a:p>
            <a:pPr algn="ctr">
              <a:defRPr/>
            </a:pPr>
            <a:r>
              <a:rPr lang="en-US" sz="800" b="0" dirty="0">
                <a:solidFill>
                  <a:sysClr val="windowText" lastClr="000000"/>
                </a:solidFill>
                <a:latin typeface="Calibri Light" pitchFamily="34" charset="0"/>
              </a:rPr>
              <a:t>Build Environment as per Request</a:t>
            </a:r>
          </a:p>
          <a:p>
            <a:pPr algn="ctr">
              <a:defRPr/>
            </a:pPr>
            <a:endParaRPr lang="en-US" sz="800" b="0" dirty="0">
              <a:solidFill>
                <a:sysClr val="windowText" lastClr="000000"/>
              </a:solidFill>
              <a:latin typeface="Calibri Light" pitchFamily="34" charset="0"/>
            </a:endParaRPr>
          </a:p>
        </p:txBody>
      </p:sp>
      <p:sp>
        <p:nvSpPr>
          <p:cNvPr id="9" name="Rectangle 8"/>
          <p:cNvSpPr/>
          <p:nvPr/>
        </p:nvSpPr>
        <p:spPr>
          <a:xfrm>
            <a:off x="2292895" y="1204495"/>
            <a:ext cx="1201447" cy="334837"/>
          </a:xfrm>
          <a:prstGeom prst="rect">
            <a:avLst/>
          </a:prstGeom>
          <a:solidFill>
            <a:schemeClr val="tx2">
              <a:lumMod val="60000"/>
              <a:lumOff val="40000"/>
            </a:schemeClr>
          </a:solidFill>
          <a:ln w="9525" cap="flat" cmpd="sng" algn="ctr">
            <a:noFill/>
            <a:prstDash val="solid"/>
          </a:ln>
          <a:effectLst/>
        </p:spPr>
        <p:txBody>
          <a:bodyPr rtlCol="0" anchor="ctr"/>
          <a:lstStyle/>
          <a:p>
            <a:pPr algn="ctr"/>
            <a:r>
              <a:rPr lang="en-US" sz="800" dirty="0">
                <a:solidFill>
                  <a:sysClr val="windowText" lastClr="000000"/>
                </a:solidFill>
                <a:latin typeface="Calibri Light" pitchFamily="34" charset="0"/>
              </a:rPr>
              <a:t>Code/Release Installation</a:t>
            </a:r>
          </a:p>
        </p:txBody>
      </p:sp>
      <p:sp>
        <p:nvSpPr>
          <p:cNvPr id="10" name="Rectangle 9"/>
          <p:cNvSpPr/>
          <p:nvPr/>
        </p:nvSpPr>
        <p:spPr>
          <a:xfrm>
            <a:off x="3976183" y="1146991"/>
            <a:ext cx="1439214" cy="393070"/>
          </a:xfrm>
          <a:prstGeom prst="rect">
            <a:avLst/>
          </a:prstGeom>
          <a:solidFill>
            <a:schemeClr val="tx2">
              <a:lumMod val="60000"/>
              <a:lumOff val="40000"/>
            </a:schemeClr>
          </a:solidFill>
          <a:ln w="9525" cap="flat" cmpd="sng" algn="ctr">
            <a:noFill/>
            <a:prstDash val="solid"/>
          </a:ln>
          <a:effectLst/>
        </p:spPr>
        <p:txBody>
          <a:bodyPr rtlCol="0" anchor="ctr"/>
          <a:lstStyle/>
          <a:p>
            <a:pPr algn="ctr"/>
            <a:r>
              <a:rPr lang="en-US" sz="800" dirty="0">
                <a:solidFill>
                  <a:sysClr val="windowText" lastClr="000000"/>
                </a:solidFill>
                <a:latin typeface="Calibri Light" pitchFamily="34" charset="0"/>
              </a:rPr>
              <a:t>Send Release Notes</a:t>
            </a:r>
          </a:p>
          <a:p>
            <a:pPr algn="ctr"/>
            <a:r>
              <a:rPr lang="en-US" sz="800" dirty="0">
                <a:solidFill>
                  <a:sysClr val="windowText" lastClr="000000"/>
                </a:solidFill>
                <a:latin typeface="Calibri Light" pitchFamily="34" charset="0"/>
              </a:rPr>
              <a:t>and Environment status to Environment team </a:t>
            </a:r>
          </a:p>
        </p:txBody>
      </p:sp>
      <p:sp>
        <p:nvSpPr>
          <p:cNvPr id="11" name="Rectangle 10"/>
          <p:cNvSpPr/>
          <p:nvPr/>
        </p:nvSpPr>
        <p:spPr>
          <a:xfrm>
            <a:off x="614056" y="1858306"/>
            <a:ext cx="1425921" cy="40105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171450" indent="-171450" algn="ctr">
              <a:defRPr/>
            </a:pPr>
            <a:r>
              <a:rPr lang="en-US" sz="800" b="0" dirty="0">
                <a:solidFill>
                  <a:sysClr val="windowText" lastClr="000000"/>
                </a:solidFill>
                <a:latin typeface="Calibri Light" pitchFamily="34" charset="0"/>
              </a:rPr>
              <a:t>Request for New/Current Environment  </a:t>
            </a:r>
          </a:p>
        </p:txBody>
      </p:sp>
      <p:sp>
        <p:nvSpPr>
          <p:cNvPr id="12" name="Rectangle 11"/>
          <p:cNvSpPr/>
          <p:nvPr/>
        </p:nvSpPr>
        <p:spPr>
          <a:xfrm>
            <a:off x="2208753" y="1824502"/>
            <a:ext cx="1463350" cy="51263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defRPr/>
            </a:pPr>
            <a:r>
              <a:rPr lang="en-US" sz="800" b="0" dirty="0">
                <a:solidFill>
                  <a:sysClr val="windowText" lastClr="000000"/>
                </a:solidFill>
                <a:latin typeface="Calibri Light" pitchFamily="34" charset="0"/>
              </a:rPr>
              <a:t>Communicate with Release Management Team</a:t>
            </a:r>
          </a:p>
        </p:txBody>
      </p:sp>
      <p:sp>
        <p:nvSpPr>
          <p:cNvPr id="13" name="Rectangle 12"/>
          <p:cNvSpPr/>
          <p:nvPr/>
        </p:nvSpPr>
        <p:spPr>
          <a:xfrm>
            <a:off x="3897551" y="1824502"/>
            <a:ext cx="1775610" cy="501706"/>
          </a:xfrm>
          <a:prstGeom prst="rect">
            <a:avLst/>
          </a:prstGeom>
          <a:solidFill>
            <a:schemeClr val="accent1">
              <a:lumMod val="20000"/>
              <a:lumOff val="80000"/>
            </a:schemeClr>
          </a:solidFill>
          <a:ln w="9525" cap="flat" cmpd="sng" algn="ctr">
            <a:noFill/>
            <a:prstDash val="solid"/>
          </a:ln>
          <a:effectLst/>
        </p:spPr>
        <p:txBody>
          <a:bodyPr rtlCol="0" anchor="ctr"/>
          <a:lstStyle/>
          <a:p>
            <a:pPr marL="171450" indent="-171450"/>
            <a:r>
              <a:rPr lang="en-US" sz="800" dirty="0">
                <a:solidFill>
                  <a:sysClr val="windowText" lastClr="000000"/>
                </a:solidFill>
                <a:latin typeface="Calibri Light" pitchFamily="34" charset="0"/>
              </a:rPr>
              <a:t>Get confirmation  from release management team about working Environment and handover to project team for testing </a:t>
            </a:r>
          </a:p>
        </p:txBody>
      </p:sp>
      <p:sp>
        <p:nvSpPr>
          <p:cNvPr id="14" name="Rectangle 13"/>
          <p:cNvSpPr/>
          <p:nvPr/>
        </p:nvSpPr>
        <p:spPr>
          <a:xfrm>
            <a:off x="707582" y="2575262"/>
            <a:ext cx="1222196" cy="33437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algn="ctr">
              <a:defRPr/>
            </a:pPr>
            <a:r>
              <a:rPr lang="en-US" sz="800" b="0" dirty="0">
                <a:solidFill>
                  <a:sysClr val="windowText" lastClr="000000"/>
                </a:solidFill>
                <a:latin typeface="Calibri Light" pitchFamily="34" charset="0"/>
              </a:rPr>
              <a:t>Test Environment Setup Request</a:t>
            </a:r>
          </a:p>
        </p:txBody>
      </p:sp>
      <p:sp>
        <p:nvSpPr>
          <p:cNvPr id="15" name="Flowchart: Decision 14"/>
          <p:cNvSpPr/>
          <p:nvPr/>
        </p:nvSpPr>
        <p:spPr>
          <a:xfrm>
            <a:off x="3207156" y="2554392"/>
            <a:ext cx="897755" cy="456163"/>
          </a:xfrm>
          <a:prstGeom prst="flowChartDecision">
            <a:avLst/>
          </a:prstGeom>
          <a:solidFill>
            <a:schemeClr val="accent1">
              <a:lumMod val="20000"/>
              <a:lumOff val="80000"/>
            </a:schemeClr>
          </a:solidFill>
          <a:ln w="9525" cap="flat" cmpd="sng" algn="ctr">
            <a:noFill/>
            <a:prstDash val="solid"/>
          </a:ln>
          <a:effectLst/>
        </p:spPr>
        <p:txBody>
          <a:bodyPr rtlCol="0" anchor="ctr"/>
          <a:lstStyle/>
          <a:p>
            <a:pPr algn="ctr"/>
            <a:r>
              <a:rPr lang="en-US" sz="800" dirty="0">
                <a:solidFill>
                  <a:sysClr val="windowText" lastClr="000000"/>
                </a:solidFill>
                <a:latin typeface="Calibri Light" pitchFamily="34" charset="0"/>
              </a:rPr>
              <a:t>Env Issue?</a:t>
            </a:r>
          </a:p>
        </p:txBody>
      </p:sp>
      <p:sp>
        <p:nvSpPr>
          <p:cNvPr id="16" name="Flowchart: Decision 15"/>
          <p:cNvSpPr/>
          <p:nvPr/>
        </p:nvSpPr>
        <p:spPr>
          <a:xfrm>
            <a:off x="4250181" y="2543817"/>
            <a:ext cx="897755" cy="456163"/>
          </a:xfrm>
          <a:prstGeom prst="flowChartDecision">
            <a:avLst/>
          </a:prstGeom>
          <a:solidFill>
            <a:schemeClr val="accent1">
              <a:lumMod val="20000"/>
              <a:lumOff val="80000"/>
            </a:schemeClr>
          </a:solidFill>
          <a:ln w="9525" cap="flat" cmpd="sng" algn="ctr">
            <a:noFill/>
            <a:prstDash val="solid"/>
          </a:ln>
          <a:effectLst/>
        </p:spPr>
        <p:txBody>
          <a:bodyPr rtlCol="0" anchor="ctr"/>
          <a:lstStyle/>
          <a:p>
            <a:pPr algn="ctr"/>
            <a:r>
              <a:rPr lang="en-US" sz="800" dirty="0">
                <a:solidFill>
                  <a:sysClr val="windowText" lastClr="000000"/>
                </a:solidFill>
                <a:latin typeface="Calibri Light" pitchFamily="34" charset="0"/>
              </a:rPr>
              <a:t>Sanity Test Passed?</a:t>
            </a:r>
          </a:p>
        </p:txBody>
      </p:sp>
      <p:sp>
        <p:nvSpPr>
          <p:cNvPr id="17" name="Rectangle 16"/>
          <p:cNvSpPr/>
          <p:nvPr/>
        </p:nvSpPr>
        <p:spPr>
          <a:xfrm>
            <a:off x="5402162" y="2553522"/>
            <a:ext cx="1149800" cy="356403"/>
          </a:xfrm>
          <a:prstGeom prst="rect">
            <a:avLst/>
          </a:prstGeom>
          <a:solidFill>
            <a:schemeClr val="accent1">
              <a:lumMod val="20000"/>
              <a:lumOff val="80000"/>
            </a:schemeClr>
          </a:solidFill>
          <a:ln w="9525" cap="flat" cmpd="sng" algn="ctr">
            <a:noFill/>
            <a:prstDash val="solid"/>
          </a:ln>
          <a:effectLst/>
        </p:spPr>
        <p:txBody>
          <a:bodyPr rtlCol="0" anchor="ctr"/>
          <a:lstStyle/>
          <a:p>
            <a:pPr algn="ctr"/>
            <a:r>
              <a:rPr lang="en-US" sz="800" dirty="0">
                <a:solidFill>
                  <a:sysClr val="windowText" lastClr="000000"/>
                </a:solidFill>
                <a:latin typeface="Calibri Light" pitchFamily="34" charset="0"/>
              </a:rPr>
              <a:t>Perform Release/ Regression Testing  </a:t>
            </a:r>
          </a:p>
        </p:txBody>
      </p:sp>
      <p:sp>
        <p:nvSpPr>
          <p:cNvPr id="18" name="TextBox 280"/>
          <p:cNvSpPr txBox="1"/>
          <p:nvPr/>
        </p:nvSpPr>
        <p:spPr>
          <a:xfrm>
            <a:off x="108114" y="1053538"/>
            <a:ext cx="574020" cy="663430"/>
          </a:xfrm>
          <a:prstGeom prst="rect">
            <a:avLst/>
          </a:prstGeom>
          <a:solidFill>
            <a:srgbClr val="ED8B00"/>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algn="ctr">
              <a:defRPr/>
            </a:pPr>
            <a:r>
              <a:rPr lang="en-US" sz="900" b="0" dirty="0">
                <a:solidFill>
                  <a:schemeClr val="bg1"/>
                </a:solidFill>
                <a:latin typeface="Calibri Light" pitchFamily="34" charset="0"/>
              </a:rPr>
              <a:t>Release </a:t>
            </a:r>
          </a:p>
          <a:p>
            <a:pPr algn="ctr">
              <a:defRPr/>
            </a:pPr>
            <a:r>
              <a:rPr lang="en-US" sz="900" b="0" dirty="0">
                <a:solidFill>
                  <a:schemeClr val="bg1"/>
                </a:solidFill>
                <a:latin typeface="Calibri Light" pitchFamily="34" charset="0"/>
              </a:rPr>
              <a:t>Management Team</a:t>
            </a:r>
          </a:p>
        </p:txBody>
      </p:sp>
      <p:sp>
        <p:nvSpPr>
          <p:cNvPr id="19" name="TextBox 281"/>
          <p:cNvSpPr txBox="1"/>
          <p:nvPr/>
        </p:nvSpPr>
        <p:spPr>
          <a:xfrm>
            <a:off x="108114" y="1725658"/>
            <a:ext cx="574020" cy="715411"/>
          </a:xfrm>
          <a:prstGeom prst="rect">
            <a:avLst/>
          </a:prstGeom>
          <a:solidFill>
            <a:srgbClr val="2C2E8C"/>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algn="ctr">
              <a:defRPr/>
            </a:pPr>
            <a:r>
              <a:rPr lang="en-US" sz="900" b="0" dirty="0">
                <a:solidFill>
                  <a:schemeClr val="bg1"/>
                </a:solidFill>
                <a:latin typeface="Calibri Light" pitchFamily="34" charset="0"/>
              </a:rPr>
              <a:t>Test Envn. Management Team</a:t>
            </a:r>
          </a:p>
        </p:txBody>
      </p:sp>
      <p:sp>
        <p:nvSpPr>
          <p:cNvPr id="20" name="TextBox 282"/>
          <p:cNvSpPr txBox="1"/>
          <p:nvPr/>
        </p:nvSpPr>
        <p:spPr>
          <a:xfrm>
            <a:off x="108114" y="2451773"/>
            <a:ext cx="574020" cy="625192"/>
          </a:xfrm>
          <a:prstGeom prst="rect">
            <a:avLst/>
          </a:prstGeom>
          <a:solidFill>
            <a:srgbClr val="2C2E8C"/>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algn="ctr">
              <a:defRPr/>
            </a:pPr>
            <a:r>
              <a:rPr lang="en-US" sz="900" b="0" dirty="0">
                <a:solidFill>
                  <a:schemeClr val="bg1"/>
                </a:solidFill>
                <a:latin typeface="Calibri Light" pitchFamily="34" charset="0"/>
              </a:rPr>
              <a:t>Project/ Testing Team</a:t>
            </a:r>
          </a:p>
        </p:txBody>
      </p:sp>
      <p:cxnSp>
        <p:nvCxnSpPr>
          <p:cNvPr id="21" name="Straight Arrow Connector 20"/>
          <p:cNvCxnSpPr>
            <a:stCxn id="14" idx="0"/>
            <a:endCxn id="11" idx="2"/>
          </p:cNvCxnSpPr>
          <p:nvPr/>
        </p:nvCxnSpPr>
        <p:spPr bwMode="auto">
          <a:xfrm flipV="1">
            <a:off x="1318681" y="2259360"/>
            <a:ext cx="0" cy="31590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1318681" y="1542404"/>
            <a:ext cx="0" cy="31590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3494342" y="1345763"/>
            <a:ext cx="483406"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1859893" y="1381634"/>
            <a:ext cx="414348"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H="1">
            <a:off x="2868298" y="2760542"/>
            <a:ext cx="345291"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V="1">
            <a:off x="2868298" y="2379949"/>
            <a:ext cx="0" cy="36493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flipV="1">
            <a:off x="2860362" y="1552155"/>
            <a:ext cx="0" cy="273698"/>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10" idx="2"/>
          </p:cNvCxnSpPr>
          <p:nvPr/>
        </p:nvCxnSpPr>
        <p:spPr bwMode="auto">
          <a:xfrm>
            <a:off x="4695790" y="1540062"/>
            <a:ext cx="6120" cy="318244"/>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4703982" y="2235278"/>
            <a:ext cx="0" cy="318244"/>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flipH="1">
            <a:off x="4112066" y="2773699"/>
            <a:ext cx="138116"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5129591" y="2744879"/>
            <a:ext cx="276232"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Group 2"/>
          <p:cNvGrpSpPr/>
          <p:nvPr/>
        </p:nvGrpSpPr>
        <p:grpSpPr>
          <a:xfrm>
            <a:off x="5423890" y="777979"/>
            <a:ext cx="743348" cy="261610"/>
            <a:chOff x="4989706" y="736206"/>
            <a:chExt cx="743348" cy="261610"/>
          </a:xfrm>
        </p:grpSpPr>
        <p:sp>
          <p:nvSpPr>
            <p:cNvPr id="32" name="Rectangle 31"/>
            <p:cNvSpPr/>
            <p:nvPr/>
          </p:nvSpPr>
          <p:spPr bwMode="auto">
            <a:xfrm>
              <a:off x="4989706" y="824310"/>
              <a:ext cx="170976" cy="138918"/>
            </a:xfrm>
            <a:prstGeom prst="rect">
              <a:avLst/>
            </a:prstGeom>
            <a:solidFill>
              <a:schemeClr val="accent3">
                <a:lumMod val="20000"/>
                <a:lumOff val="80000"/>
              </a:scheme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4" name="TextBox 33"/>
            <p:cNvSpPr txBox="1"/>
            <p:nvPr/>
          </p:nvSpPr>
          <p:spPr>
            <a:xfrm>
              <a:off x="5075195" y="736206"/>
              <a:ext cx="657859" cy="261610"/>
            </a:xfrm>
            <a:prstGeom prst="rect">
              <a:avLst/>
            </a:prstGeom>
            <a:noFill/>
          </p:spPr>
          <p:txBody>
            <a:bodyPr wrap="square" rtlCol="0">
              <a:spAutoFit/>
            </a:bodyPr>
            <a:lstStyle/>
            <a:p>
              <a:r>
                <a:rPr lang="en-US" sz="1100" baseline="0" dirty="0">
                  <a:latin typeface="Calibri Light" panose="020F0302020204030204" pitchFamily="34" charset="0"/>
                  <a:ea typeface="+mj-ea"/>
                </a:rPr>
                <a:t>Phoenix</a:t>
              </a:r>
            </a:p>
          </p:txBody>
        </p:sp>
      </p:grpSp>
      <p:grpSp>
        <p:nvGrpSpPr>
          <p:cNvPr id="4" name="Group 3"/>
          <p:cNvGrpSpPr/>
          <p:nvPr/>
        </p:nvGrpSpPr>
        <p:grpSpPr>
          <a:xfrm>
            <a:off x="6081750" y="820247"/>
            <a:ext cx="656943" cy="261016"/>
            <a:chOff x="5749170" y="763250"/>
            <a:chExt cx="656943" cy="261016"/>
          </a:xfrm>
        </p:grpSpPr>
        <p:sp>
          <p:nvSpPr>
            <p:cNvPr id="33" name="Rectangle 32"/>
            <p:cNvSpPr/>
            <p:nvPr/>
          </p:nvSpPr>
          <p:spPr bwMode="auto">
            <a:xfrm>
              <a:off x="5749170" y="837010"/>
              <a:ext cx="170976" cy="138918"/>
            </a:xfrm>
            <a:prstGeom prst="rect">
              <a:avLst/>
            </a:prstGeom>
            <a:solidFill>
              <a:srgbClr val="F0F0F0"/>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35" name="TextBox 34"/>
            <p:cNvSpPr txBox="1"/>
            <p:nvPr/>
          </p:nvSpPr>
          <p:spPr>
            <a:xfrm>
              <a:off x="5834658" y="763250"/>
              <a:ext cx="571455" cy="261016"/>
            </a:xfrm>
            <a:prstGeom prst="rect">
              <a:avLst/>
            </a:prstGeom>
            <a:noFill/>
          </p:spPr>
          <p:txBody>
            <a:bodyPr wrap="square" rtlCol="0">
              <a:spAutoFit/>
            </a:bodyPr>
            <a:lstStyle/>
            <a:p>
              <a:r>
                <a:rPr lang="en-US" sz="1100" baseline="0" dirty="0">
                  <a:latin typeface="Calibri Light" panose="020F0302020204030204" pitchFamily="34" charset="0"/>
                  <a:ea typeface="+mj-ea"/>
                </a:rPr>
                <a:t>LTI</a:t>
              </a:r>
            </a:p>
          </p:txBody>
        </p:sp>
      </p:grpSp>
      <p:sp>
        <p:nvSpPr>
          <p:cNvPr id="36" name="TextBox 35"/>
          <p:cNvSpPr txBox="1"/>
          <p:nvPr/>
        </p:nvSpPr>
        <p:spPr>
          <a:xfrm>
            <a:off x="2765247" y="2522407"/>
            <a:ext cx="571455" cy="261016"/>
          </a:xfrm>
          <a:prstGeom prst="rect">
            <a:avLst/>
          </a:prstGeom>
          <a:noFill/>
        </p:spPr>
        <p:txBody>
          <a:bodyPr wrap="square" rtlCol="0">
            <a:spAutoFit/>
          </a:bodyPr>
          <a:lstStyle/>
          <a:p>
            <a:r>
              <a:rPr lang="en-US" sz="1100" baseline="0" dirty="0">
                <a:latin typeface="Calibri Light" panose="020F0302020204030204" pitchFamily="34" charset="0"/>
                <a:ea typeface="+mj-ea"/>
              </a:rPr>
              <a:t>Yes</a:t>
            </a:r>
          </a:p>
        </p:txBody>
      </p:sp>
      <p:sp>
        <p:nvSpPr>
          <p:cNvPr id="37" name="TextBox 36"/>
          <p:cNvSpPr txBox="1"/>
          <p:nvPr/>
        </p:nvSpPr>
        <p:spPr>
          <a:xfrm>
            <a:off x="3857914" y="2494527"/>
            <a:ext cx="571455" cy="261016"/>
          </a:xfrm>
          <a:prstGeom prst="rect">
            <a:avLst/>
          </a:prstGeom>
          <a:noFill/>
        </p:spPr>
        <p:txBody>
          <a:bodyPr wrap="square" rtlCol="0">
            <a:spAutoFit/>
          </a:bodyPr>
          <a:lstStyle/>
          <a:p>
            <a:r>
              <a:rPr lang="en-US" sz="1100" baseline="0" dirty="0">
                <a:latin typeface="Calibri Light" panose="020F0302020204030204" pitchFamily="34" charset="0"/>
                <a:ea typeface="+mj-ea"/>
              </a:rPr>
              <a:t>No</a:t>
            </a:r>
          </a:p>
        </p:txBody>
      </p:sp>
      <p:sp>
        <p:nvSpPr>
          <p:cNvPr id="38" name="TextBox 37"/>
          <p:cNvSpPr txBox="1"/>
          <p:nvPr/>
        </p:nvSpPr>
        <p:spPr>
          <a:xfrm>
            <a:off x="4929431" y="2484172"/>
            <a:ext cx="571455" cy="261016"/>
          </a:xfrm>
          <a:prstGeom prst="rect">
            <a:avLst/>
          </a:prstGeom>
          <a:noFill/>
        </p:spPr>
        <p:txBody>
          <a:bodyPr wrap="square" rtlCol="0">
            <a:spAutoFit/>
          </a:bodyPr>
          <a:lstStyle/>
          <a:p>
            <a:r>
              <a:rPr lang="en-US" sz="1100" baseline="0" dirty="0">
                <a:latin typeface="Calibri Light" panose="020F0302020204030204" pitchFamily="34" charset="0"/>
                <a:ea typeface="+mj-ea"/>
              </a:rPr>
              <a:t>Yes</a:t>
            </a:r>
          </a:p>
        </p:txBody>
      </p:sp>
      <p:sp>
        <p:nvSpPr>
          <p:cNvPr id="50" name="Rectangle 49"/>
          <p:cNvSpPr/>
          <p:nvPr/>
        </p:nvSpPr>
        <p:spPr>
          <a:xfrm rot="10800000" flipV="1">
            <a:off x="6752609" y="813124"/>
            <a:ext cx="2285433" cy="3387402"/>
          </a:xfrm>
          <a:prstGeom prst="rect">
            <a:avLst/>
          </a:prstGeom>
          <a:solidFill>
            <a:schemeClr val="tx2">
              <a:lumMod val="20000"/>
              <a:lumOff val="80000"/>
            </a:schemeClr>
          </a:solidFill>
          <a:ln>
            <a:noFill/>
          </a:ln>
          <a:extLst/>
        </p:spPr>
        <p:txBody>
          <a:bodyPr lIns="0" rIns="0" anchor="t"/>
          <a:lstStyle/>
          <a:p>
            <a:pPr marL="171450" indent="-171450" algn="l" defTabSz="685800" fontAlgn="auto">
              <a:spcBef>
                <a:spcPts val="0"/>
              </a:spcBef>
              <a:spcAft>
                <a:spcPts val="0"/>
              </a:spcAft>
              <a:buFont typeface="Wingdings" panose="05000000000000000000" pitchFamily="2" charset="2"/>
              <a:buChar char="§"/>
            </a:pPr>
            <a:r>
              <a:rPr lang="en-US" sz="1000" dirty="0">
                <a:solidFill>
                  <a:srgbClr val="000000"/>
                </a:solidFill>
                <a:latin typeface="Calibri Light" panose="020F0302020204030204" pitchFamily="34" charset="0"/>
              </a:rPr>
              <a:t>Our Key activities for Test Environment Management includes Environment Planning and provisioning, Environment Delivery, Data Management and Maintenance </a:t>
            </a:r>
          </a:p>
          <a:p>
            <a:pPr marL="171450" indent="-171450" algn="l" defTabSz="685800" fontAlgn="auto">
              <a:spcBef>
                <a:spcPts val="0"/>
              </a:spcBef>
              <a:spcAft>
                <a:spcPts val="0"/>
              </a:spcAft>
              <a:buFont typeface="Wingdings" panose="05000000000000000000" pitchFamily="2" charset="2"/>
              <a:buChar char="§"/>
            </a:pPr>
            <a:endParaRPr lang="en-US" sz="1000" dirty="0">
              <a:solidFill>
                <a:srgbClr val="000000"/>
              </a:solidFill>
              <a:latin typeface="Calibri Light" panose="020F0302020204030204" pitchFamily="34" charset="0"/>
            </a:endParaRPr>
          </a:p>
          <a:p>
            <a:pPr marL="171450" indent="-171450" algn="l" defTabSz="685800" fontAlgn="auto">
              <a:spcBef>
                <a:spcPts val="0"/>
              </a:spcBef>
              <a:spcAft>
                <a:spcPts val="0"/>
              </a:spcAft>
              <a:buFont typeface="Wingdings" panose="05000000000000000000" pitchFamily="2" charset="2"/>
              <a:buChar char="§"/>
            </a:pPr>
            <a:r>
              <a:rPr lang="en-US" sz="1000" dirty="0">
                <a:solidFill>
                  <a:srgbClr val="000000"/>
                </a:solidFill>
                <a:latin typeface="Calibri Light" panose="020F0302020204030204" pitchFamily="34" charset="0"/>
              </a:rPr>
              <a:t>Test Environment Management will comprise of Test Environment Analysis, Transforming Blueprint, Updating Test Environment strategy</a:t>
            </a:r>
          </a:p>
          <a:p>
            <a:pPr marL="171450" indent="-171450" algn="l" defTabSz="685800" fontAlgn="auto">
              <a:spcBef>
                <a:spcPts val="0"/>
              </a:spcBef>
              <a:spcAft>
                <a:spcPts val="0"/>
              </a:spcAft>
              <a:buFont typeface="Wingdings" panose="05000000000000000000" pitchFamily="2" charset="2"/>
              <a:buChar char="§"/>
            </a:pPr>
            <a:endParaRPr lang="en-US" sz="1000" dirty="0">
              <a:solidFill>
                <a:srgbClr val="000000"/>
              </a:solidFill>
              <a:latin typeface="Calibri Light" panose="020F0302020204030204" pitchFamily="34" charset="0"/>
            </a:endParaRPr>
          </a:p>
          <a:p>
            <a:pPr marL="171450" indent="-171450" algn="l" defTabSz="685800" fontAlgn="auto">
              <a:spcBef>
                <a:spcPts val="0"/>
              </a:spcBef>
              <a:spcAft>
                <a:spcPts val="0"/>
              </a:spcAft>
              <a:buFont typeface="Wingdings" panose="05000000000000000000" pitchFamily="2" charset="2"/>
              <a:buChar char="§"/>
            </a:pPr>
            <a:r>
              <a:rPr lang="en-US" sz="1000" dirty="0">
                <a:solidFill>
                  <a:srgbClr val="000000"/>
                </a:solidFill>
                <a:latin typeface="Calibri Light" panose="020F0302020204030204" pitchFamily="34" charset="0"/>
              </a:rPr>
              <a:t>It will also include Updating Data Governance strategy, Setting up Compliance Validation framework,</a:t>
            </a:r>
          </a:p>
          <a:p>
            <a:pPr marL="171450" indent="-171450" algn="l" defTabSz="685800" fontAlgn="auto">
              <a:spcBef>
                <a:spcPts val="0"/>
              </a:spcBef>
              <a:spcAft>
                <a:spcPts val="0"/>
              </a:spcAft>
              <a:buFont typeface="Wingdings" panose="05000000000000000000" pitchFamily="2" charset="2"/>
              <a:buChar char="§"/>
            </a:pPr>
            <a:endParaRPr lang="en-US" sz="1000" dirty="0">
              <a:solidFill>
                <a:srgbClr val="000000"/>
              </a:solidFill>
              <a:latin typeface="Calibri Light" panose="020F0302020204030204" pitchFamily="34" charset="0"/>
            </a:endParaRPr>
          </a:p>
          <a:p>
            <a:pPr marL="171450" indent="-171450" algn="l" defTabSz="685800" fontAlgn="auto">
              <a:spcBef>
                <a:spcPts val="0"/>
              </a:spcBef>
              <a:spcAft>
                <a:spcPts val="0"/>
              </a:spcAft>
              <a:buFont typeface="Wingdings" panose="05000000000000000000" pitchFamily="2" charset="2"/>
              <a:buChar char="§"/>
            </a:pPr>
            <a:r>
              <a:rPr lang="en-US" sz="1000" dirty="0">
                <a:solidFill>
                  <a:srgbClr val="000000"/>
                </a:solidFill>
                <a:latin typeface="Calibri Light" panose="020F0302020204030204" pitchFamily="34" charset="0"/>
              </a:rPr>
              <a:t>Setting up Change management, Demand and Capacity planning, Establishing Application Onboarding office, Operations Handover and Calibration are also part of Test Environment Management</a:t>
            </a:r>
          </a:p>
        </p:txBody>
      </p:sp>
      <p:sp>
        <p:nvSpPr>
          <p:cNvPr id="51" name="Oval 50"/>
          <p:cNvSpPr/>
          <p:nvPr/>
        </p:nvSpPr>
        <p:spPr>
          <a:xfrm>
            <a:off x="8494347" y="154814"/>
            <a:ext cx="304497" cy="271394"/>
          </a:xfrm>
          <a:prstGeom prst="ellipse">
            <a:avLst/>
          </a:prstGeom>
          <a:gradFill flip="none" rotWithShape="1">
            <a:gsLst>
              <a:gs pos="0">
                <a:srgbClr val="000000">
                  <a:lumMod val="50000"/>
                  <a:lumOff val="50000"/>
                  <a:shade val="30000"/>
                  <a:satMod val="115000"/>
                </a:srgbClr>
              </a:gs>
              <a:gs pos="100000">
                <a:srgbClr val="000000">
                  <a:lumMod val="50000"/>
                  <a:lumOff val="50000"/>
                  <a:shade val="67500"/>
                  <a:satMod val="115000"/>
                </a:srgbClr>
              </a:gs>
            </a:gsLst>
            <a:lin ang="16200000" scaled="1"/>
            <a:tileRect/>
          </a:gradFill>
          <a:ln w="19050">
            <a:solidFill>
              <a:srgbClr val="000000">
                <a:lumMod val="75000"/>
                <a:lumOff val="25000"/>
              </a:srgbClr>
            </a:solidFill>
            <a:round/>
            <a:headEnd/>
            <a:tailEnd/>
          </a:ln>
        </p:spPr>
        <p:txBody>
          <a:bodyPr wrap="square" lIns="45720" rIns="45720" anchor="ctr"/>
          <a:lstStyle/>
          <a:p>
            <a:pPr algn="ctr" fontAlgn="auto">
              <a:spcBef>
                <a:spcPts val="0"/>
              </a:spcBef>
              <a:spcAft>
                <a:spcPts val="0"/>
              </a:spcAft>
              <a:defRPr/>
            </a:pPr>
            <a:r>
              <a:rPr lang="en-US" sz="900" b="1" kern="0" dirty="0">
                <a:solidFill>
                  <a:srgbClr val="FFFFFF"/>
                </a:solidFill>
                <a:latin typeface="Roboto" panose="020B0604020202020204" charset="0"/>
                <a:ea typeface="Roboto" panose="020B0604020202020204" charset="0"/>
                <a:cs typeface="Arial" pitchFamily="34" charset="0"/>
              </a:rPr>
              <a:t>6</a:t>
            </a:r>
          </a:p>
        </p:txBody>
      </p:sp>
      <p:sp>
        <p:nvSpPr>
          <p:cNvPr id="52" name="Rectangle 51"/>
          <p:cNvSpPr/>
          <p:nvPr/>
        </p:nvSpPr>
        <p:spPr>
          <a:xfrm>
            <a:off x="462224" y="3443331"/>
            <a:ext cx="5959050" cy="846386"/>
          </a:xfrm>
          <a:prstGeom prst="rect">
            <a:avLst/>
          </a:prstGeom>
          <a:solidFill>
            <a:schemeClr val="tx2">
              <a:lumMod val="20000"/>
              <a:lumOff val="80000"/>
            </a:schemeClr>
          </a:solidFill>
        </p:spPr>
        <p:txBody>
          <a:bodyPr wrap="square">
            <a:spAutoFit/>
          </a:bodyPr>
          <a:lstStyle/>
          <a:p>
            <a:pPr marL="180971" indent="-180971" algn="l">
              <a:spcBef>
                <a:spcPts val="300"/>
              </a:spcBef>
              <a:spcAft>
                <a:spcPts val="300"/>
              </a:spcAft>
              <a:buFont typeface="Arial" panose="020B0604020202020204" pitchFamily="34" charset="0"/>
              <a:buChar char="•"/>
              <a:tabLst>
                <a:tab pos="457189" algn="l"/>
              </a:tabLst>
            </a:pPr>
            <a:r>
              <a:rPr kumimoji="0" lang="en-US" sz="1100" u="none" strike="noStrike" kern="1200" cap="none" spc="0" normalizeH="0" baseline="0" noProof="0" dirty="0">
                <a:ln>
                  <a:noFill/>
                </a:ln>
                <a:solidFill>
                  <a:srgbClr val="FEFDFD">
                    <a:lumMod val="10000"/>
                  </a:srgbClr>
                </a:solidFill>
                <a:effectLst/>
                <a:uLnTx/>
                <a:uFillTx/>
                <a:latin typeface="Calibri Light" panose="020F0302020204030204" pitchFamily="34" charset="0"/>
                <a:cs typeface="Calibri" panose="020F0502020204030204" pitchFamily="34" charset="0"/>
              </a:rPr>
              <a:t>LTI will do the initial </a:t>
            </a:r>
            <a:r>
              <a:rPr lang="en-US" sz="1100" dirty="0">
                <a:solidFill>
                  <a:schemeClr val="bg1">
                    <a:lumMod val="10000"/>
                  </a:schemeClr>
                </a:solidFill>
                <a:latin typeface="Calibri Light" panose="020F0302020204030204" pitchFamily="34" charset="0"/>
                <a:ea typeface="Times New Roman" pitchFamily="18" charset="0"/>
                <a:cs typeface="Times New Roman" pitchFamily="18" charset="0"/>
              </a:rPr>
              <a:t>setup of Test environment but the hardware setup will be the responsibility of </a:t>
            </a:r>
            <a:r>
              <a:rPr lang="en-US" sz="1100" b="1" dirty="0">
                <a:solidFill>
                  <a:schemeClr val="bg1">
                    <a:lumMod val="10000"/>
                  </a:schemeClr>
                </a:solidFill>
                <a:latin typeface="Calibri Light" panose="020F0302020204030204" pitchFamily="34" charset="0"/>
                <a:ea typeface="Times New Roman" pitchFamily="18" charset="0"/>
                <a:cs typeface="Times New Roman" pitchFamily="18" charset="0"/>
              </a:rPr>
              <a:t>Phoenix IT team</a:t>
            </a:r>
          </a:p>
          <a:p>
            <a:pPr marL="180971" indent="-180971" algn="l">
              <a:spcBef>
                <a:spcPts val="300"/>
              </a:spcBef>
              <a:spcAft>
                <a:spcPts val="300"/>
              </a:spcAft>
              <a:buFont typeface="Arial" panose="020B0604020202020204" pitchFamily="34" charset="0"/>
              <a:buChar char="•"/>
              <a:tabLst>
                <a:tab pos="457189" algn="l"/>
              </a:tabLst>
            </a:pPr>
            <a:r>
              <a:rPr lang="en-US" sz="1100" dirty="0">
                <a:solidFill>
                  <a:schemeClr val="bg1">
                    <a:lumMod val="10000"/>
                  </a:schemeClr>
                </a:solidFill>
                <a:latin typeface="Calibri Light" panose="020F0302020204030204" pitchFamily="34" charset="0"/>
                <a:ea typeface="Times New Roman" pitchFamily="18" charset="0"/>
                <a:cs typeface="Times New Roman" pitchFamily="18" charset="0"/>
              </a:rPr>
              <a:t>LTI team will validate environment setup, application deployments on test environments done </a:t>
            </a:r>
            <a:r>
              <a:rPr lang="en-US" sz="1100" b="1" dirty="0">
                <a:solidFill>
                  <a:schemeClr val="bg1">
                    <a:lumMod val="10000"/>
                  </a:schemeClr>
                </a:solidFill>
                <a:latin typeface="Calibri Light" panose="020F0302020204030204" pitchFamily="34" charset="0"/>
                <a:ea typeface="Times New Roman" pitchFamily="18" charset="0"/>
                <a:cs typeface="Times New Roman" pitchFamily="18" charset="0"/>
              </a:rPr>
              <a:t>by Phoenix IT / dev team</a:t>
            </a:r>
            <a:r>
              <a:rPr lang="en-US" sz="1100" dirty="0">
                <a:solidFill>
                  <a:schemeClr val="bg1">
                    <a:lumMod val="10000"/>
                  </a:schemeClr>
                </a:solidFill>
                <a:latin typeface="Calibri Light" panose="020F0302020204030204" pitchFamily="34" charset="0"/>
                <a:ea typeface="Times New Roman" pitchFamily="18" charset="0"/>
                <a:cs typeface="Times New Roman" pitchFamily="18" charset="0"/>
              </a:rPr>
              <a:t>, through Automated Smoke / Sanity test </a:t>
            </a:r>
          </a:p>
        </p:txBody>
      </p:sp>
      <p:pic>
        <p:nvPicPr>
          <p:cNvPr id="53" name="Picture 52"/>
          <p:cNvPicPr>
            <a:picLocks noChangeAspect="1"/>
          </p:cNvPicPr>
          <p:nvPr/>
        </p:nvPicPr>
        <p:blipFill>
          <a:blip r:embed="rId2"/>
          <a:stretch>
            <a:fillRect/>
          </a:stretch>
        </p:blipFill>
        <p:spPr>
          <a:xfrm>
            <a:off x="241118" y="3386366"/>
            <a:ext cx="298730" cy="237765"/>
          </a:xfrm>
          <a:prstGeom prst="rect">
            <a:avLst/>
          </a:prstGeom>
        </p:spPr>
      </p:pic>
      <p:sp>
        <p:nvSpPr>
          <p:cNvPr id="54" name="Rectangle: Rounded Corners 53">
            <a:extLst/>
          </p:cNvPr>
          <p:cNvSpPr/>
          <p:nvPr/>
        </p:nvSpPr>
        <p:spPr>
          <a:xfrm>
            <a:off x="6752612" y="530806"/>
            <a:ext cx="2285433" cy="289441"/>
          </a:xfrm>
          <a:prstGeom prst="roundRect">
            <a:avLst/>
          </a:prstGeom>
          <a:solidFill>
            <a:srgbClr val="2C2E8C"/>
          </a:solidFill>
        </p:spPr>
        <p:txBody>
          <a:bodyPr wrap="square">
            <a:spAutoFit/>
          </a:bodyPr>
          <a:lstStyle/>
          <a:p>
            <a:r>
              <a:rPr lang="en-US" sz="1100" dirty="0">
                <a:solidFill>
                  <a:schemeClr val="bg1"/>
                </a:solidFill>
                <a:latin typeface="Calibri Light" panose="020F0302020204030204" pitchFamily="34" charset="0"/>
                <a:ea typeface="Calibri" panose="020F0502020204030204" pitchFamily="34" charset="0"/>
              </a:rPr>
              <a:t>Key Highlights</a:t>
            </a:r>
          </a:p>
        </p:txBody>
      </p:sp>
      <p:sp>
        <p:nvSpPr>
          <p:cNvPr id="44" name="Rectangle 43"/>
          <p:cNvSpPr/>
          <p:nvPr/>
        </p:nvSpPr>
        <p:spPr bwMode="auto">
          <a:xfrm>
            <a:off x="0" y="777979"/>
            <a:ext cx="6740525" cy="2396145"/>
          </a:xfrm>
          <a:prstGeom prst="rect">
            <a:avLst/>
          </a:prstGeom>
          <a:noFill/>
          <a:ln w="6350" cap="flat" cmpd="sng" algn="ctr">
            <a:solidFill>
              <a:schemeClr val="accent1">
                <a:lumMod val="50000"/>
              </a:schemeClr>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Tree>
    <p:extLst>
      <p:ext uri="{BB962C8B-B14F-4D97-AF65-F5344CB8AC3E}">
        <p14:creationId xmlns:p14="http://schemas.microsoft.com/office/powerpoint/2010/main" val="74415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B168D32-2816-4971-A165-E2923B967AC7}"/>
              </a:ext>
            </a:extLst>
          </p:cNvPr>
          <p:cNvSpPr/>
          <p:nvPr/>
        </p:nvSpPr>
        <p:spPr bwMode="auto">
          <a:xfrm>
            <a:off x="303652" y="851972"/>
            <a:ext cx="8219049" cy="2381474"/>
          </a:xfrm>
          <a:prstGeom prst="rect">
            <a:avLst/>
          </a:prstGeom>
          <a:no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783"/>
            <a:endParaRPr lang="en-US" sz="1050" dirty="0">
              <a:solidFill>
                <a:prstClr val="black"/>
              </a:solidFill>
              <a:ea typeface="STKaiti"/>
            </a:endParaRPr>
          </a:p>
        </p:txBody>
      </p:sp>
      <p:sp>
        <p:nvSpPr>
          <p:cNvPr id="3" name="Title 2">
            <a:extLst>
              <a:ext uri="{FF2B5EF4-FFF2-40B4-BE49-F238E27FC236}">
                <a16:creationId xmlns:a16="http://schemas.microsoft.com/office/drawing/2014/main" id="{ADAF0372-8874-4E8E-B926-86B6E1BACD2D}"/>
              </a:ext>
            </a:extLst>
          </p:cNvPr>
          <p:cNvSpPr>
            <a:spLocks noGrp="1"/>
          </p:cNvSpPr>
          <p:nvPr>
            <p:ph type="title"/>
          </p:nvPr>
        </p:nvSpPr>
        <p:spPr/>
        <p:txBody>
          <a:bodyPr/>
          <a:lstStyle/>
          <a:p>
            <a:r>
              <a:rPr lang="en-US" dirty="0"/>
              <a:t>Test Data Management</a:t>
            </a:r>
          </a:p>
        </p:txBody>
      </p:sp>
      <p:sp>
        <p:nvSpPr>
          <p:cNvPr id="11" name="Right Arrow 23">
            <a:extLst>
              <a:ext uri="{FF2B5EF4-FFF2-40B4-BE49-F238E27FC236}">
                <a16:creationId xmlns:a16="http://schemas.microsoft.com/office/drawing/2014/main" id="{9B84B9F5-C8EA-4B2D-ADF9-4A96F78B3817}"/>
              </a:ext>
            </a:extLst>
          </p:cNvPr>
          <p:cNvSpPr/>
          <p:nvPr/>
        </p:nvSpPr>
        <p:spPr>
          <a:xfrm>
            <a:off x="1215823" y="1332021"/>
            <a:ext cx="1028700" cy="191396"/>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12" name="Picture 11">
            <a:extLst>
              <a:ext uri="{FF2B5EF4-FFF2-40B4-BE49-F238E27FC236}">
                <a16:creationId xmlns:a16="http://schemas.microsoft.com/office/drawing/2014/main" id="{0D6F2FB3-0FD0-490C-BF86-848E6D589A0F}"/>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323781" y="1266079"/>
            <a:ext cx="344102" cy="367695"/>
          </a:xfrm>
          <a:prstGeom prst="rect">
            <a:avLst/>
          </a:prstGeom>
        </p:spPr>
      </p:pic>
      <p:sp>
        <p:nvSpPr>
          <p:cNvPr id="13" name="Rectangle 12">
            <a:extLst>
              <a:ext uri="{FF2B5EF4-FFF2-40B4-BE49-F238E27FC236}">
                <a16:creationId xmlns:a16="http://schemas.microsoft.com/office/drawing/2014/main" id="{42CC80A0-A6A8-4F44-A7A0-41903EEF2879}"/>
              </a:ext>
            </a:extLst>
          </p:cNvPr>
          <p:cNvSpPr/>
          <p:nvPr/>
        </p:nvSpPr>
        <p:spPr>
          <a:xfrm>
            <a:off x="2171324" y="1596829"/>
            <a:ext cx="688009" cy="230832"/>
          </a:xfrm>
          <a:prstGeom prst="rect">
            <a:avLst/>
          </a:prstGeom>
        </p:spPr>
        <p:txBody>
          <a:bodyPr wrap="none">
            <a:spAutoFit/>
          </a:bodyPr>
          <a:lstStyle/>
          <a:p>
            <a:pPr defTabSz="685783"/>
            <a:r>
              <a:rPr lang="en-US" sz="900" b="1" dirty="0">
                <a:solidFill>
                  <a:srgbClr val="5B9BD5">
                    <a:lumMod val="50000"/>
                  </a:srgbClr>
                </a:solidFill>
                <a:latin typeface="Calibri Light" panose="020F0302020204030204" pitchFamily="34" charset="0"/>
                <a:ea typeface="STKaiti"/>
              </a:rPr>
              <a:t>Production</a:t>
            </a:r>
          </a:p>
        </p:txBody>
      </p:sp>
      <p:pic>
        <p:nvPicPr>
          <p:cNvPr id="14" name="Picture 13">
            <a:extLst>
              <a:ext uri="{FF2B5EF4-FFF2-40B4-BE49-F238E27FC236}">
                <a16:creationId xmlns:a16="http://schemas.microsoft.com/office/drawing/2014/main" id="{86FA449A-F4B0-4E2F-817A-4DCD0A85ABB9}"/>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92304" y="1266819"/>
            <a:ext cx="393806" cy="393806"/>
          </a:xfrm>
          <a:prstGeom prst="rect">
            <a:avLst/>
          </a:prstGeom>
        </p:spPr>
      </p:pic>
      <p:sp>
        <p:nvSpPr>
          <p:cNvPr id="15" name="Right Arrow 31">
            <a:extLst>
              <a:ext uri="{FF2B5EF4-FFF2-40B4-BE49-F238E27FC236}">
                <a16:creationId xmlns:a16="http://schemas.microsoft.com/office/drawing/2014/main" id="{478ADB2A-F619-46B2-8ECC-B9103EE4D060}"/>
              </a:ext>
            </a:extLst>
          </p:cNvPr>
          <p:cNvSpPr/>
          <p:nvPr/>
        </p:nvSpPr>
        <p:spPr>
          <a:xfrm>
            <a:off x="2816198" y="1360852"/>
            <a:ext cx="411480" cy="205740"/>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16" name="Rectangle 15">
            <a:extLst>
              <a:ext uri="{FF2B5EF4-FFF2-40B4-BE49-F238E27FC236}">
                <a16:creationId xmlns:a16="http://schemas.microsoft.com/office/drawing/2014/main" id="{AE3314AA-6124-46F1-A2EC-0A199C17554F}"/>
              </a:ext>
            </a:extLst>
          </p:cNvPr>
          <p:cNvSpPr/>
          <p:nvPr/>
        </p:nvSpPr>
        <p:spPr>
          <a:xfrm>
            <a:off x="3269713" y="1637065"/>
            <a:ext cx="490840" cy="230832"/>
          </a:xfrm>
          <a:prstGeom prst="rect">
            <a:avLst/>
          </a:prstGeom>
        </p:spPr>
        <p:txBody>
          <a:bodyPr wrap="none">
            <a:spAutoFit/>
          </a:bodyPr>
          <a:lstStyle/>
          <a:p>
            <a:pPr defTabSz="685783"/>
            <a:r>
              <a:rPr lang="en-US" sz="900" b="1" dirty="0">
                <a:solidFill>
                  <a:srgbClr val="5B9BD5">
                    <a:lumMod val="50000"/>
                  </a:srgbClr>
                </a:solidFill>
                <a:latin typeface="Calibri Light" panose="020F0302020204030204" pitchFamily="34" charset="0"/>
                <a:ea typeface="STKaiti"/>
              </a:rPr>
              <a:t>Subset</a:t>
            </a:r>
          </a:p>
        </p:txBody>
      </p:sp>
      <p:sp>
        <p:nvSpPr>
          <p:cNvPr id="17" name="Right Arrow 33">
            <a:extLst>
              <a:ext uri="{FF2B5EF4-FFF2-40B4-BE49-F238E27FC236}">
                <a16:creationId xmlns:a16="http://schemas.microsoft.com/office/drawing/2014/main" id="{EC47BCAC-F161-41A6-8777-D33C909703E2}"/>
              </a:ext>
            </a:extLst>
          </p:cNvPr>
          <p:cNvSpPr/>
          <p:nvPr/>
        </p:nvSpPr>
        <p:spPr>
          <a:xfrm>
            <a:off x="3765249" y="1337909"/>
            <a:ext cx="411480" cy="205740"/>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18" name="Picture 17">
            <a:extLst>
              <a:ext uri="{FF2B5EF4-FFF2-40B4-BE49-F238E27FC236}">
                <a16:creationId xmlns:a16="http://schemas.microsoft.com/office/drawing/2014/main" id="{BDAA3FAF-1BBA-48A0-9B36-70194A6E54CB}"/>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95830" y="1285957"/>
            <a:ext cx="322169" cy="322169"/>
          </a:xfrm>
          <a:prstGeom prst="rect">
            <a:avLst/>
          </a:prstGeom>
        </p:spPr>
      </p:pic>
      <p:sp>
        <p:nvSpPr>
          <p:cNvPr id="19" name="Rectangle 18">
            <a:extLst>
              <a:ext uri="{FF2B5EF4-FFF2-40B4-BE49-F238E27FC236}">
                <a16:creationId xmlns:a16="http://schemas.microsoft.com/office/drawing/2014/main" id="{480C7BEE-8418-45E8-8F46-5D41DF30B3F2}"/>
              </a:ext>
            </a:extLst>
          </p:cNvPr>
          <p:cNvSpPr/>
          <p:nvPr/>
        </p:nvSpPr>
        <p:spPr>
          <a:xfrm>
            <a:off x="4144559" y="1641799"/>
            <a:ext cx="564578" cy="230832"/>
          </a:xfrm>
          <a:prstGeom prst="rect">
            <a:avLst/>
          </a:prstGeom>
        </p:spPr>
        <p:txBody>
          <a:bodyPr wrap="none">
            <a:spAutoFit/>
          </a:bodyPr>
          <a:lstStyle/>
          <a:p>
            <a:pPr defTabSz="685783"/>
            <a:r>
              <a:rPr lang="en-US" sz="900" b="1" dirty="0">
                <a:solidFill>
                  <a:srgbClr val="5B9BD5">
                    <a:lumMod val="50000"/>
                  </a:srgbClr>
                </a:solidFill>
                <a:latin typeface="Calibri Light" panose="020F0302020204030204" pitchFamily="34" charset="0"/>
                <a:ea typeface="STKaiti"/>
              </a:rPr>
              <a:t>Masking</a:t>
            </a:r>
          </a:p>
        </p:txBody>
      </p:sp>
      <p:pic>
        <p:nvPicPr>
          <p:cNvPr id="20" name="Picture 19">
            <a:extLst>
              <a:ext uri="{FF2B5EF4-FFF2-40B4-BE49-F238E27FC236}">
                <a16:creationId xmlns:a16="http://schemas.microsoft.com/office/drawing/2014/main" id="{433BB8DD-1E7B-4857-B3A0-68D182AD700A}"/>
              </a:ext>
            </a:extLst>
          </p:cNvPr>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364" b="89940" l="7091" r="90000"/>
                    </a14:imgEffect>
                  </a14:imgLayer>
                </a14:imgProps>
              </a:ext>
              <a:ext uri="{28A0092B-C50C-407E-A947-70E740481C1C}">
                <a14:useLocalDpi xmlns:a14="http://schemas.microsoft.com/office/drawing/2010/main" val="0"/>
              </a:ext>
            </a:extLst>
          </a:blip>
          <a:stretch>
            <a:fillRect/>
          </a:stretch>
        </p:blipFill>
        <p:spPr>
          <a:xfrm>
            <a:off x="4962016" y="1634305"/>
            <a:ext cx="221577" cy="236349"/>
          </a:xfrm>
          <a:prstGeom prst="rect">
            <a:avLst/>
          </a:prstGeom>
        </p:spPr>
      </p:pic>
      <p:sp>
        <p:nvSpPr>
          <p:cNvPr id="21" name="Rectangle 20">
            <a:extLst>
              <a:ext uri="{FF2B5EF4-FFF2-40B4-BE49-F238E27FC236}">
                <a16:creationId xmlns:a16="http://schemas.microsoft.com/office/drawing/2014/main" id="{DF033725-5025-4217-BA6A-C4585ED7DF32}"/>
              </a:ext>
            </a:extLst>
          </p:cNvPr>
          <p:cNvSpPr/>
          <p:nvPr/>
        </p:nvSpPr>
        <p:spPr>
          <a:xfrm>
            <a:off x="4858118" y="1844271"/>
            <a:ext cx="487634" cy="346249"/>
          </a:xfrm>
          <a:prstGeom prst="rect">
            <a:avLst/>
          </a:prstGeom>
        </p:spPr>
        <p:txBody>
          <a:bodyPr wrap="none">
            <a:spAutoFit/>
          </a:bodyPr>
          <a:lstStyle/>
          <a:p>
            <a:pPr defTabSz="685783"/>
            <a:r>
              <a:rPr lang="en-US" sz="825" b="1" dirty="0">
                <a:solidFill>
                  <a:srgbClr val="5B9BD5">
                    <a:lumMod val="50000"/>
                  </a:srgbClr>
                </a:solidFill>
                <a:latin typeface="Calibri Light" panose="020F0302020204030204" pitchFamily="34" charset="0"/>
                <a:ea typeface="STKaiti"/>
              </a:rPr>
              <a:t>Golden</a:t>
            </a:r>
          </a:p>
          <a:p>
            <a:pPr defTabSz="685783"/>
            <a:r>
              <a:rPr lang="en-US" sz="825" b="1" dirty="0">
                <a:solidFill>
                  <a:srgbClr val="5B9BD5">
                    <a:lumMod val="50000"/>
                  </a:srgbClr>
                </a:solidFill>
                <a:latin typeface="Calibri Light" panose="020F0302020204030204" pitchFamily="34" charset="0"/>
                <a:ea typeface="STKaiti"/>
              </a:rPr>
              <a:t> Data</a:t>
            </a:r>
          </a:p>
        </p:txBody>
      </p:sp>
      <p:sp>
        <p:nvSpPr>
          <p:cNvPr id="22" name="Right Arrow 36">
            <a:extLst>
              <a:ext uri="{FF2B5EF4-FFF2-40B4-BE49-F238E27FC236}">
                <a16:creationId xmlns:a16="http://schemas.microsoft.com/office/drawing/2014/main" id="{5675B33A-F5B1-433E-A5C1-C3DD818A5EED}"/>
              </a:ext>
            </a:extLst>
          </p:cNvPr>
          <p:cNvSpPr/>
          <p:nvPr/>
        </p:nvSpPr>
        <p:spPr>
          <a:xfrm>
            <a:off x="1182329" y="1952457"/>
            <a:ext cx="1371600" cy="191396"/>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23" name="Picture 22">
            <a:extLst>
              <a:ext uri="{FF2B5EF4-FFF2-40B4-BE49-F238E27FC236}">
                <a16:creationId xmlns:a16="http://schemas.microsoft.com/office/drawing/2014/main" id="{02AE570F-1A00-4E4E-896A-0C677E92A77E}"/>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60186" y="1964525"/>
            <a:ext cx="312025" cy="312025"/>
          </a:xfrm>
          <a:prstGeom prst="rect">
            <a:avLst/>
          </a:prstGeom>
        </p:spPr>
      </p:pic>
      <p:sp>
        <p:nvSpPr>
          <p:cNvPr id="24" name="Rectangle 23">
            <a:extLst>
              <a:ext uri="{FF2B5EF4-FFF2-40B4-BE49-F238E27FC236}">
                <a16:creationId xmlns:a16="http://schemas.microsoft.com/office/drawing/2014/main" id="{12CFA033-2C27-40A1-A3B0-54B60B0FA5D0}"/>
              </a:ext>
            </a:extLst>
          </p:cNvPr>
          <p:cNvSpPr/>
          <p:nvPr/>
        </p:nvSpPr>
        <p:spPr>
          <a:xfrm>
            <a:off x="2216076" y="2240377"/>
            <a:ext cx="1385316" cy="230832"/>
          </a:xfrm>
          <a:prstGeom prst="rect">
            <a:avLst/>
          </a:prstGeom>
        </p:spPr>
        <p:txBody>
          <a:bodyPr wrap="none">
            <a:spAutoFit/>
          </a:bodyPr>
          <a:lstStyle/>
          <a:p>
            <a:pPr defTabSz="685783"/>
            <a:r>
              <a:rPr lang="en-US" sz="900" b="1" dirty="0">
                <a:solidFill>
                  <a:srgbClr val="5B9BD5">
                    <a:lumMod val="50000"/>
                  </a:srgbClr>
                </a:solidFill>
                <a:latin typeface="Calibri Light" panose="020F0302020204030204" pitchFamily="34" charset="0"/>
                <a:ea typeface="STKaiti"/>
              </a:rPr>
              <a:t>Synthetic Data Generation</a:t>
            </a:r>
          </a:p>
        </p:txBody>
      </p:sp>
      <p:sp>
        <p:nvSpPr>
          <p:cNvPr id="25" name="Oval 24">
            <a:extLst>
              <a:ext uri="{FF2B5EF4-FFF2-40B4-BE49-F238E27FC236}">
                <a16:creationId xmlns:a16="http://schemas.microsoft.com/office/drawing/2014/main" id="{64F4DBE1-A801-421E-8359-C22007BD7B32}"/>
              </a:ext>
            </a:extLst>
          </p:cNvPr>
          <p:cNvSpPr/>
          <p:nvPr/>
        </p:nvSpPr>
        <p:spPr bwMode="auto">
          <a:xfrm>
            <a:off x="5215675" y="1447986"/>
            <a:ext cx="608938" cy="632955"/>
          </a:xfrm>
          <a:prstGeom prst="ellipse">
            <a:avLst/>
          </a:prstGeom>
          <a:solidFill>
            <a:schemeClr val="bg1"/>
          </a:solid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783"/>
            <a:endParaRPr lang="en-US" sz="675" dirty="0">
              <a:solidFill>
                <a:prstClr val="black"/>
              </a:solidFill>
              <a:ea typeface="STKaiti"/>
            </a:endParaRPr>
          </a:p>
        </p:txBody>
      </p:sp>
      <p:sp>
        <p:nvSpPr>
          <p:cNvPr id="26" name="Rectangle 25">
            <a:extLst>
              <a:ext uri="{FF2B5EF4-FFF2-40B4-BE49-F238E27FC236}">
                <a16:creationId xmlns:a16="http://schemas.microsoft.com/office/drawing/2014/main" id="{CD9FB0DF-EFA5-4707-9F8D-30395DDC6F53}"/>
              </a:ext>
            </a:extLst>
          </p:cNvPr>
          <p:cNvSpPr/>
          <p:nvPr/>
        </p:nvSpPr>
        <p:spPr>
          <a:xfrm>
            <a:off x="5236830" y="1441988"/>
            <a:ext cx="596991" cy="403957"/>
          </a:xfrm>
          <a:prstGeom prst="rect">
            <a:avLst/>
          </a:prstGeom>
        </p:spPr>
        <p:txBody>
          <a:bodyPr wrap="square">
            <a:spAutoFit/>
          </a:bodyPr>
          <a:lstStyle/>
          <a:p>
            <a:pPr defTabSz="685783"/>
            <a:r>
              <a:rPr lang="en-US" sz="675" dirty="0">
                <a:solidFill>
                  <a:prstClr val="black"/>
                </a:solidFill>
                <a:latin typeface="Calibri Light" panose="020F0302020204030204" pitchFamily="34" charset="0"/>
                <a:ea typeface="STKaiti"/>
              </a:rPr>
              <a:t>SVN Test Data</a:t>
            </a:r>
          </a:p>
          <a:p>
            <a:pPr defTabSz="685783"/>
            <a:r>
              <a:rPr lang="en-US" sz="675" dirty="0">
                <a:solidFill>
                  <a:prstClr val="black"/>
                </a:solidFill>
                <a:latin typeface="Calibri Light" panose="020F0302020204030204" pitchFamily="34" charset="0"/>
                <a:ea typeface="STKaiti"/>
              </a:rPr>
              <a:t> Repository </a:t>
            </a:r>
          </a:p>
        </p:txBody>
      </p:sp>
      <p:pic>
        <p:nvPicPr>
          <p:cNvPr id="27" name="Picture 26">
            <a:extLst>
              <a:ext uri="{FF2B5EF4-FFF2-40B4-BE49-F238E27FC236}">
                <a16:creationId xmlns:a16="http://schemas.microsoft.com/office/drawing/2014/main" id="{036C2ED9-09BA-4BCB-9FBB-BAE7020D6C56}"/>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39638" y="1812025"/>
            <a:ext cx="115153" cy="115153"/>
          </a:xfrm>
          <a:prstGeom prst="rect">
            <a:avLst/>
          </a:prstGeom>
        </p:spPr>
      </p:pic>
      <p:pic>
        <p:nvPicPr>
          <p:cNvPr id="28" name="Picture 27">
            <a:extLst>
              <a:ext uri="{FF2B5EF4-FFF2-40B4-BE49-F238E27FC236}">
                <a16:creationId xmlns:a16="http://schemas.microsoft.com/office/drawing/2014/main" id="{E128115A-7905-4D0B-B912-51691536E88E}"/>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54861" y="1932948"/>
            <a:ext cx="120884" cy="120884"/>
          </a:xfrm>
          <a:prstGeom prst="rect">
            <a:avLst/>
          </a:prstGeom>
        </p:spPr>
      </p:pic>
      <p:pic>
        <p:nvPicPr>
          <p:cNvPr id="29" name="Picture 28">
            <a:extLst>
              <a:ext uri="{FF2B5EF4-FFF2-40B4-BE49-F238E27FC236}">
                <a16:creationId xmlns:a16="http://schemas.microsoft.com/office/drawing/2014/main" id="{AAA82CF1-D5D9-4021-86D9-6E227B7E0242}"/>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96390" y="1793861"/>
            <a:ext cx="131046" cy="131046"/>
          </a:xfrm>
          <a:prstGeom prst="rect">
            <a:avLst/>
          </a:prstGeom>
        </p:spPr>
      </p:pic>
      <p:sp>
        <p:nvSpPr>
          <p:cNvPr id="30" name="Rectangle 29">
            <a:extLst>
              <a:ext uri="{FF2B5EF4-FFF2-40B4-BE49-F238E27FC236}">
                <a16:creationId xmlns:a16="http://schemas.microsoft.com/office/drawing/2014/main" id="{CDF841F5-88D7-4C66-9C64-2B08DF96F860}"/>
              </a:ext>
            </a:extLst>
          </p:cNvPr>
          <p:cNvSpPr/>
          <p:nvPr/>
        </p:nvSpPr>
        <p:spPr bwMode="auto">
          <a:xfrm>
            <a:off x="4946851" y="1420581"/>
            <a:ext cx="881441" cy="723272"/>
          </a:xfrm>
          <a:prstGeom prst="rect">
            <a:avLst/>
          </a:prstGeom>
          <a:no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783"/>
            <a:endParaRPr lang="en-US" sz="1050" dirty="0">
              <a:solidFill>
                <a:prstClr val="black"/>
              </a:solidFill>
              <a:ea typeface="STKaiti"/>
            </a:endParaRPr>
          </a:p>
        </p:txBody>
      </p:sp>
      <p:sp>
        <p:nvSpPr>
          <p:cNvPr id="31" name="Right Arrow 44">
            <a:extLst>
              <a:ext uri="{FF2B5EF4-FFF2-40B4-BE49-F238E27FC236}">
                <a16:creationId xmlns:a16="http://schemas.microsoft.com/office/drawing/2014/main" id="{0CFBF7F5-C715-4476-A4DF-85EDC0AF958E}"/>
              </a:ext>
            </a:extLst>
          </p:cNvPr>
          <p:cNvSpPr/>
          <p:nvPr/>
        </p:nvSpPr>
        <p:spPr>
          <a:xfrm>
            <a:off x="5938291" y="1708881"/>
            <a:ext cx="411480" cy="191396"/>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32" name="Right Arrow 45">
            <a:extLst>
              <a:ext uri="{FF2B5EF4-FFF2-40B4-BE49-F238E27FC236}">
                <a16:creationId xmlns:a16="http://schemas.microsoft.com/office/drawing/2014/main" id="{3C23FCE8-9065-4BFD-8822-912B36A0F09A}"/>
              </a:ext>
            </a:extLst>
          </p:cNvPr>
          <p:cNvSpPr/>
          <p:nvPr/>
        </p:nvSpPr>
        <p:spPr>
          <a:xfrm>
            <a:off x="4637212" y="1386984"/>
            <a:ext cx="274320" cy="205740"/>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33" name="Picture 32">
            <a:extLst>
              <a:ext uri="{FF2B5EF4-FFF2-40B4-BE49-F238E27FC236}">
                <a16:creationId xmlns:a16="http://schemas.microsoft.com/office/drawing/2014/main" id="{08CD7D12-7CF4-4E7D-9EBB-A91185587F7F}"/>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81329" y="1509285"/>
            <a:ext cx="418059" cy="454412"/>
          </a:xfrm>
          <a:prstGeom prst="rect">
            <a:avLst/>
          </a:prstGeom>
        </p:spPr>
      </p:pic>
      <p:sp>
        <p:nvSpPr>
          <p:cNvPr id="34" name="Rectangle 33">
            <a:extLst>
              <a:ext uri="{FF2B5EF4-FFF2-40B4-BE49-F238E27FC236}">
                <a16:creationId xmlns:a16="http://schemas.microsoft.com/office/drawing/2014/main" id="{1F79CA2A-2E1E-4F3C-89BB-95CE670B0C99}"/>
              </a:ext>
            </a:extLst>
          </p:cNvPr>
          <p:cNvSpPr/>
          <p:nvPr/>
        </p:nvSpPr>
        <p:spPr>
          <a:xfrm>
            <a:off x="6248712" y="1861165"/>
            <a:ext cx="990977" cy="230832"/>
          </a:xfrm>
          <a:prstGeom prst="rect">
            <a:avLst/>
          </a:prstGeom>
        </p:spPr>
        <p:txBody>
          <a:bodyPr wrap="none">
            <a:spAutoFit/>
          </a:bodyPr>
          <a:lstStyle/>
          <a:p>
            <a:pPr defTabSz="685783"/>
            <a:r>
              <a:rPr lang="en-US" sz="900" b="1" dirty="0">
                <a:solidFill>
                  <a:srgbClr val="5B9BD5">
                    <a:lumMod val="50000"/>
                  </a:srgbClr>
                </a:solidFill>
                <a:latin typeface="Calibri Light" panose="020F0302020204030204" pitchFamily="34" charset="0"/>
                <a:ea typeface="STKaiti"/>
              </a:rPr>
              <a:t>Test Environment</a:t>
            </a:r>
          </a:p>
        </p:txBody>
      </p:sp>
      <p:sp>
        <p:nvSpPr>
          <p:cNvPr id="35" name="Right Arrow 48">
            <a:extLst>
              <a:ext uri="{FF2B5EF4-FFF2-40B4-BE49-F238E27FC236}">
                <a16:creationId xmlns:a16="http://schemas.microsoft.com/office/drawing/2014/main" id="{48A49BF9-07B9-4BCE-A3BA-F6E40D435DFD}"/>
              </a:ext>
            </a:extLst>
          </p:cNvPr>
          <p:cNvSpPr/>
          <p:nvPr/>
        </p:nvSpPr>
        <p:spPr>
          <a:xfrm>
            <a:off x="3292303" y="2003169"/>
            <a:ext cx="1234440" cy="191396"/>
          </a:xfrm>
          <a:prstGeom prst="rightArrow">
            <a:avLst/>
          </a:prstGeom>
          <a:solidFill>
            <a:srgbClr val="0075BD"/>
          </a:solidFill>
          <a:ln w="9525" cap="flat" cmpd="sng" algn="ctr">
            <a:noFill/>
            <a:prstDash val="solid"/>
          </a:ln>
          <a:effectLst/>
        </p:spPr>
        <p:txBody>
          <a:bodyPr lIns="0" tIns="27000" rIns="0" bIns="0" rtlCol="0" anchor="t"/>
          <a:lstStyle/>
          <a:p>
            <a:pPr defTabSz="685783"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36" name="Rectangle 35">
            <a:extLst>
              <a:ext uri="{FF2B5EF4-FFF2-40B4-BE49-F238E27FC236}">
                <a16:creationId xmlns:a16="http://schemas.microsoft.com/office/drawing/2014/main" id="{45704DF6-C94A-427C-B56C-E1FA653616BF}"/>
              </a:ext>
            </a:extLst>
          </p:cNvPr>
          <p:cNvSpPr/>
          <p:nvPr/>
        </p:nvSpPr>
        <p:spPr>
          <a:xfrm>
            <a:off x="7526157" y="3014155"/>
            <a:ext cx="865943" cy="219291"/>
          </a:xfrm>
          <a:prstGeom prst="rect">
            <a:avLst/>
          </a:prstGeom>
        </p:spPr>
        <p:txBody>
          <a:bodyPr wrap="none">
            <a:spAutoFit/>
          </a:bodyPr>
          <a:lstStyle/>
          <a:p>
            <a:pPr defTabSz="685783"/>
            <a:r>
              <a:rPr lang="en-US" sz="825" b="1" dirty="0">
                <a:solidFill>
                  <a:srgbClr val="5B9BD5">
                    <a:lumMod val="50000"/>
                  </a:srgbClr>
                </a:solidFill>
                <a:latin typeface="Calibri Light" panose="020F0302020204030204" pitchFamily="34" charset="0"/>
                <a:ea typeface="STKaiti"/>
              </a:rPr>
              <a:t>Knowledge Base</a:t>
            </a:r>
          </a:p>
        </p:txBody>
      </p:sp>
      <p:sp>
        <p:nvSpPr>
          <p:cNvPr id="37" name="Rectangle 36">
            <a:extLst>
              <a:ext uri="{FF2B5EF4-FFF2-40B4-BE49-F238E27FC236}">
                <a16:creationId xmlns:a16="http://schemas.microsoft.com/office/drawing/2014/main" id="{EA8C275C-7983-4FB5-B2F4-B0C7C04452A7}"/>
              </a:ext>
            </a:extLst>
          </p:cNvPr>
          <p:cNvSpPr/>
          <p:nvPr/>
        </p:nvSpPr>
        <p:spPr>
          <a:xfrm>
            <a:off x="7468791" y="2531946"/>
            <a:ext cx="906018" cy="219291"/>
          </a:xfrm>
          <a:prstGeom prst="rect">
            <a:avLst/>
          </a:prstGeom>
        </p:spPr>
        <p:txBody>
          <a:bodyPr wrap="none">
            <a:spAutoFit/>
          </a:bodyPr>
          <a:lstStyle/>
          <a:p>
            <a:pPr defTabSz="685783"/>
            <a:r>
              <a:rPr lang="en-US" sz="825" b="1" dirty="0">
                <a:solidFill>
                  <a:srgbClr val="5B9BD5">
                    <a:lumMod val="50000"/>
                  </a:srgbClr>
                </a:solidFill>
                <a:latin typeface="Calibri Light" panose="020F0302020204030204" pitchFamily="34" charset="0"/>
                <a:ea typeface="STKaiti"/>
              </a:rPr>
              <a:t>Data Governance</a:t>
            </a:r>
          </a:p>
        </p:txBody>
      </p:sp>
      <p:sp>
        <p:nvSpPr>
          <p:cNvPr id="38" name="Rectangle 37">
            <a:extLst>
              <a:ext uri="{FF2B5EF4-FFF2-40B4-BE49-F238E27FC236}">
                <a16:creationId xmlns:a16="http://schemas.microsoft.com/office/drawing/2014/main" id="{F40AD8DD-F0BC-467A-967A-9D4810B32A65}"/>
              </a:ext>
            </a:extLst>
          </p:cNvPr>
          <p:cNvSpPr/>
          <p:nvPr/>
        </p:nvSpPr>
        <p:spPr>
          <a:xfrm>
            <a:off x="7562224" y="2080570"/>
            <a:ext cx="718466" cy="219291"/>
          </a:xfrm>
          <a:prstGeom prst="rect">
            <a:avLst/>
          </a:prstGeom>
        </p:spPr>
        <p:txBody>
          <a:bodyPr wrap="none">
            <a:spAutoFit/>
          </a:bodyPr>
          <a:lstStyle/>
          <a:p>
            <a:pPr defTabSz="685783"/>
            <a:r>
              <a:rPr lang="en-US" sz="825" b="1" dirty="0">
                <a:solidFill>
                  <a:srgbClr val="5B9BD5">
                    <a:lumMod val="50000"/>
                  </a:srgbClr>
                </a:solidFill>
                <a:latin typeface="Calibri Light" panose="020F0302020204030204" pitchFamily="34" charset="0"/>
                <a:ea typeface="STKaiti"/>
              </a:rPr>
              <a:t>Data Refresh</a:t>
            </a:r>
          </a:p>
        </p:txBody>
      </p:sp>
      <p:sp>
        <p:nvSpPr>
          <p:cNvPr id="39" name="Rectangle 38">
            <a:extLst>
              <a:ext uri="{FF2B5EF4-FFF2-40B4-BE49-F238E27FC236}">
                <a16:creationId xmlns:a16="http://schemas.microsoft.com/office/drawing/2014/main" id="{136C811E-20DF-4517-B1C1-BF9D671A604C}"/>
              </a:ext>
            </a:extLst>
          </p:cNvPr>
          <p:cNvSpPr/>
          <p:nvPr/>
        </p:nvSpPr>
        <p:spPr>
          <a:xfrm>
            <a:off x="7312041" y="1658389"/>
            <a:ext cx="1339556" cy="219291"/>
          </a:xfrm>
          <a:prstGeom prst="rect">
            <a:avLst/>
          </a:prstGeom>
        </p:spPr>
        <p:txBody>
          <a:bodyPr wrap="square">
            <a:spAutoFit/>
          </a:bodyPr>
          <a:lstStyle/>
          <a:p>
            <a:pPr defTabSz="685783"/>
            <a:r>
              <a:rPr lang="en-US" sz="825" b="1" dirty="0">
                <a:solidFill>
                  <a:srgbClr val="5B9BD5">
                    <a:lumMod val="50000"/>
                  </a:srgbClr>
                </a:solidFill>
                <a:latin typeface="Calibri Light" panose="020F0302020204030204" pitchFamily="34" charset="0"/>
                <a:ea typeface="STKaiti"/>
              </a:rPr>
              <a:t>Sensitive Data Discovery </a:t>
            </a:r>
          </a:p>
        </p:txBody>
      </p:sp>
      <p:sp>
        <p:nvSpPr>
          <p:cNvPr id="40" name="Rectangle 39">
            <a:extLst>
              <a:ext uri="{FF2B5EF4-FFF2-40B4-BE49-F238E27FC236}">
                <a16:creationId xmlns:a16="http://schemas.microsoft.com/office/drawing/2014/main" id="{BC987AE2-66B6-404D-BD5A-AEAC2AB4AE5F}"/>
              </a:ext>
            </a:extLst>
          </p:cNvPr>
          <p:cNvSpPr/>
          <p:nvPr/>
        </p:nvSpPr>
        <p:spPr>
          <a:xfrm>
            <a:off x="7503939" y="1239536"/>
            <a:ext cx="907621" cy="219291"/>
          </a:xfrm>
          <a:prstGeom prst="rect">
            <a:avLst/>
          </a:prstGeom>
        </p:spPr>
        <p:txBody>
          <a:bodyPr wrap="none">
            <a:spAutoFit/>
          </a:bodyPr>
          <a:lstStyle/>
          <a:p>
            <a:pPr defTabSz="685783"/>
            <a:r>
              <a:rPr lang="en-US" sz="825" b="1" dirty="0">
                <a:solidFill>
                  <a:srgbClr val="5B9BD5">
                    <a:lumMod val="50000"/>
                  </a:srgbClr>
                </a:solidFill>
                <a:latin typeface="Calibri Light" panose="020F0302020204030204" pitchFamily="34" charset="0"/>
                <a:ea typeface="STKaiti"/>
              </a:rPr>
              <a:t>Data Provisioning</a:t>
            </a:r>
          </a:p>
        </p:txBody>
      </p:sp>
      <p:pic>
        <p:nvPicPr>
          <p:cNvPr id="41" name="Picture 40">
            <a:extLst>
              <a:ext uri="{FF2B5EF4-FFF2-40B4-BE49-F238E27FC236}">
                <a16:creationId xmlns:a16="http://schemas.microsoft.com/office/drawing/2014/main" id="{9D5BC669-58C9-474D-912D-6F3EFE4EBAB7}"/>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53714" y="979915"/>
            <a:ext cx="359079" cy="261149"/>
          </a:xfrm>
          <a:prstGeom prst="rect">
            <a:avLst/>
          </a:prstGeom>
        </p:spPr>
      </p:pic>
      <p:pic>
        <p:nvPicPr>
          <p:cNvPr id="42" name="Picture 41">
            <a:extLst>
              <a:ext uri="{FF2B5EF4-FFF2-40B4-BE49-F238E27FC236}">
                <a16:creationId xmlns:a16="http://schemas.microsoft.com/office/drawing/2014/main" id="{6C75161F-9F92-4A2C-ABE4-20472AD28FA0}"/>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17303" y="1434215"/>
            <a:ext cx="250504" cy="250504"/>
          </a:xfrm>
          <a:prstGeom prst="rect">
            <a:avLst/>
          </a:prstGeom>
        </p:spPr>
      </p:pic>
      <p:pic>
        <p:nvPicPr>
          <p:cNvPr id="43" name="Picture 42">
            <a:extLst>
              <a:ext uri="{FF2B5EF4-FFF2-40B4-BE49-F238E27FC236}">
                <a16:creationId xmlns:a16="http://schemas.microsoft.com/office/drawing/2014/main" id="{7E40555F-E86E-438D-9B76-FEBD2093993B}"/>
              </a:ext>
            </a:extLst>
          </p:cNvPr>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99184" y="1835783"/>
            <a:ext cx="268136" cy="268136"/>
          </a:xfrm>
          <a:prstGeom prst="rect">
            <a:avLst/>
          </a:prstGeom>
        </p:spPr>
      </p:pic>
      <p:pic>
        <p:nvPicPr>
          <p:cNvPr id="44" name="Picture 43">
            <a:extLst>
              <a:ext uri="{FF2B5EF4-FFF2-40B4-BE49-F238E27FC236}">
                <a16:creationId xmlns:a16="http://schemas.microsoft.com/office/drawing/2014/main" id="{C832D6DE-C8AE-48FE-B8B1-7A9238D50D4F}"/>
              </a:ext>
            </a:extLst>
          </p:cNvPr>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764201" y="2253505"/>
            <a:ext cx="341490" cy="348057"/>
          </a:xfrm>
          <a:prstGeom prst="rect">
            <a:avLst/>
          </a:prstGeom>
        </p:spPr>
      </p:pic>
      <p:pic>
        <p:nvPicPr>
          <p:cNvPr id="45" name="Picture 44">
            <a:extLst>
              <a:ext uri="{FF2B5EF4-FFF2-40B4-BE49-F238E27FC236}">
                <a16:creationId xmlns:a16="http://schemas.microsoft.com/office/drawing/2014/main" id="{6E117BC8-F9F9-403F-933A-D06D4A555F65}"/>
              </a:ext>
            </a:extLst>
          </p:cNvPr>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25842" y="2753693"/>
            <a:ext cx="233423" cy="233423"/>
          </a:xfrm>
          <a:prstGeom prst="rect">
            <a:avLst/>
          </a:prstGeom>
        </p:spPr>
      </p:pic>
      <p:cxnSp>
        <p:nvCxnSpPr>
          <p:cNvPr id="46" name="Straight Connector 45">
            <a:extLst>
              <a:ext uri="{FF2B5EF4-FFF2-40B4-BE49-F238E27FC236}">
                <a16:creationId xmlns:a16="http://schemas.microsoft.com/office/drawing/2014/main" id="{D6BD9E82-6F27-49C7-BD09-2FE59C50FD13}"/>
              </a:ext>
            </a:extLst>
          </p:cNvPr>
          <p:cNvCxnSpPr/>
          <p:nvPr/>
        </p:nvCxnSpPr>
        <p:spPr bwMode="auto">
          <a:xfrm flipH="1">
            <a:off x="7448942" y="979914"/>
            <a:ext cx="0" cy="2057400"/>
          </a:xfrm>
          <a:prstGeom prst="line">
            <a:avLst/>
          </a:prstGeom>
          <a:solidFill>
            <a:schemeClr val="folHlink"/>
          </a:solidFill>
          <a:ln w="6350" cap="flat" cmpd="sng" algn="ctr">
            <a:solidFill>
              <a:schemeClr val="tx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Rectangle 46">
            <a:extLst>
              <a:ext uri="{FF2B5EF4-FFF2-40B4-BE49-F238E27FC236}">
                <a16:creationId xmlns:a16="http://schemas.microsoft.com/office/drawing/2014/main" id="{DAA04D2B-14F2-42A7-861D-86DBF817B14C}"/>
              </a:ext>
            </a:extLst>
          </p:cNvPr>
          <p:cNvSpPr/>
          <p:nvPr/>
        </p:nvSpPr>
        <p:spPr>
          <a:xfrm>
            <a:off x="2693533" y="909851"/>
            <a:ext cx="1327608" cy="346249"/>
          </a:xfrm>
          <a:prstGeom prst="rect">
            <a:avLst/>
          </a:prstGeom>
        </p:spPr>
        <p:txBody>
          <a:bodyPr wrap="none">
            <a:spAutoFit/>
          </a:bodyPr>
          <a:lstStyle/>
          <a:p>
            <a:pPr defTabSz="685783"/>
            <a:r>
              <a:rPr lang="en-US" sz="825" dirty="0">
                <a:solidFill>
                  <a:prstClr val="black"/>
                </a:solidFill>
                <a:latin typeface="Calibri Light" panose="020F0302020204030204" pitchFamily="34" charset="0"/>
                <a:ea typeface="STKaiti"/>
              </a:rPr>
              <a:t>Load ‘ Enough &amp; adequate </a:t>
            </a:r>
          </a:p>
          <a:p>
            <a:pPr defTabSz="685783"/>
            <a:r>
              <a:rPr lang="en-US" sz="825" dirty="0">
                <a:solidFill>
                  <a:prstClr val="black"/>
                </a:solidFill>
                <a:latin typeface="Calibri Light" panose="020F0302020204030204" pitchFamily="34" charset="0"/>
                <a:ea typeface="STKaiti"/>
              </a:rPr>
              <a:t>data for all systems </a:t>
            </a:r>
          </a:p>
        </p:txBody>
      </p:sp>
      <p:sp>
        <p:nvSpPr>
          <p:cNvPr id="48" name="Rectangle 47">
            <a:extLst>
              <a:ext uri="{FF2B5EF4-FFF2-40B4-BE49-F238E27FC236}">
                <a16:creationId xmlns:a16="http://schemas.microsoft.com/office/drawing/2014/main" id="{845D8486-BE14-4B38-A9FD-1F3B24A21A43}"/>
              </a:ext>
            </a:extLst>
          </p:cNvPr>
          <p:cNvSpPr/>
          <p:nvPr/>
        </p:nvSpPr>
        <p:spPr>
          <a:xfrm>
            <a:off x="3879407" y="899202"/>
            <a:ext cx="1942411" cy="473206"/>
          </a:xfrm>
          <a:prstGeom prst="rect">
            <a:avLst/>
          </a:prstGeom>
        </p:spPr>
        <p:txBody>
          <a:bodyPr wrap="square">
            <a:spAutoFit/>
          </a:bodyPr>
          <a:lstStyle/>
          <a:p>
            <a:pPr defTabSz="685783"/>
            <a:r>
              <a:rPr lang="en-US" sz="825" dirty="0">
                <a:solidFill>
                  <a:prstClr val="black"/>
                </a:solidFill>
                <a:latin typeface="Calibri Light" panose="020F0302020204030204" pitchFamily="34" charset="0"/>
                <a:ea typeface="STKaiti"/>
              </a:rPr>
              <a:t>Data Privacy &amp; Regulatory Compliance,</a:t>
            </a:r>
          </a:p>
          <a:p>
            <a:pPr defTabSz="685783"/>
            <a:r>
              <a:rPr lang="en-US" sz="825" dirty="0">
                <a:solidFill>
                  <a:prstClr val="black"/>
                </a:solidFill>
                <a:latin typeface="Calibri Light" panose="020F0302020204030204" pitchFamily="34" charset="0"/>
                <a:ea typeface="STKaiti"/>
              </a:rPr>
              <a:t> Ref- Integrity of Masked Data,</a:t>
            </a:r>
          </a:p>
          <a:p>
            <a:pPr defTabSz="685783"/>
            <a:r>
              <a:rPr lang="en-US" sz="825" dirty="0">
                <a:solidFill>
                  <a:prstClr val="black"/>
                </a:solidFill>
                <a:latin typeface="Calibri Light" panose="020F0302020204030204" pitchFamily="34" charset="0"/>
                <a:ea typeface="STKaiti"/>
              </a:rPr>
              <a:t> Profiling </a:t>
            </a:r>
          </a:p>
        </p:txBody>
      </p:sp>
      <p:sp>
        <p:nvSpPr>
          <p:cNvPr id="49" name="Rectangle 48">
            <a:extLst>
              <a:ext uri="{FF2B5EF4-FFF2-40B4-BE49-F238E27FC236}">
                <a16:creationId xmlns:a16="http://schemas.microsoft.com/office/drawing/2014/main" id="{2AFDE237-156B-4899-AB81-F031F710A798}"/>
              </a:ext>
            </a:extLst>
          </p:cNvPr>
          <p:cNvSpPr/>
          <p:nvPr/>
        </p:nvSpPr>
        <p:spPr>
          <a:xfrm>
            <a:off x="1916264" y="2364713"/>
            <a:ext cx="2066591" cy="473206"/>
          </a:xfrm>
          <a:prstGeom prst="rect">
            <a:avLst/>
          </a:prstGeom>
        </p:spPr>
        <p:txBody>
          <a:bodyPr wrap="none">
            <a:spAutoFit/>
          </a:bodyPr>
          <a:lstStyle/>
          <a:p>
            <a:pPr defTabSz="685783"/>
            <a:r>
              <a:rPr lang="en-US" sz="825" dirty="0">
                <a:solidFill>
                  <a:prstClr val="black"/>
                </a:solidFill>
                <a:latin typeface="Calibri Light" panose="020F0302020204030204" pitchFamily="34" charset="0"/>
                <a:ea typeface="STKaiti"/>
              </a:rPr>
              <a:t>On Demand Data Generation for new</a:t>
            </a:r>
          </a:p>
          <a:p>
            <a:pPr defTabSz="685783"/>
            <a:r>
              <a:rPr lang="en-US" sz="825" dirty="0">
                <a:solidFill>
                  <a:prstClr val="black"/>
                </a:solidFill>
                <a:latin typeface="Calibri Light" panose="020F0302020204030204" pitchFamily="34" charset="0"/>
                <a:ea typeface="STKaiti"/>
              </a:rPr>
              <a:t> Features/Systems Production –like volumes</a:t>
            </a:r>
          </a:p>
          <a:p>
            <a:pPr defTabSz="685783"/>
            <a:r>
              <a:rPr lang="en-US" sz="825" dirty="0">
                <a:solidFill>
                  <a:prstClr val="black"/>
                </a:solidFill>
                <a:latin typeface="Calibri Light" panose="020F0302020204030204" pitchFamily="34" charset="0"/>
                <a:ea typeface="STKaiti"/>
              </a:rPr>
              <a:t> for non – functional Testing</a:t>
            </a:r>
          </a:p>
        </p:txBody>
      </p:sp>
      <p:cxnSp>
        <p:nvCxnSpPr>
          <p:cNvPr id="50" name="Straight Arrow Connector 49">
            <a:extLst>
              <a:ext uri="{FF2B5EF4-FFF2-40B4-BE49-F238E27FC236}">
                <a16:creationId xmlns:a16="http://schemas.microsoft.com/office/drawing/2014/main" id="{8EB5949C-CDA3-40F8-A3BF-8D42D6634FA3}"/>
              </a:ext>
            </a:extLst>
          </p:cNvPr>
          <p:cNvCxnSpPr/>
          <p:nvPr/>
        </p:nvCxnSpPr>
        <p:spPr bwMode="auto">
          <a:xfrm flipV="1">
            <a:off x="4568582" y="2890922"/>
            <a:ext cx="2880360" cy="0"/>
          </a:xfrm>
          <a:prstGeom prst="straightConnector1">
            <a:avLst/>
          </a:prstGeom>
          <a:solidFill>
            <a:schemeClr val="folHlink"/>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Rectangle 50">
            <a:extLst>
              <a:ext uri="{FF2B5EF4-FFF2-40B4-BE49-F238E27FC236}">
                <a16:creationId xmlns:a16="http://schemas.microsoft.com/office/drawing/2014/main" id="{E002D103-54C8-4C0F-983E-54CE217F1CF4}"/>
              </a:ext>
            </a:extLst>
          </p:cNvPr>
          <p:cNvSpPr/>
          <p:nvPr/>
        </p:nvSpPr>
        <p:spPr>
          <a:xfrm>
            <a:off x="2336042" y="2767371"/>
            <a:ext cx="2289409" cy="253916"/>
          </a:xfrm>
          <a:prstGeom prst="rect">
            <a:avLst/>
          </a:prstGeom>
        </p:spPr>
        <p:txBody>
          <a:bodyPr wrap="none">
            <a:spAutoFit/>
          </a:bodyPr>
          <a:lstStyle/>
          <a:p>
            <a:pPr defTabSz="685783"/>
            <a:r>
              <a:rPr lang="en-US" sz="1050" b="1" dirty="0">
                <a:solidFill>
                  <a:srgbClr val="5B9BD5">
                    <a:lumMod val="50000"/>
                  </a:srgbClr>
                </a:solidFill>
                <a:latin typeface="Calibri Light" panose="020F0302020204030204" pitchFamily="34" charset="0"/>
                <a:ea typeface="STKaiti"/>
              </a:rPr>
              <a:t>End- to -End Automated ETDM Solution</a:t>
            </a:r>
          </a:p>
        </p:txBody>
      </p:sp>
      <p:cxnSp>
        <p:nvCxnSpPr>
          <p:cNvPr id="52" name="Straight Arrow Connector 51">
            <a:extLst>
              <a:ext uri="{FF2B5EF4-FFF2-40B4-BE49-F238E27FC236}">
                <a16:creationId xmlns:a16="http://schemas.microsoft.com/office/drawing/2014/main" id="{C7345CAF-CBB3-4903-8964-608E74D644B1}"/>
              </a:ext>
            </a:extLst>
          </p:cNvPr>
          <p:cNvCxnSpPr/>
          <p:nvPr/>
        </p:nvCxnSpPr>
        <p:spPr bwMode="auto">
          <a:xfrm flipH="1" flipV="1">
            <a:off x="305775" y="2895977"/>
            <a:ext cx="2057400" cy="0"/>
          </a:xfrm>
          <a:prstGeom prst="straightConnector1">
            <a:avLst/>
          </a:prstGeom>
          <a:solidFill>
            <a:schemeClr val="folHlink"/>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3" name="Picture 52">
            <a:extLst>
              <a:ext uri="{FF2B5EF4-FFF2-40B4-BE49-F238E27FC236}">
                <a16:creationId xmlns:a16="http://schemas.microsoft.com/office/drawing/2014/main" id="{72345814-E2FB-4DE6-ADA0-856689345966}"/>
              </a:ext>
            </a:extLst>
          </p:cNvPr>
          <p:cNvPicPr>
            <a:picLocks noChangeAspect="1"/>
          </p:cNvPicPr>
          <p:nvPr/>
        </p:nvPicPr>
        <p:blipFill rotWithShape="1">
          <a:blip r:embed="rId18">
            <a:extLst>
              <a:ext uri="{28A0092B-C50C-407E-A947-70E740481C1C}">
                <a14:useLocalDpi xmlns:a14="http://schemas.microsoft.com/office/drawing/2010/main" val="0"/>
              </a:ext>
            </a:extLst>
          </a:blip>
          <a:srcRect l="4458" t="12695" r="7173" b="14267"/>
          <a:stretch/>
        </p:blipFill>
        <p:spPr>
          <a:xfrm>
            <a:off x="383664" y="942151"/>
            <a:ext cx="564356" cy="214313"/>
          </a:xfrm>
          <a:prstGeom prst="rect">
            <a:avLst/>
          </a:prstGeom>
          <a:ln>
            <a:noFill/>
          </a:ln>
        </p:spPr>
      </p:pic>
      <p:sp>
        <p:nvSpPr>
          <p:cNvPr id="54" name="Rectangle 53">
            <a:extLst>
              <a:ext uri="{FF2B5EF4-FFF2-40B4-BE49-F238E27FC236}">
                <a16:creationId xmlns:a16="http://schemas.microsoft.com/office/drawing/2014/main" id="{41A832D6-88B7-4839-B9A4-A370961A6338}"/>
              </a:ext>
            </a:extLst>
          </p:cNvPr>
          <p:cNvSpPr/>
          <p:nvPr/>
        </p:nvSpPr>
        <p:spPr bwMode="auto">
          <a:xfrm>
            <a:off x="478464" y="1230319"/>
            <a:ext cx="730952" cy="970671"/>
          </a:xfrm>
          <a:prstGeom prst="rect">
            <a:avLst/>
          </a:prstGeom>
          <a:solidFill>
            <a:schemeClr val="bg1">
              <a:lumMod val="85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783"/>
            <a:endParaRPr lang="en-US" sz="1050" dirty="0">
              <a:solidFill>
                <a:prstClr val="black"/>
              </a:solidFill>
              <a:ea typeface="STKaiti"/>
            </a:endParaRPr>
          </a:p>
        </p:txBody>
      </p:sp>
      <p:pic>
        <p:nvPicPr>
          <p:cNvPr id="55" name="Picture 54">
            <a:extLst>
              <a:ext uri="{FF2B5EF4-FFF2-40B4-BE49-F238E27FC236}">
                <a16:creationId xmlns:a16="http://schemas.microsoft.com/office/drawing/2014/main" id="{6D20DFDA-8CE2-4369-B1D9-92ADDB90B660}"/>
              </a:ext>
            </a:extLst>
          </p:cNvPr>
          <p:cNvPicPr>
            <a:picLocks noChangeAspect="1"/>
          </p:cNvPicPr>
          <p:nvPr/>
        </p:nvPicPr>
        <p:blipFill>
          <a:blip r:embed="rId1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3600" y="1404524"/>
            <a:ext cx="222365" cy="222365"/>
          </a:xfrm>
          <a:prstGeom prst="rect">
            <a:avLst/>
          </a:prstGeom>
        </p:spPr>
      </p:pic>
      <p:sp>
        <p:nvSpPr>
          <p:cNvPr id="56" name="Rectangle 55">
            <a:extLst>
              <a:ext uri="{FF2B5EF4-FFF2-40B4-BE49-F238E27FC236}">
                <a16:creationId xmlns:a16="http://schemas.microsoft.com/office/drawing/2014/main" id="{EC4B20BE-C5AE-4B03-B8FF-84FF44876482}"/>
              </a:ext>
            </a:extLst>
          </p:cNvPr>
          <p:cNvSpPr/>
          <p:nvPr/>
        </p:nvSpPr>
        <p:spPr>
          <a:xfrm>
            <a:off x="497393" y="1650870"/>
            <a:ext cx="729688" cy="415498"/>
          </a:xfrm>
          <a:prstGeom prst="rect">
            <a:avLst/>
          </a:prstGeom>
        </p:spPr>
        <p:txBody>
          <a:bodyPr wrap="none">
            <a:spAutoFit/>
          </a:bodyPr>
          <a:lstStyle/>
          <a:p>
            <a:pPr defTabSz="685783"/>
            <a:r>
              <a:rPr lang="en-US" sz="1050" dirty="0">
                <a:solidFill>
                  <a:prstClr val="black"/>
                </a:solidFill>
                <a:latin typeface="Calibri Light" panose="020F0302020204030204" pitchFamily="34" charset="0"/>
                <a:ea typeface="STKaiti"/>
              </a:rPr>
              <a:t>Test Data </a:t>
            </a:r>
          </a:p>
          <a:p>
            <a:pPr defTabSz="685783"/>
            <a:r>
              <a:rPr lang="en-US" sz="1050" dirty="0">
                <a:solidFill>
                  <a:prstClr val="black"/>
                </a:solidFill>
                <a:latin typeface="Calibri Light" panose="020F0302020204030204" pitchFamily="34" charset="0"/>
                <a:ea typeface="STKaiti"/>
              </a:rPr>
              <a:t>Request</a:t>
            </a:r>
          </a:p>
        </p:txBody>
      </p:sp>
      <p:sp>
        <p:nvSpPr>
          <p:cNvPr id="57" name="Rectangle 56">
            <a:extLst>
              <a:ext uri="{FF2B5EF4-FFF2-40B4-BE49-F238E27FC236}">
                <a16:creationId xmlns:a16="http://schemas.microsoft.com/office/drawing/2014/main" id="{71C14880-C895-47F7-9057-244A70F1945C}"/>
              </a:ext>
            </a:extLst>
          </p:cNvPr>
          <p:cNvSpPr/>
          <p:nvPr/>
        </p:nvSpPr>
        <p:spPr bwMode="auto">
          <a:xfrm>
            <a:off x="312579" y="625151"/>
            <a:ext cx="8210123" cy="227297"/>
          </a:xfrm>
          <a:prstGeom prst="rect">
            <a:avLst/>
          </a:prstGeom>
          <a:solidFill>
            <a:schemeClr val="tx1">
              <a:lumMod val="40000"/>
              <a:lumOff val="60000"/>
            </a:schemeClr>
          </a:solidFill>
          <a:ln w="0" cap="flat" cmpd="sng" algn="ctr">
            <a:noFill/>
            <a:prstDash val="solid"/>
            <a:round/>
            <a:headEnd type="none" w="med" len="med"/>
            <a:tailEnd type="none" w="med" len="med"/>
          </a:ln>
          <a:effectLst/>
        </p:spPr>
        <p:txBody>
          <a:bodyPr lIns="68580" tIns="34290" rIns="0"/>
          <a:lstStyle/>
          <a:p>
            <a:pPr defTabSz="685783" fontAlgn="auto">
              <a:spcBef>
                <a:spcPts val="0"/>
              </a:spcBef>
              <a:spcAft>
                <a:spcPts val="0"/>
              </a:spcAft>
            </a:pPr>
            <a:r>
              <a:rPr lang="en-GB" sz="1050" b="1" dirty="0">
                <a:solidFill>
                  <a:srgbClr val="124079">
                    <a:lumMod val="75000"/>
                  </a:srgbClr>
                </a:solidFill>
                <a:latin typeface="Calibri Light" panose="020F0302020204030204" pitchFamily="34" charset="0"/>
                <a:ea typeface="MS PGothic" pitchFamily="34" charset="-128"/>
                <a:cs typeface="Calibri" panose="020F0502020204030204" pitchFamily="34" charset="0"/>
              </a:rPr>
              <a:t>Typical Test Data Management using LTI’s ETDM tool</a:t>
            </a:r>
          </a:p>
        </p:txBody>
      </p:sp>
      <p:sp>
        <p:nvSpPr>
          <p:cNvPr id="58" name="Rectangle 57">
            <a:extLst/>
          </p:cNvPr>
          <p:cNvSpPr/>
          <p:nvPr/>
        </p:nvSpPr>
        <p:spPr>
          <a:xfrm>
            <a:off x="303652" y="3491290"/>
            <a:ext cx="8201196" cy="1288472"/>
          </a:xfrm>
          <a:prstGeom prst="rect">
            <a:avLst/>
          </a:prstGeom>
          <a:solidFill>
            <a:schemeClr val="tx2">
              <a:lumMod val="20000"/>
              <a:lumOff val="80000"/>
            </a:schemeClr>
          </a:solidFill>
        </p:spPr>
        <p:txBody>
          <a:bodyPr wrap="square">
            <a:noAutofit/>
          </a:bodyPr>
          <a:lstStyle/>
          <a:p>
            <a:pPr marL="176209" indent="-176209" algn="l" defTabSz="685783" fontAlgn="auto">
              <a:spcBef>
                <a:spcPts val="0"/>
              </a:spcBef>
              <a:spcAft>
                <a:spcPts val="450"/>
              </a:spcAft>
              <a:buFont typeface="Wingdings" pitchFamily="2" charset="2"/>
              <a:buChar char="§"/>
              <a:defRPr/>
            </a:pPr>
            <a:r>
              <a:rPr lang="en-US" kern="0" dirty="0">
                <a:solidFill>
                  <a:sysClr val="windowText" lastClr="000000"/>
                </a:solidFill>
                <a:latin typeface="Calibri Light" panose="020F0302020204030204" pitchFamily="34" charset="0"/>
                <a:ea typeface="STKaiti"/>
                <a:cs typeface="Calibri" panose="020F0502020204030204" pitchFamily="34" charset="0"/>
              </a:rPr>
              <a:t>LTI will consult with functional / business SME and development team for existing </a:t>
            </a:r>
            <a:r>
              <a:rPr lang="en-US" kern="0" dirty="0">
                <a:solidFill>
                  <a:sysClr val="windowText" lastClr="000000"/>
                </a:solidFill>
                <a:latin typeface="Calibri Light" panose="020F0302020204030204" pitchFamily="34" charset="0"/>
                <a:cs typeface="Calibri" panose="020F0502020204030204" pitchFamily="34" charset="0"/>
              </a:rPr>
              <a:t>Set of </a:t>
            </a:r>
            <a:r>
              <a:rPr lang="en-US" kern="0" dirty="0">
                <a:solidFill>
                  <a:sysClr val="windowText" lastClr="000000"/>
                </a:solidFill>
                <a:latin typeface="Calibri Light" panose="020F0302020204030204" pitchFamily="34" charset="0"/>
                <a:ea typeface="STKaiti"/>
                <a:cs typeface="Calibri" panose="020F0502020204030204" pitchFamily="34" charset="0"/>
              </a:rPr>
              <a:t>Golden Test data</a:t>
            </a:r>
          </a:p>
          <a:p>
            <a:pPr marL="176209" indent="-176209" algn="l" defTabSz="685783" fontAlgn="auto">
              <a:spcBef>
                <a:spcPts val="0"/>
              </a:spcBef>
              <a:spcAft>
                <a:spcPts val="450"/>
              </a:spcAft>
              <a:buFont typeface="Wingdings" pitchFamily="2" charset="2"/>
              <a:buChar char="§"/>
              <a:defRPr/>
            </a:pPr>
            <a:r>
              <a:rPr lang="en-US" kern="0" dirty="0">
                <a:solidFill>
                  <a:sysClr val="windowText" lastClr="000000"/>
                </a:solidFill>
                <a:latin typeface="Calibri Light" panose="020F0302020204030204" pitchFamily="34" charset="0"/>
                <a:ea typeface="STKaiti"/>
                <a:cs typeface="Calibri" panose="020F0502020204030204" pitchFamily="34" charset="0"/>
              </a:rPr>
              <a:t>Leverage LTI proprietary tools (ETDM) for future Test data generation needs. </a:t>
            </a:r>
            <a:r>
              <a:rPr lang="en-US" kern="0" dirty="0">
                <a:solidFill>
                  <a:sysClr val="windowText" lastClr="000000"/>
                </a:solidFill>
                <a:latin typeface="Calibri Light" panose="020F0302020204030204" pitchFamily="34" charset="0"/>
                <a:cs typeface="Calibri" panose="020F0502020204030204" pitchFamily="34" charset="0"/>
              </a:rPr>
              <a:t>Automated Test data generation scripts will be prepared in consultation with Process SMEs / Dev team based on the requirement. </a:t>
            </a:r>
            <a:r>
              <a:rPr lang="en-US" kern="0" dirty="0">
                <a:solidFill>
                  <a:sysClr val="windowText" lastClr="000000"/>
                </a:solidFill>
                <a:latin typeface="Calibri Light" panose="020F0302020204030204" pitchFamily="34" charset="0"/>
                <a:ea typeface="STKaiti"/>
                <a:cs typeface="Calibri" panose="020F0502020204030204" pitchFamily="34" charset="0"/>
              </a:rPr>
              <a:t> </a:t>
            </a:r>
          </a:p>
          <a:p>
            <a:pPr marL="176209" indent="-176209" algn="l" defTabSz="685783" fontAlgn="auto">
              <a:spcBef>
                <a:spcPts val="0"/>
              </a:spcBef>
              <a:spcAft>
                <a:spcPts val="450"/>
              </a:spcAft>
              <a:buFont typeface="Wingdings" pitchFamily="2" charset="2"/>
              <a:buChar char="§"/>
              <a:defRPr/>
            </a:pPr>
            <a:r>
              <a:rPr lang="en-US" kern="0" dirty="0">
                <a:solidFill>
                  <a:sysClr val="windowText" lastClr="000000"/>
                </a:solidFill>
                <a:latin typeface="Calibri Light" panose="020F0302020204030204" pitchFamily="34" charset="0"/>
                <a:ea typeface="STKaiti"/>
                <a:cs typeface="Calibri" panose="020F0502020204030204" pitchFamily="34" charset="0"/>
              </a:rPr>
              <a:t>Manage Golden Set repository for all identified test data across the related applications</a:t>
            </a:r>
          </a:p>
          <a:p>
            <a:pPr marL="176209" indent="-176209" algn="l" defTabSz="685783" fontAlgn="auto">
              <a:spcBef>
                <a:spcPts val="0"/>
              </a:spcBef>
              <a:spcAft>
                <a:spcPts val="450"/>
              </a:spcAft>
              <a:buFont typeface="Wingdings" pitchFamily="2" charset="2"/>
              <a:buChar char="§"/>
              <a:defRPr/>
            </a:pPr>
            <a:r>
              <a:rPr lang="en-US" kern="0" dirty="0">
                <a:solidFill>
                  <a:sysClr val="windowText" lastClr="000000"/>
                </a:solidFill>
                <a:latin typeface="Calibri Light" panose="020F0302020204030204" pitchFamily="34" charset="0"/>
                <a:ea typeface="STKaiti"/>
                <a:cs typeface="Calibri" panose="020F0502020204030204" pitchFamily="34" charset="0"/>
              </a:rPr>
              <a:t>Test environment setup and deployments will be handled by Phoenix IT team. </a:t>
            </a:r>
          </a:p>
        </p:txBody>
      </p:sp>
      <p:sp>
        <p:nvSpPr>
          <p:cNvPr id="59" name="Rectangle 58">
            <a:extLst/>
          </p:cNvPr>
          <p:cNvSpPr/>
          <p:nvPr/>
        </p:nvSpPr>
        <p:spPr bwMode="auto">
          <a:xfrm>
            <a:off x="303652" y="3260090"/>
            <a:ext cx="8201196" cy="246209"/>
          </a:xfrm>
          <a:prstGeom prst="rect">
            <a:avLst/>
          </a:prstGeom>
          <a:solidFill>
            <a:srgbClr val="2C2E8C"/>
          </a:solidFill>
          <a:ln w="0" cap="flat" cmpd="sng" algn="ctr">
            <a:noFill/>
            <a:prstDash val="solid"/>
            <a:round/>
            <a:headEnd type="none" w="med" len="med"/>
            <a:tailEnd type="none" w="med" len="med"/>
          </a:ln>
          <a:effectLst/>
        </p:spPr>
        <p:txBody>
          <a:bodyPr lIns="68580" tIns="34290" rIns="0"/>
          <a:lstStyle/>
          <a:p>
            <a:pPr defTabSz="685783" fontAlgn="auto">
              <a:spcBef>
                <a:spcPts val="0"/>
              </a:spcBef>
              <a:spcAft>
                <a:spcPts val="0"/>
              </a:spcAft>
            </a:pPr>
            <a:r>
              <a:rPr lang="en-GB" sz="1050" b="1" dirty="0">
                <a:solidFill>
                  <a:prstClr val="white"/>
                </a:solidFill>
                <a:latin typeface="Calibri Light" panose="020F0302020204030204" pitchFamily="34" charset="0"/>
                <a:ea typeface="MS PGothic" pitchFamily="34" charset="-128"/>
                <a:cs typeface="Calibri" panose="020F0502020204030204" pitchFamily="34" charset="0"/>
              </a:rPr>
              <a:t>Test Data and Environment Management Activities </a:t>
            </a:r>
          </a:p>
        </p:txBody>
      </p:sp>
    </p:spTree>
    <p:extLst>
      <p:ext uri="{BB962C8B-B14F-4D97-AF65-F5344CB8AC3E}">
        <p14:creationId xmlns:p14="http://schemas.microsoft.com/office/powerpoint/2010/main" val="3711849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Comparison</a:t>
            </a:r>
          </a:p>
        </p:txBody>
      </p:sp>
      <p:graphicFrame>
        <p:nvGraphicFramePr>
          <p:cNvPr id="4" name="Table 3">
            <a:extLst>
              <a:ext uri="{FF2B5EF4-FFF2-40B4-BE49-F238E27FC236}">
                <a16:creationId xmlns:a16="http://schemas.microsoft.com/office/drawing/2014/main" id="{82FC75DA-479D-4F9F-8425-1812AA3C645B}"/>
              </a:ext>
            </a:extLst>
          </p:cNvPr>
          <p:cNvGraphicFramePr>
            <a:graphicFrameLocks noGrp="1"/>
          </p:cNvGraphicFramePr>
          <p:nvPr>
            <p:extLst/>
          </p:nvPr>
        </p:nvGraphicFramePr>
        <p:xfrm>
          <a:off x="280115" y="625151"/>
          <a:ext cx="6226614" cy="3970743"/>
        </p:xfrm>
        <a:graphic>
          <a:graphicData uri="http://schemas.openxmlformats.org/drawingml/2006/table">
            <a:tbl>
              <a:tblPr/>
              <a:tblGrid>
                <a:gridCol w="1771391">
                  <a:extLst>
                    <a:ext uri="{9D8B030D-6E8A-4147-A177-3AD203B41FA5}">
                      <a16:colId xmlns:a16="http://schemas.microsoft.com/office/drawing/2014/main" val="20000"/>
                    </a:ext>
                  </a:extLst>
                </a:gridCol>
                <a:gridCol w="2227067">
                  <a:extLst>
                    <a:ext uri="{9D8B030D-6E8A-4147-A177-3AD203B41FA5}">
                      <a16:colId xmlns:a16="http://schemas.microsoft.com/office/drawing/2014/main" val="20001"/>
                    </a:ext>
                  </a:extLst>
                </a:gridCol>
                <a:gridCol w="2228156">
                  <a:extLst>
                    <a:ext uri="{9D8B030D-6E8A-4147-A177-3AD203B41FA5}">
                      <a16:colId xmlns:a16="http://schemas.microsoft.com/office/drawing/2014/main" val="20003"/>
                    </a:ext>
                  </a:extLst>
                </a:gridCol>
              </a:tblGrid>
              <a:tr h="185375">
                <a:tc>
                  <a:txBody>
                    <a:bodyPr/>
                    <a:lstStyle/>
                    <a:p>
                      <a:pPr algn="ctr" fontAlgn="ctr"/>
                      <a:r>
                        <a:rPr lang="en-US" sz="1100" b="1" i="0" u="none" strike="noStrike" dirty="0">
                          <a:solidFill>
                            <a:schemeClr val="bg1"/>
                          </a:solidFill>
                          <a:effectLst/>
                          <a:latin typeface="Calibri Light" panose="020F0302020204030204" pitchFamily="34" charset="0"/>
                        </a:rPr>
                        <a:t>Category</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en-US" sz="1100" b="1" i="0" u="none" strike="noStrike" dirty="0">
                          <a:solidFill>
                            <a:schemeClr val="bg1"/>
                          </a:solidFill>
                          <a:effectLst/>
                          <a:latin typeface="Calibri Light" panose="020F0302020204030204" pitchFamily="34" charset="0"/>
                        </a:rPr>
                        <a:t>HP UFT</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tc>
                  <a:txBody>
                    <a:bodyPr/>
                    <a:lstStyle/>
                    <a:p>
                      <a:pPr algn="ctr" fontAlgn="ctr"/>
                      <a:r>
                        <a:rPr lang="en-US" sz="1100" b="1" i="0" u="none" strike="noStrike" dirty="0">
                          <a:solidFill>
                            <a:schemeClr val="bg1"/>
                          </a:solidFill>
                          <a:effectLst/>
                          <a:latin typeface="Calibri Light" panose="020F0302020204030204" pitchFamily="34" charset="0"/>
                        </a:rPr>
                        <a:t>Test Complete</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10000"/>
                  </a:ext>
                </a:extLst>
              </a:tr>
              <a:tr h="185375">
                <a:tc>
                  <a:txBody>
                    <a:bodyPr/>
                    <a:lstStyle/>
                    <a:p>
                      <a:pPr marL="114300" indent="0" algn="l" fontAlgn="ctr"/>
                      <a:r>
                        <a:rPr lang="en-US" sz="1100" b="1" i="0" u="none" strike="noStrike" dirty="0">
                          <a:solidFill>
                            <a:srgbClr val="000000"/>
                          </a:solidFill>
                          <a:effectLst/>
                          <a:latin typeface="Calibri Light" panose="020F0302020204030204" pitchFamily="34" charset="0"/>
                        </a:rPr>
                        <a:t>Ease</a:t>
                      </a:r>
                      <a:r>
                        <a:rPr lang="en-US" sz="1100" b="1" i="0" u="none" strike="noStrike" baseline="0" dirty="0">
                          <a:solidFill>
                            <a:srgbClr val="000000"/>
                          </a:solidFill>
                          <a:effectLst/>
                          <a:latin typeface="Calibri Light" panose="020F0302020204030204" pitchFamily="34" charset="0"/>
                        </a:rPr>
                        <a:t> of </a:t>
                      </a:r>
                      <a:r>
                        <a:rPr lang="en-US" sz="1100" b="1" i="0" u="none" strike="noStrike" dirty="0">
                          <a:solidFill>
                            <a:srgbClr val="000000"/>
                          </a:solidFill>
                          <a:effectLst/>
                          <a:latin typeface="Calibri Light" panose="020F0302020204030204" pitchFamily="34" charset="0"/>
                        </a:rPr>
                        <a:t>Script Creation</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baseline="0" dirty="0">
                          <a:solidFill>
                            <a:srgbClr val="000000"/>
                          </a:solidFill>
                          <a:effectLst/>
                          <a:latin typeface="Calibri Light" panose="020F0302020204030204" pitchFamily="34" charset="0"/>
                          <a:ea typeface="+mn-ea"/>
                          <a:cs typeface="+mn-cs"/>
                        </a:rPr>
                        <a:t>High</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baseline="0" dirty="0">
                          <a:solidFill>
                            <a:srgbClr val="000000"/>
                          </a:solidFill>
                          <a:effectLst/>
                          <a:latin typeface="Calibri Light" panose="020F0302020204030204" pitchFamily="34" charset="0"/>
                          <a:ea typeface="+mn-ea"/>
                          <a:cs typeface="+mn-cs"/>
                        </a:rPr>
                        <a:t>High</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37886">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Licensing Cost</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baseline="0" dirty="0">
                          <a:solidFill>
                            <a:srgbClr val="000000"/>
                          </a:solidFill>
                          <a:effectLst/>
                          <a:latin typeface="Calibri Light" panose="020F0302020204030204" pitchFamily="34" charset="0"/>
                          <a:ea typeface="+mn-ea"/>
                          <a:cs typeface="+mn-cs"/>
                        </a:rPr>
                        <a:t>Moderate, reduced cost</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Moderate</a:t>
                      </a:r>
                    </a:p>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(Much</a:t>
                      </a:r>
                      <a:r>
                        <a:rPr lang="en-US" sz="1100" b="0" i="0" u="none" strike="noStrike" kern="1200" baseline="0" dirty="0">
                          <a:solidFill>
                            <a:srgbClr val="000000"/>
                          </a:solidFill>
                          <a:effectLst/>
                          <a:latin typeface="Calibri Light" panose="020F0302020204030204" pitchFamily="34" charset="0"/>
                          <a:ea typeface="+mn-ea"/>
                          <a:cs typeface="+mn-cs"/>
                        </a:rPr>
                        <a:t> cheaper than UFT)</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5375">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Effort of Maintenance</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Medium</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Medium</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37886">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Support for Browsers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Google Chrome </a:t>
                      </a:r>
                      <a:br>
                        <a:rPr lang="en-US" sz="1100" b="0" i="0" u="none" strike="noStrike" kern="1200" dirty="0">
                          <a:solidFill>
                            <a:srgbClr val="000000"/>
                          </a:solidFill>
                          <a:effectLst/>
                          <a:latin typeface="Calibri Light" panose="020F0302020204030204" pitchFamily="34" charset="0"/>
                          <a:ea typeface="+mn-ea"/>
                          <a:cs typeface="+mn-cs"/>
                        </a:rPr>
                      </a:br>
                      <a:r>
                        <a:rPr lang="en-US" sz="1100" b="0" i="0" u="none" strike="noStrike" kern="1200" dirty="0">
                          <a:solidFill>
                            <a:srgbClr val="000000"/>
                          </a:solidFill>
                          <a:effectLst/>
                          <a:latin typeface="Calibri Light" panose="020F0302020204030204" pitchFamily="34" charset="0"/>
                          <a:ea typeface="+mn-ea"/>
                          <a:cs typeface="+mn-cs"/>
                        </a:rPr>
                        <a:t>Internet Explorer, Firefox</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Internet Explorer,Google Chrome,Safari,Mozilla Firefox,Opera</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61349">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Support for Non Browser Based application,</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Yes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Yes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61349">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Support for Embedded/ Flash Objects, </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Yes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Yes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86337">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Language Support</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VB Script</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Java</a:t>
                      </a:r>
                      <a:r>
                        <a:rPr lang="en-US" sz="1100" b="0" i="0" u="none" strike="noStrike" kern="1200" baseline="0" dirty="0">
                          <a:solidFill>
                            <a:srgbClr val="000000"/>
                          </a:solidFill>
                          <a:effectLst/>
                          <a:latin typeface="Calibri Light" panose="020F0302020204030204" pitchFamily="34" charset="0"/>
                          <a:ea typeface="+mn-ea"/>
                          <a:cs typeface="+mn-cs"/>
                        </a:rPr>
                        <a:t> Script, VB Script  </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56053">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Coding</a:t>
                      </a:r>
                      <a:r>
                        <a:rPr lang="en-US" sz="1100" b="1" i="0" u="none" strike="noStrike" kern="1200" baseline="0" dirty="0">
                          <a:solidFill>
                            <a:srgbClr val="000000"/>
                          </a:solidFill>
                          <a:effectLst/>
                          <a:latin typeface="Calibri Light" panose="020F0302020204030204" pitchFamily="34" charset="0"/>
                          <a:ea typeface="+mn-ea"/>
                          <a:cs typeface="+mn-cs"/>
                        </a:rPr>
                        <a:t>  Skills Required</a:t>
                      </a:r>
                      <a:endParaRPr lang="en-US" sz="1100" b="1"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Medium</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Medium</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77826">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Mobile Platforms supported</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Can be utilized after collaboration with other HP products</a:t>
                      </a:r>
                    </a:p>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Supports Android, IOS and Windows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Android 4.0 onward</a:t>
                      </a:r>
                    </a:p>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iOS 5 onwards</a:t>
                      </a:r>
                    </a:p>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No</a:t>
                      </a:r>
                      <a:r>
                        <a:rPr lang="en-US" sz="1100" b="0" i="0" u="none" strike="noStrike" kern="1200" baseline="0" dirty="0">
                          <a:solidFill>
                            <a:srgbClr val="000000"/>
                          </a:solidFill>
                          <a:effectLst/>
                          <a:latin typeface="Calibri Light" panose="020F0302020204030204" pitchFamily="34" charset="0"/>
                          <a:ea typeface="+mn-ea"/>
                          <a:cs typeface="+mn-cs"/>
                        </a:rPr>
                        <a:t> Windows support</a:t>
                      </a:r>
                      <a:endParaRPr lang="en-US" sz="1100" b="0" i="0" u="none" strike="noStrike" kern="1200" dirty="0">
                        <a:solidFill>
                          <a:srgbClr val="000000"/>
                        </a:solidFill>
                        <a:effectLst/>
                        <a:latin typeface="Calibri Light" panose="020F0302020204030204" pitchFamily="34" charset="0"/>
                        <a:ea typeface="+mn-ea"/>
                        <a:cs typeface="+mn-cs"/>
                      </a:endParaRP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502128">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Parameterization</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Data can be typed in or imported from databases, spreadsheets, or text files. </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Data can be typed in or imported from databases, spreadsheets.</a:t>
                      </a:r>
                    </a:p>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dirty="0">
                          <a:solidFill>
                            <a:srgbClr val="000000"/>
                          </a:solidFill>
                          <a:effectLst/>
                          <a:latin typeface="Calibri Light" panose="020F0302020204030204" pitchFamily="34" charset="0"/>
                          <a:ea typeface="+mn-ea"/>
                          <a:cs typeface="+mn-cs"/>
                        </a:rPr>
                        <a:t>Supports Test Data generation too</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85375">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Support to custom objects</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Moderate</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Moderate</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185375">
                <a:tc>
                  <a:txBody>
                    <a:bodyPr/>
                    <a:lstStyle/>
                    <a:p>
                      <a:pPr marL="114300" indent="0" algn="l" defTabSz="914400" rtl="0" eaLnBrk="1" fontAlgn="ctr" latinLnBrk="0" hangingPunct="1"/>
                      <a:r>
                        <a:rPr lang="en-US" sz="1100" b="1" i="0" u="none" strike="noStrike" kern="1200" dirty="0">
                          <a:solidFill>
                            <a:srgbClr val="000000"/>
                          </a:solidFill>
                          <a:effectLst/>
                          <a:latin typeface="Calibri Light" panose="020F0302020204030204" pitchFamily="34" charset="0"/>
                          <a:ea typeface="+mn-ea"/>
                          <a:cs typeface="+mn-cs"/>
                        </a:rPr>
                        <a:t>Web Services Testing</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114300" indent="0" algn="ctr" defTabSz="914400" rtl="0" eaLnBrk="1" fontAlgn="ctr" latinLnBrk="0" hangingPunct="1"/>
                      <a:r>
                        <a:rPr lang="en-US" sz="1100" b="0" i="0" u="none" strike="noStrike" kern="1200" dirty="0">
                          <a:solidFill>
                            <a:srgbClr val="000000"/>
                          </a:solidFill>
                          <a:effectLst/>
                          <a:latin typeface="Calibri Light" panose="020F0302020204030204" pitchFamily="34" charset="0"/>
                          <a:ea typeface="+mn-ea"/>
                          <a:cs typeface="+mn-cs"/>
                        </a:rPr>
                        <a:t>Yes, Inbuilt</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114300" marR="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kern="1200" dirty="0">
                          <a:solidFill>
                            <a:srgbClr val="000000"/>
                          </a:solidFill>
                          <a:effectLst/>
                          <a:latin typeface="Calibri Light" panose="020F0302020204030204" pitchFamily="34" charset="0"/>
                          <a:ea typeface="+mn-ea"/>
                          <a:cs typeface="+mn-cs"/>
                        </a:rPr>
                        <a:t>Yes  uses SoapUI</a:t>
                      </a:r>
                    </a:p>
                  </a:txBody>
                  <a:tcPr marL="9158" marR="9158" marT="91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bl>
          </a:graphicData>
        </a:graphic>
      </p:graphicFrame>
      <p:sp>
        <p:nvSpPr>
          <p:cNvPr id="5" name="Rectangle 4">
            <a:extLst>
              <a:ext uri="{FF2B5EF4-FFF2-40B4-BE49-F238E27FC236}">
                <a16:creationId xmlns:a16="http://schemas.microsoft.com/office/drawing/2014/main" id="{45901D31-AFF6-4F4B-ABA9-21AD511B9D67}"/>
              </a:ext>
            </a:extLst>
          </p:cNvPr>
          <p:cNvSpPr/>
          <p:nvPr/>
        </p:nvSpPr>
        <p:spPr>
          <a:xfrm>
            <a:off x="6613451" y="781266"/>
            <a:ext cx="2250687" cy="3485570"/>
          </a:xfrm>
          <a:prstGeom prst="rect">
            <a:avLst/>
          </a:prstGeom>
          <a:solidFill>
            <a:schemeClr val="tx2">
              <a:lumMod val="20000"/>
              <a:lumOff val="80000"/>
            </a:schemeClr>
          </a:solidFill>
        </p:spPr>
        <p:txBody>
          <a:bodyPr wrap="square">
            <a:spAutoFit/>
          </a:bodyPr>
          <a:lstStyle/>
          <a:p>
            <a:pPr defTabSz="914378">
              <a:defRPr/>
            </a:pPr>
            <a:r>
              <a:rPr lang="en-US" sz="1050" b="1" dirty="0" err="1">
                <a:solidFill>
                  <a:srgbClr val="1F497D"/>
                </a:solidFill>
                <a:latin typeface="Calibri" panose="020F0502020204030204" pitchFamily="34" charset="0"/>
                <a:ea typeface="Calibri" panose="020F0502020204030204" pitchFamily="34" charset="0"/>
              </a:rPr>
              <a:t>TestComplete</a:t>
            </a:r>
            <a:r>
              <a:rPr lang="en-US" sz="1050" b="1" dirty="0">
                <a:solidFill>
                  <a:srgbClr val="1F497D"/>
                </a:solidFill>
                <a:latin typeface="Calibri" panose="020F0502020204030204" pitchFamily="34" charset="0"/>
                <a:ea typeface="Calibri" panose="020F0502020204030204" pitchFamily="34" charset="0"/>
              </a:rPr>
              <a:t>/</a:t>
            </a:r>
            <a:r>
              <a:rPr lang="en-US" sz="1050" b="1" dirty="0" err="1">
                <a:solidFill>
                  <a:srgbClr val="1F497D"/>
                </a:solidFill>
                <a:latin typeface="Calibri" panose="020F0502020204030204" pitchFamily="34" charset="0"/>
                <a:ea typeface="Calibri" panose="020F0502020204030204" pitchFamily="34" charset="0"/>
              </a:rPr>
              <a:t>Smartbear</a:t>
            </a:r>
            <a:endParaRPr lang="en-US" sz="1050" b="1" dirty="0">
              <a:solidFill>
                <a:srgbClr val="1F497D"/>
              </a:solidFill>
              <a:latin typeface="Calibri" panose="020F0502020204030204" pitchFamily="34" charset="0"/>
              <a:ea typeface="Calibri" panose="020F0502020204030204" pitchFamily="34" charset="0"/>
            </a:endParaRPr>
          </a:p>
          <a:p>
            <a:pPr algn="l" defTabSz="914378">
              <a:defRPr/>
            </a:pPr>
            <a:endParaRPr lang="en-US" sz="1050" dirty="0">
              <a:solidFill>
                <a:srgbClr val="1F497D"/>
              </a:solidFill>
              <a:latin typeface="Calibri" panose="020F0502020204030204" pitchFamily="34" charset="0"/>
            </a:endParaRPr>
          </a:p>
          <a:p>
            <a:pPr marL="171446" indent="-171446" algn="l" defTabSz="914378">
              <a:buFont typeface="Arial" panose="020B0604020202020204" pitchFamily="34" charset="0"/>
              <a:buChar char="•"/>
              <a:defRPr/>
            </a:pPr>
            <a:r>
              <a:rPr lang="en-US" sz="1050" dirty="0">
                <a:solidFill>
                  <a:srgbClr val="1F497D"/>
                </a:solidFill>
                <a:latin typeface="Calibri" panose="020F0502020204030204" pitchFamily="34" charset="0"/>
              </a:rPr>
              <a:t>Based on the comparison </a:t>
            </a:r>
            <a:r>
              <a:rPr lang="en-US" sz="1050" dirty="0" err="1">
                <a:solidFill>
                  <a:srgbClr val="1F497D"/>
                </a:solidFill>
                <a:latin typeface="Calibri" panose="020F0502020204030204" pitchFamily="34" charset="0"/>
              </a:rPr>
              <a:t>TestComplete</a:t>
            </a:r>
            <a:r>
              <a:rPr lang="en-US" sz="1050" dirty="0">
                <a:solidFill>
                  <a:srgbClr val="1F497D"/>
                </a:solidFill>
                <a:latin typeface="Calibri" panose="020F0502020204030204" pitchFamily="34" charset="0"/>
              </a:rPr>
              <a:t> offers similar features. </a:t>
            </a:r>
          </a:p>
          <a:p>
            <a:pPr marL="171446" indent="-171446" algn="l" defTabSz="914378">
              <a:buFont typeface="Arial" panose="020B0604020202020204" pitchFamily="34" charset="0"/>
              <a:buChar char="•"/>
              <a:defRPr/>
            </a:pPr>
            <a:endParaRPr lang="en-US" sz="1050" dirty="0">
              <a:solidFill>
                <a:srgbClr val="1F497D"/>
              </a:solidFill>
              <a:latin typeface="Calibri" panose="020F0502020204030204" pitchFamily="34" charset="0"/>
            </a:endParaRPr>
          </a:p>
          <a:p>
            <a:pPr marL="171446" indent="-171446" algn="l" defTabSz="914378">
              <a:buFont typeface="Arial" panose="020B0604020202020204" pitchFamily="34" charset="0"/>
              <a:buChar char="•"/>
              <a:defRPr/>
            </a:pPr>
            <a:r>
              <a:rPr lang="en-US" sz="1050" dirty="0">
                <a:solidFill>
                  <a:srgbClr val="1F497D"/>
                </a:solidFill>
                <a:latin typeface="Calibri" panose="020F0502020204030204" pitchFamily="34" charset="0"/>
              </a:rPr>
              <a:t>However in similar kind of engagement earlier, we had observed challenges of automation of list items in Oracle Forms using </a:t>
            </a:r>
            <a:r>
              <a:rPr lang="en-US" sz="1050" dirty="0" err="1">
                <a:solidFill>
                  <a:srgbClr val="1F497D"/>
                </a:solidFill>
                <a:latin typeface="Calibri" panose="020F0502020204030204" pitchFamily="34" charset="0"/>
              </a:rPr>
              <a:t>TestComplete</a:t>
            </a:r>
            <a:r>
              <a:rPr lang="en-US" sz="1050" dirty="0">
                <a:solidFill>
                  <a:srgbClr val="1F497D"/>
                </a:solidFill>
                <a:latin typeface="Calibri" panose="020F0502020204030204" pitchFamily="34" charset="0"/>
              </a:rPr>
              <a:t>.</a:t>
            </a:r>
          </a:p>
          <a:p>
            <a:pPr marL="171446" indent="-171446" algn="l" defTabSz="914378">
              <a:buFont typeface="Arial" panose="020B0604020202020204" pitchFamily="34" charset="0"/>
              <a:buChar char="•"/>
              <a:defRPr/>
            </a:pPr>
            <a:endParaRPr lang="en-US" sz="1050" dirty="0">
              <a:solidFill>
                <a:srgbClr val="1F497D"/>
              </a:solidFill>
              <a:latin typeface="Calibri" panose="020F0502020204030204" pitchFamily="34" charset="0"/>
            </a:endParaRPr>
          </a:p>
          <a:p>
            <a:pPr marL="171446" indent="-171446" algn="l" defTabSz="914378">
              <a:buFont typeface="Arial" panose="020B0604020202020204" pitchFamily="34" charset="0"/>
              <a:buChar char="•"/>
              <a:defRPr/>
            </a:pPr>
            <a:r>
              <a:rPr lang="en-US" sz="1050" dirty="0">
                <a:solidFill>
                  <a:srgbClr val="1F497D"/>
                </a:solidFill>
                <a:latin typeface="Calibri" panose="020F0502020204030204" pitchFamily="34" charset="0"/>
              </a:rPr>
              <a:t>We recommend 2 weeks </a:t>
            </a:r>
            <a:r>
              <a:rPr lang="en-US" sz="1050" dirty="0" err="1">
                <a:solidFill>
                  <a:srgbClr val="1F497D"/>
                </a:solidFill>
                <a:latin typeface="Calibri" panose="020F0502020204030204" pitchFamily="34" charset="0"/>
              </a:rPr>
              <a:t>PoC</a:t>
            </a:r>
            <a:r>
              <a:rPr lang="en-US" sz="1050" dirty="0">
                <a:solidFill>
                  <a:srgbClr val="1F497D"/>
                </a:solidFill>
                <a:latin typeface="Calibri" panose="020F0502020204030204" pitchFamily="34" charset="0"/>
              </a:rPr>
              <a:t> for </a:t>
            </a:r>
            <a:r>
              <a:rPr lang="en-US" sz="1050" dirty="0" err="1">
                <a:solidFill>
                  <a:srgbClr val="1F497D"/>
                </a:solidFill>
                <a:latin typeface="Calibri" panose="020F0502020204030204" pitchFamily="34" charset="0"/>
              </a:rPr>
              <a:t>TestComplete</a:t>
            </a:r>
            <a:r>
              <a:rPr lang="en-US" sz="1050" dirty="0">
                <a:solidFill>
                  <a:srgbClr val="1F497D"/>
                </a:solidFill>
                <a:latin typeface="Calibri" panose="020F0502020204030204" pitchFamily="34" charset="0"/>
              </a:rPr>
              <a:t>.</a:t>
            </a:r>
          </a:p>
          <a:p>
            <a:pPr algn="l" defTabSz="914378">
              <a:defRPr/>
            </a:pPr>
            <a:r>
              <a:rPr lang="en-US" sz="1050" dirty="0">
                <a:solidFill>
                  <a:srgbClr val="1F497D"/>
                </a:solidFill>
                <a:latin typeface="Calibri" panose="020F0502020204030204" pitchFamily="34" charset="0"/>
              </a:rPr>
              <a:t> </a:t>
            </a:r>
          </a:p>
          <a:p>
            <a:pPr marL="171446" indent="-171446" algn="l" defTabSz="914378">
              <a:buFont typeface="Arial" panose="020B0604020202020204" pitchFamily="34" charset="0"/>
              <a:buChar char="•"/>
              <a:defRPr/>
            </a:pPr>
            <a:r>
              <a:rPr lang="en-US" sz="1050" dirty="0">
                <a:solidFill>
                  <a:srgbClr val="1F497D"/>
                </a:solidFill>
                <a:latin typeface="Calibri" panose="020F0502020204030204" pitchFamily="34" charset="0"/>
              </a:rPr>
              <a:t>During </a:t>
            </a:r>
            <a:r>
              <a:rPr lang="en-US" sz="1050" dirty="0" err="1">
                <a:solidFill>
                  <a:srgbClr val="1F497D"/>
                </a:solidFill>
                <a:latin typeface="Calibri" panose="020F0502020204030204" pitchFamily="34" charset="0"/>
              </a:rPr>
              <a:t>PoC</a:t>
            </a:r>
            <a:r>
              <a:rPr lang="en-US" sz="1050" dirty="0">
                <a:solidFill>
                  <a:srgbClr val="1F497D"/>
                </a:solidFill>
                <a:latin typeface="Calibri" panose="020F0502020204030204" pitchFamily="34" charset="0"/>
              </a:rPr>
              <a:t> we will automate 2-3 representative end-to-end scenarios and establish the feasibility of the tool for automation.</a:t>
            </a:r>
          </a:p>
          <a:p>
            <a:pPr marL="171446" indent="-171446" algn="l" defTabSz="914378">
              <a:buFont typeface="Arial" panose="020B0604020202020204" pitchFamily="34" charset="0"/>
              <a:buChar char="•"/>
              <a:defRPr/>
            </a:pPr>
            <a:endParaRPr lang="en-US" sz="1050" dirty="0">
              <a:solidFill>
                <a:srgbClr val="1F497D"/>
              </a:solidFill>
              <a:latin typeface="Calibri" panose="020F0502020204030204" pitchFamily="34" charset="0"/>
            </a:endParaRPr>
          </a:p>
        </p:txBody>
      </p:sp>
    </p:spTree>
    <p:extLst>
      <p:ext uri="{BB962C8B-B14F-4D97-AF65-F5344CB8AC3E}">
        <p14:creationId xmlns:p14="http://schemas.microsoft.com/office/powerpoint/2010/main" val="73612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0B9C9C-2FED-4088-9408-7FA1F62382C7}"/>
              </a:ext>
            </a:extLst>
          </p:cNvPr>
          <p:cNvSpPr>
            <a:spLocks noGrp="1"/>
          </p:cNvSpPr>
          <p:nvPr>
            <p:ph idx="1"/>
          </p:nvPr>
        </p:nvSpPr>
        <p:spPr/>
        <p:txBody>
          <a:bodyPr/>
          <a:lstStyle/>
          <a:p>
            <a:r>
              <a:rPr lang="en-IN" dirty="0"/>
              <a:t>Technical feasibility of the scenarios will be conducted prior to start of the Automation. Scenarios found not suitable for Automation will not be considered and will be communicated to Phoenix team. </a:t>
            </a:r>
          </a:p>
          <a:p>
            <a:r>
              <a:rPr lang="en-IN" dirty="0"/>
              <a:t>Test Data would be generated for generic process level scenarios. However for the scenarios with domain specific complex logic will be provided by Phoenix process SMEs.</a:t>
            </a:r>
          </a:p>
          <a:p>
            <a:r>
              <a:rPr lang="en-IN" dirty="0"/>
              <a:t>Use of Tools and LTI Accelerators is subjected to the feasibility of implementation</a:t>
            </a:r>
          </a:p>
          <a:p>
            <a:endParaRPr lang="en-IN" dirty="0"/>
          </a:p>
        </p:txBody>
      </p:sp>
      <p:sp>
        <p:nvSpPr>
          <p:cNvPr id="2" name="Title 1">
            <a:extLst>
              <a:ext uri="{FF2B5EF4-FFF2-40B4-BE49-F238E27FC236}">
                <a16:creationId xmlns:a16="http://schemas.microsoft.com/office/drawing/2014/main" id="{8DADE438-1BAD-40B1-946C-6ACCB6E9D043}"/>
              </a:ext>
            </a:extLst>
          </p:cNvPr>
          <p:cNvSpPr>
            <a:spLocks noGrp="1"/>
          </p:cNvSpPr>
          <p:nvPr>
            <p:ph type="title"/>
          </p:nvPr>
        </p:nvSpPr>
        <p:spPr/>
        <p:txBody>
          <a:bodyPr/>
          <a:lstStyle/>
          <a:p>
            <a:r>
              <a:rPr lang="en-IN" dirty="0"/>
              <a:t>Assumptions</a:t>
            </a:r>
          </a:p>
        </p:txBody>
      </p:sp>
    </p:spTree>
    <p:extLst>
      <p:ext uri="{BB962C8B-B14F-4D97-AF65-F5344CB8AC3E}">
        <p14:creationId xmlns:p14="http://schemas.microsoft.com/office/powerpoint/2010/main" val="3742119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425" r="26374" b="5072"/>
          <a:stretch/>
        </p:blipFill>
        <p:spPr>
          <a:xfrm>
            <a:off x="710435" y="889279"/>
            <a:ext cx="2656699" cy="3622431"/>
          </a:xfrm>
          <a:prstGeom prst="rect">
            <a:avLst/>
          </a:prstGeom>
          <a:noFill/>
          <a:ln>
            <a:noFill/>
          </a:ln>
        </p:spPr>
      </p:pic>
      <p:sp>
        <p:nvSpPr>
          <p:cNvPr id="7" name="TextBox 6"/>
          <p:cNvSpPr txBox="1"/>
          <p:nvPr/>
        </p:nvSpPr>
        <p:spPr>
          <a:xfrm>
            <a:off x="1405784" y="1319341"/>
            <a:ext cx="1302152"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lumMod val="10000"/>
                  </a:schemeClr>
                </a:solidFill>
                <a:effectLst/>
                <a:uLnTx/>
                <a:uFillTx/>
                <a:latin typeface="Calibri" panose="020F0502020204030204" pitchFamily="34" charset="0"/>
                <a:ea typeface="+mj-ea"/>
                <a:cs typeface="Calibri" panose="020F0502020204030204" pitchFamily="34" charset="0"/>
              </a:rPr>
              <a:t>Testing Effort</a:t>
            </a:r>
          </a:p>
        </p:txBody>
      </p:sp>
      <p:sp>
        <p:nvSpPr>
          <p:cNvPr id="8" name="TextBox 7"/>
          <p:cNvSpPr txBox="1"/>
          <p:nvPr/>
        </p:nvSpPr>
        <p:spPr>
          <a:xfrm>
            <a:off x="1345255" y="1890684"/>
            <a:ext cx="1423210"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Technical Debt</a:t>
            </a:r>
          </a:p>
        </p:txBody>
      </p:sp>
      <p:sp>
        <p:nvSpPr>
          <p:cNvPr id="9" name="TextBox 8"/>
          <p:cNvSpPr txBox="1"/>
          <p:nvPr/>
        </p:nvSpPr>
        <p:spPr>
          <a:xfrm>
            <a:off x="1330892" y="2462027"/>
            <a:ext cx="1451937"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Test Ecosystem</a:t>
            </a:r>
          </a:p>
        </p:txBody>
      </p:sp>
      <p:sp>
        <p:nvSpPr>
          <p:cNvPr id="10" name="TextBox 9"/>
          <p:cNvSpPr txBox="1"/>
          <p:nvPr/>
        </p:nvSpPr>
        <p:spPr>
          <a:xfrm>
            <a:off x="1148149" y="3033370"/>
            <a:ext cx="1817422"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Data &amp; Compliance</a:t>
            </a:r>
          </a:p>
        </p:txBody>
      </p:sp>
      <p:sp>
        <p:nvSpPr>
          <p:cNvPr id="11" name="TextBox 10"/>
          <p:cNvSpPr txBox="1"/>
          <p:nvPr/>
        </p:nvSpPr>
        <p:spPr>
          <a:xfrm>
            <a:off x="1094898" y="3604715"/>
            <a:ext cx="1923925"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pitchFamily="34" charset="0"/>
                <a:ea typeface="+mj-ea"/>
                <a:cs typeface="Calibri" panose="020F0502020204030204" pitchFamily="34" charset="0"/>
              </a:rPr>
              <a:t>End User Experience</a:t>
            </a:r>
          </a:p>
        </p:txBody>
      </p:sp>
      <p:grpSp>
        <p:nvGrpSpPr>
          <p:cNvPr id="12" name="Group 11"/>
          <p:cNvGrpSpPr/>
          <p:nvPr/>
        </p:nvGrpSpPr>
        <p:grpSpPr>
          <a:xfrm>
            <a:off x="2019097" y="1629641"/>
            <a:ext cx="182880" cy="182880"/>
            <a:chOff x="4880225" y="1337352"/>
            <a:chExt cx="182880" cy="182880"/>
          </a:xfrm>
        </p:grpSpPr>
        <p:sp>
          <p:nvSpPr>
            <p:cNvPr id="13" name="Oval 12"/>
            <p:cNvSpPr/>
            <p:nvPr/>
          </p:nvSpPr>
          <p:spPr bwMode="auto">
            <a:xfrm>
              <a:off x="4880225" y="1337352"/>
              <a:ext cx="182880" cy="182880"/>
            </a:xfrm>
            <a:prstGeom prst="ellipse">
              <a:avLst/>
            </a:prstGeom>
            <a:solidFill>
              <a:srgbClr val="FCC320"/>
            </a:solidFill>
            <a:ln w="6350" cap="flat" cmpd="sng" algn="ctr">
              <a:solidFill>
                <a:srgbClr val="FFCB05"/>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sp>
          <p:nvSpPr>
            <p:cNvPr id="14" name="Oval 13"/>
            <p:cNvSpPr/>
            <p:nvPr/>
          </p:nvSpPr>
          <p:spPr bwMode="auto">
            <a:xfrm>
              <a:off x="4948805" y="1405932"/>
              <a:ext cx="45720" cy="45720"/>
            </a:xfrm>
            <a:prstGeom prst="ellipse">
              <a:avLst/>
            </a:prstGeom>
            <a:solidFill>
              <a:schemeClr val="tx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grpSp>
      <p:cxnSp>
        <p:nvCxnSpPr>
          <p:cNvPr id="15" name="Straight Connector 14"/>
          <p:cNvCxnSpPr>
            <a:stCxn id="13" idx="6"/>
          </p:cNvCxnSpPr>
          <p:nvPr/>
        </p:nvCxnSpPr>
        <p:spPr bwMode="auto">
          <a:xfrm>
            <a:off x="2201977" y="1721081"/>
            <a:ext cx="3383280" cy="0"/>
          </a:xfrm>
          <a:prstGeom prst="line">
            <a:avLst/>
          </a:prstGeom>
          <a:solidFill>
            <a:schemeClr val="folHlink"/>
          </a:solidFill>
          <a:ln w="12700" cap="flat" cmpd="sng" algn="ctr">
            <a:solidFill>
              <a:srgbClr val="FF993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Group 15"/>
          <p:cNvGrpSpPr/>
          <p:nvPr/>
        </p:nvGrpSpPr>
        <p:grpSpPr>
          <a:xfrm>
            <a:off x="2014764" y="2241849"/>
            <a:ext cx="182880" cy="182880"/>
            <a:chOff x="4880225" y="1337352"/>
            <a:chExt cx="182880" cy="182880"/>
          </a:xfrm>
        </p:grpSpPr>
        <p:sp>
          <p:nvSpPr>
            <p:cNvPr id="17" name="Oval 16"/>
            <p:cNvSpPr/>
            <p:nvPr/>
          </p:nvSpPr>
          <p:spPr bwMode="auto">
            <a:xfrm>
              <a:off x="4880225" y="1337352"/>
              <a:ext cx="182880" cy="182880"/>
            </a:xfrm>
            <a:prstGeom prst="ellipse">
              <a:avLst/>
            </a:prstGeom>
            <a:solidFill>
              <a:srgbClr val="FCC320"/>
            </a:solidFill>
            <a:ln w="6350" cap="flat" cmpd="sng" algn="ctr">
              <a:solidFill>
                <a:srgbClr val="FFCB05"/>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sp>
          <p:nvSpPr>
            <p:cNvPr id="18" name="Oval 17"/>
            <p:cNvSpPr/>
            <p:nvPr/>
          </p:nvSpPr>
          <p:spPr bwMode="auto">
            <a:xfrm>
              <a:off x="4948805" y="1405932"/>
              <a:ext cx="45720" cy="45720"/>
            </a:xfrm>
            <a:prstGeom prst="ellipse">
              <a:avLst/>
            </a:prstGeom>
            <a:solidFill>
              <a:schemeClr val="tx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grpSp>
      <p:cxnSp>
        <p:nvCxnSpPr>
          <p:cNvPr id="19" name="Straight Connector 18"/>
          <p:cNvCxnSpPr>
            <a:stCxn id="17" idx="6"/>
          </p:cNvCxnSpPr>
          <p:nvPr/>
        </p:nvCxnSpPr>
        <p:spPr bwMode="auto">
          <a:xfrm>
            <a:off x="2197644" y="2333289"/>
            <a:ext cx="3383280" cy="0"/>
          </a:xfrm>
          <a:prstGeom prst="line">
            <a:avLst/>
          </a:prstGeom>
          <a:solidFill>
            <a:schemeClr val="folHlink"/>
          </a:solidFill>
          <a:ln w="12700" cap="flat" cmpd="sng" algn="ctr">
            <a:solidFill>
              <a:srgbClr val="FF993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Group 19"/>
          <p:cNvGrpSpPr/>
          <p:nvPr/>
        </p:nvGrpSpPr>
        <p:grpSpPr>
          <a:xfrm>
            <a:off x="2022489" y="2856014"/>
            <a:ext cx="182880" cy="182880"/>
            <a:chOff x="4880225" y="1337352"/>
            <a:chExt cx="182880" cy="182880"/>
          </a:xfrm>
        </p:grpSpPr>
        <p:sp>
          <p:nvSpPr>
            <p:cNvPr id="21" name="Oval 20"/>
            <p:cNvSpPr/>
            <p:nvPr/>
          </p:nvSpPr>
          <p:spPr bwMode="auto">
            <a:xfrm>
              <a:off x="4880225" y="1337352"/>
              <a:ext cx="182880" cy="182880"/>
            </a:xfrm>
            <a:prstGeom prst="ellipse">
              <a:avLst/>
            </a:prstGeom>
            <a:solidFill>
              <a:srgbClr val="FCC320"/>
            </a:solidFill>
            <a:ln w="6350" cap="flat" cmpd="sng" algn="ctr">
              <a:solidFill>
                <a:srgbClr val="FFCB05"/>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sp>
          <p:nvSpPr>
            <p:cNvPr id="22" name="Oval 21"/>
            <p:cNvSpPr/>
            <p:nvPr/>
          </p:nvSpPr>
          <p:spPr bwMode="auto">
            <a:xfrm>
              <a:off x="4948805" y="1405932"/>
              <a:ext cx="45720" cy="45720"/>
            </a:xfrm>
            <a:prstGeom prst="ellipse">
              <a:avLst/>
            </a:prstGeom>
            <a:solidFill>
              <a:schemeClr val="tx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grpSp>
      <p:cxnSp>
        <p:nvCxnSpPr>
          <p:cNvPr id="23" name="Straight Connector 22"/>
          <p:cNvCxnSpPr>
            <a:stCxn id="21" idx="6"/>
          </p:cNvCxnSpPr>
          <p:nvPr/>
        </p:nvCxnSpPr>
        <p:spPr bwMode="auto">
          <a:xfrm>
            <a:off x="2205369" y="2947454"/>
            <a:ext cx="3383280" cy="0"/>
          </a:xfrm>
          <a:prstGeom prst="line">
            <a:avLst/>
          </a:prstGeom>
          <a:solidFill>
            <a:schemeClr val="folHlink"/>
          </a:solidFill>
          <a:ln w="12700" cap="flat" cmpd="sng" algn="ctr">
            <a:solidFill>
              <a:srgbClr val="FF993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Group 23"/>
          <p:cNvGrpSpPr/>
          <p:nvPr/>
        </p:nvGrpSpPr>
        <p:grpSpPr>
          <a:xfrm>
            <a:off x="2022489" y="3410380"/>
            <a:ext cx="182880" cy="182880"/>
            <a:chOff x="4880225" y="1337352"/>
            <a:chExt cx="182880" cy="182880"/>
          </a:xfrm>
        </p:grpSpPr>
        <p:sp>
          <p:nvSpPr>
            <p:cNvPr id="25" name="Oval 24"/>
            <p:cNvSpPr/>
            <p:nvPr/>
          </p:nvSpPr>
          <p:spPr bwMode="auto">
            <a:xfrm>
              <a:off x="4880225" y="1337352"/>
              <a:ext cx="182880" cy="182880"/>
            </a:xfrm>
            <a:prstGeom prst="ellipse">
              <a:avLst/>
            </a:prstGeom>
            <a:solidFill>
              <a:srgbClr val="FCC320"/>
            </a:solidFill>
            <a:ln w="6350" cap="flat" cmpd="sng" algn="ctr">
              <a:solidFill>
                <a:srgbClr val="FFCB05"/>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sp>
          <p:nvSpPr>
            <p:cNvPr id="26" name="Oval 25"/>
            <p:cNvSpPr/>
            <p:nvPr/>
          </p:nvSpPr>
          <p:spPr bwMode="auto">
            <a:xfrm>
              <a:off x="4948805" y="1405932"/>
              <a:ext cx="45720" cy="45720"/>
            </a:xfrm>
            <a:prstGeom prst="ellipse">
              <a:avLst/>
            </a:prstGeom>
            <a:solidFill>
              <a:schemeClr val="tx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grpSp>
      <p:cxnSp>
        <p:nvCxnSpPr>
          <p:cNvPr id="27" name="Straight Connector 26"/>
          <p:cNvCxnSpPr>
            <a:stCxn id="25" idx="6"/>
          </p:cNvCxnSpPr>
          <p:nvPr/>
        </p:nvCxnSpPr>
        <p:spPr bwMode="auto">
          <a:xfrm>
            <a:off x="2205369" y="3501820"/>
            <a:ext cx="3383280" cy="0"/>
          </a:xfrm>
          <a:prstGeom prst="line">
            <a:avLst/>
          </a:prstGeom>
          <a:solidFill>
            <a:schemeClr val="folHlink"/>
          </a:solidFill>
          <a:ln w="12700" cap="flat" cmpd="sng" algn="ctr">
            <a:solidFill>
              <a:srgbClr val="FF993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8" name="Group 27"/>
          <p:cNvGrpSpPr/>
          <p:nvPr/>
        </p:nvGrpSpPr>
        <p:grpSpPr>
          <a:xfrm>
            <a:off x="2022489" y="3984410"/>
            <a:ext cx="182880" cy="182880"/>
            <a:chOff x="4880225" y="1337352"/>
            <a:chExt cx="182880" cy="182880"/>
          </a:xfrm>
        </p:grpSpPr>
        <p:sp>
          <p:nvSpPr>
            <p:cNvPr id="29" name="Oval 28"/>
            <p:cNvSpPr/>
            <p:nvPr/>
          </p:nvSpPr>
          <p:spPr bwMode="auto">
            <a:xfrm>
              <a:off x="4880225" y="1337352"/>
              <a:ext cx="182880" cy="182880"/>
            </a:xfrm>
            <a:prstGeom prst="ellipse">
              <a:avLst/>
            </a:prstGeom>
            <a:solidFill>
              <a:srgbClr val="FCC320"/>
            </a:solidFill>
            <a:ln w="6350" cap="flat" cmpd="sng" algn="ctr">
              <a:solidFill>
                <a:srgbClr val="FFCB05"/>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sp>
          <p:nvSpPr>
            <p:cNvPr id="30" name="Oval 29"/>
            <p:cNvSpPr/>
            <p:nvPr/>
          </p:nvSpPr>
          <p:spPr bwMode="auto">
            <a:xfrm>
              <a:off x="4948805" y="1405932"/>
              <a:ext cx="45720" cy="45720"/>
            </a:xfrm>
            <a:prstGeom prst="ellipse">
              <a:avLst/>
            </a:prstGeom>
            <a:solidFill>
              <a:schemeClr val="tx1"/>
            </a:solidFill>
            <a:ln w="635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j-ea"/>
                <a:cs typeface="+mn-cs"/>
              </a:endParaRPr>
            </a:p>
          </p:txBody>
        </p:sp>
      </p:grpSp>
      <p:cxnSp>
        <p:nvCxnSpPr>
          <p:cNvPr id="31" name="Straight Connector 30"/>
          <p:cNvCxnSpPr>
            <a:stCxn id="29" idx="6"/>
          </p:cNvCxnSpPr>
          <p:nvPr/>
        </p:nvCxnSpPr>
        <p:spPr bwMode="auto">
          <a:xfrm>
            <a:off x="2205369" y="4075850"/>
            <a:ext cx="3383280" cy="0"/>
          </a:xfrm>
          <a:prstGeom prst="line">
            <a:avLst/>
          </a:prstGeom>
          <a:solidFill>
            <a:schemeClr val="folHlink"/>
          </a:solidFill>
          <a:ln w="12700" cap="flat" cmpd="sng" algn="ctr">
            <a:solidFill>
              <a:srgbClr val="FF993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flipH="1" flipV="1">
            <a:off x="3231050" y="1173499"/>
            <a:ext cx="1" cy="548640"/>
          </a:xfrm>
          <a:prstGeom prst="straightConnector1">
            <a:avLst/>
          </a:prstGeom>
          <a:ln>
            <a:solidFill>
              <a:schemeClr val="bg2"/>
            </a:solidFill>
            <a:headEnd type="diamond" w="med" len="med"/>
            <a:tailEnd type="stealth" w="lg" len="lg"/>
          </a:ln>
          <a:extLst/>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rot="16200000">
            <a:off x="2789602" y="1376328"/>
            <a:ext cx="587019" cy="253916"/>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Light" panose="020F0302020204030204" pitchFamily="34" charset="0"/>
                <a:ea typeface="+mj-ea"/>
                <a:cs typeface="+mn-cs"/>
              </a:rPr>
              <a:t>15-20%</a:t>
            </a:r>
          </a:p>
        </p:txBody>
      </p:sp>
      <p:sp>
        <p:nvSpPr>
          <p:cNvPr id="34" name="TextBox 33"/>
          <p:cNvSpPr txBox="1"/>
          <p:nvPr/>
        </p:nvSpPr>
        <p:spPr>
          <a:xfrm>
            <a:off x="3369765" y="1052560"/>
            <a:ext cx="2286000" cy="577081"/>
          </a:xfrm>
          <a:prstGeom prst="rect">
            <a:avLst/>
          </a:prstGeom>
          <a:noFill/>
        </p:spPr>
        <p:txBody>
          <a:bodyPr wrap="square" rtlCol="0">
            <a:spAutoFit/>
          </a:bodyPr>
          <a:lstStyle/>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Functional &amp; Non Functional Testing</a:t>
            </a:r>
          </a:p>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Test Management &amp; Reporting</a:t>
            </a:r>
          </a:p>
        </p:txBody>
      </p:sp>
      <p:sp>
        <p:nvSpPr>
          <p:cNvPr id="35" name="TextBox 34"/>
          <p:cNvSpPr txBox="1"/>
          <p:nvPr/>
        </p:nvSpPr>
        <p:spPr>
          <a:xfrm>
            <a:off x="3369765" y="1717172"/>
            <a:ext cx="2286000" cy="577081"/>
          </a:xfrm>
          <a:prstGeom prst="rect">
            <a:avLst/>
          </a:prstGeom>
          <a:noFill/>
        </p:spPr>
        <p:txBody>
          <a:bodyPr wrap="square" rtlCol="0">
            <a:spAutoFit/>
          </a:bodyPr>
          <a:lstStyle/>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Maintainability, Robustness of code</a:t>
            </a:r>
          </a:p>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Configuration best practices</a:t>
            </a:r>
          </a:p>
        </p:txBody>
      </p:sp>
      <p:sp>
        <p:nvSpPr>
          <p:cNvPr id="36" name="TextBox 35"/>
          <p:cNvSpPr txBox="1"/>
          <p:nvPr/>
        </p:nvSpPr>
        <p:spPr>
          <a:xfrm>
            <a:off x="3369765" y="2309064"/>
            <a:ext cx="2286000" cy="577081"/>
          </a:xfrm>
          <a:prstGeom prst="rect">
            <a:avLst/>
          </a:prstGeom>
          <a:noFill/>
        </p:spPr>
        <p:txBody>
          <a:bodyPr wrap="square" rtlCol="0">
            <a:spAutoFit/>
          </a:bodyPr>
          <a:lstStyle/>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Test Infrastructure &amp; Tools</a:t>
            </a:r>
          </a:p>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Capex intensive infrastructure</a:t>
            </a:r>
          </a:p>
        </p:txBody>
      </p:sp>
      <p:sp>
        <p:nvSpPr>
          <p:cNvPr id="37" name="TextBox 36"/>
          <p:cNvSpPr txBox="1"/>
          <p:nvPr/>
        </p:nvSpPr>
        <p:spPr>
          <a:xfrm>
            <a:off x="3369765" y="2879481"/>
            <a:ext cx="2286000" cy="577081"/>
          </a:xfrm>
          <a:prstGeom prst="rect">
            <a:avLst/>
          </a:prstGeom>
          <a:noFill/>
        </p:spPr>
        <p:txBody>
          <a:bodyPr wrap="square" rtlCol="0">
            <a:spAutoFit/>
          </a:bodyPr>
          <a:lstStyle/>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Data &amp; Application security</a:t>
            </a:r>
          </a:p>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Access Control &amp; Audit </a:t>
            </a:r>
          </a:p>
        </p:txBody>
      </p:sp>
      <p:sp>
        <p:nvSpPr>
          <p:cNvPr id="38" name="TextBox 37"/>
          <p:cNvSpPr txBox="1"/>
          <p:nvPr/>
        </p:nvSpPr>
        <p:spPr>
          <a:xfrm>
            <a:off x="3369765" y="3478960"/>
            <a:ext cx="2286000" cy="577081"/>
          </a:xfrm>
          <a:prstGeom prst="rect">
            <a:avLst/>
          </a:prstGeom>
          <a:noFill/>
        </p:spPr>
        <p:txBody>
          <a:bodyPr wrap="square" rtlCol="0">
            <a:spAutoFit/>
          </a:bodyPr>
          <a:lstStyle/>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Internal User Acceptance Tests</a:t>
            </a:r>
          </a:p>
          <a:p>
            <a:pPr marL="112713" marR="0" lvl="0" indent="-112713"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Roboto" panose="020B0604020202020204" charset="0"/>
                <a:cs typeface="Calibri" panose="020F0502020204030204" pitchFamily="34" charset="0"/>
              </a:rPr>
              <a:t>Functional Certification</a:t>
            </a:r>
          </a:p>
        </p:txBody>
      </p:sp>
      <p:sp>
        <p:nvSpPr>
          <p:cNvPr id="39" name="Rectangle 38"/>
          <p:cNvSpPr/>
          <p:nvPr/>
        </p:nvSpPr>
        <p:spPr bwMode="auto">
          <a:xfrm>
            <a:off x="5657229" y="889277"/>
            <a:ext cx="3071404" cy="3562774"/>
          </a:xfrm>
          <a:prstGeom prst="rect">
            <a:avLst/>
          </a:prstGeom>
          <a:solidFill>
            <a:srgbClr val="F3F3F3"/>
          </a:solidFill>
          <a:ln>
            <a:noFill/>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ts val="1250"/>
              </a:lnSpc>
              <a:spcBef>
                <a:spcPct val="0"/>
              </a:spcBef>
              <a:spcAft>
                <a:spcPts val="5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Traditional Cost of Quality computations ( which is 15-20% of IT Apps spend) focuses mostly testing effort. LTI’s Holistic view of also includes hidden components such as : </a:t>
            </a:r>
          </a:p>
          <a:p>
            <a:pPr marL="171450" marR="0" lvl="1" indent="-171450" algn="l" defTabSz="914400" rtl="0" eaLnBrk="1" fontAlgn="base" latinLnBrk="0" hangingPunct="1">
              <a:lnSpc>
                <a:spcPts val="1250"/>
              </a:lnSpc>
              <a:spcBef>
                <a:spcPct val="0"/>
              </a:spcBef>
              <a:spcAft>
                <a:spcPts val="500"/>
              </a:spcAft>
              <a:buClrTx/>
              <a:buSzTx/>
              <a:buFont typeface="+mj-lt"/>
              <a:buAutoNum type="arabicPeriod"/>
              <a:tabLst/>
              <a:defRPr/>
            </a:pPr>
            <a:r>
              <a:rPr kumimoji="0" lang="en-US" sz="1000" b="1" i="0" u="none" strike="noStrike" kern="1200" cap="none" spc="0" normalizeH="0" baseline="0" noProof="0" dirty="0">
                <a:ln>
                  <a:noFill/>
                </a:ln>
                <a:solidFill>
                  <a:srgbClr val="000000"/>
                </a:solidFill>
                <a:effectLst/>
                <a:uLnTx/>
                <a:uFillTx/>
                <a:latin typeface="Calibri Light" panose="020F0302020204030204" pitchFamily="34" charset="0"/>
                <a:ea typeface="Roboto" panose="020B0604020202020204" charset="0"/>
                <a:cs typeface="+mn-cs"/>
              </a:rPr>
              <a:t>Technical Debt:  </a:t>
            </a: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Roboto" panose="020B0604020202020204" charset="0"/>
                <a:cs typeface="+mn-cs"/>
              </a:rPr>
              <a:t>Loss of quality outcomes that can be attributed to sub-optimal coding practices &amp; configuration mistakes over time</a:t>
            </a:r>
          </a:p>
          <a:p>
            <a:pPr marL="171450" marR="0" lvl="1" indent="-171450" algn="l" defTabSz="914400" rtl="0" eaLnBrk="1" fontAlgn="base" latinLnBrk="0" hangingPunct="1">
              <a:lnSpc>
                <a:spcPts val="1250"/>
              </a:lnSpc>
              <a:spcBef>
                <a:spcPct val="0"/>
              </a:spcBef>
              <a:spcAft>
                <a:spcPts val="50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Test Ecosystem: </a:t>
            </a: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Ability to have a performing environment on demand using cloud / hybrid infrastructure</a:t>
            </a:r>
          </a:p>
          <a:p>
            <a:pPr marL="171450" marR="0" lvl="1" indent="-171450" algn="l" defTabSz="914400" rtl="0" eaLnBrk="1" fontAlgn="base" latinLnBrk="0" hangingPunct="1">
              <a:lnSpc>
                <a:spcPts val="1250"/>
              </a:lnSpc>
              <a:spcBef>
                <a:spcPct val="0"/>
              </a:spcBef>
              <a:spcAft>
                <a:spcPts val="50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Data &amp; Compliance: </a:t>
            </a: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Ability to provision sanitized data for testing and aligning to data security regulations. New regulations such as GDPR mandate that data security is build into the life cycle and not retrofitted by a separate compliance team</a:t>
            </a:r>
          </a:p>
          <a:p>
            <a:pPr marL="171450" marR="0" lvl="1" indent="-171450" algn="l" defTabSz="914400" rtl="0" eaLnBrk="1" fontAlgn="base" latinLnBrk="0" hangingPunct="1">
              <a:lnSpc>
                <a:spcPts val="1250"/>
              </a:lnSpc>
              <a:spcBef>
                <a:spcPct val="0"/>
              </a:spcBef>
              <a:spcAft>
                <a:spcPts val="500"/>
              </a:spcAft>
              <a:buClrTx/>
              <a:buSzTx/>
              <a:buFont typeface="+mj-lt"/>
              <a:buAutoNum type="arabicPeriod"/>
              <a:tabLst/>
              <a:defRPr/>
            </a:pPr>
            <a:r>
              <a:rPr kumimoji="0" lang="en-US" sz="1000" b="1"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End User Experience: </a:t>
            </a:r>
            <a:r>
              <a:rPr kumimoji="0" lang="en-US" sz="1000" b="0" i="0" u="none" strike="noStrike" kern="1200" cap="none" spc="0" normalizeH="0" baseline="0" noProof="0" dirty="0">
                <a:ln>
                  <a:noFill/>
                </a:ln>
                <a:solidFill>
                  <a:prstClr val="black"/>
                </a:solidFill>
                <a:effectLst/>
                <a:uLnTx/>
                <a:uFillTx/>
                <a:latin typeface="Calibri Light" panose="020F0302020204030204" pitchFamily="34" charset="0"/>
                <a:ea typeface="Roboto" panose="020B0604020202020204" charset="0"/>
                <a:cs typeface="+mn-cs"/>
              </a:rPr>
              <a:t>Include quality of End User Experience to significantly make an impact in the marketplace</a:t>
            </a:r>
          </a:p>
        </p:txBody>
      </p:sp>
      <p:sp>
        <p:nvSpPr>
          <p:cNvPr id="40" name="TextBox 39"/>
          <p:cNvSpPr txBox="1"/>
          <p:nvPr/>
        </p:nvSpPr>
        <p:spPr>
          <a:xfrm rot="16200000">
            <a:off x="-134739" y="2219357"/>
            <a:ext cx="1373196" cy="338554"/>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mn-cs"/>
              </a:rPr>
              <a:t>Cost of Quality</a:t>
            </a:r>
          </a:p>
        </p:txBody>
      </p:sp>
      <p:sp>
        <p:nvSpPr>
          <p:cNvPr id="41" name="TextBox 40"/>
          <p:cNvSpPr txBox="1"/>
          <p:nvPr/>
        </p:nvSpPr>
        <p:spPr>
          <a:xfrm rot="16200000">
            <a:off x="924031" y="1361797"/>
            <a:ext cx="627095" cy="300082"/>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rPr>
              <a:t>Visible</a:t>
            </a:r>
          </a:p>
        </p:txBody>
      </p:sp>
      <p:sp>
        <p:nvSpPr>
          <p:cNvPr id="42" name="TextBox 41"/>
          <p:cNvSpPr txBox="1"/>
          <p:nvPr/>
        </p:nvSpPr>
        <p:spPr>
          <a:xfrm rot="16200000">
            <a:off x="882483" y="2217071"/>
            <a:ext cx="675185" cy="300082"/>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mn-cs"/>
              </a:rPr>
              <a:t>Hidden</a:t>
            </a:r>
          </a:p>
        </p:txBody>
      </p:sp>
      <p:pic>
        <p:nvPicPr>
          <p:cNvPr id="43" name="Picture 8" descr="Image result for shark png"/>
          <p:cNvPicPr>
            <a:picLocks noChangeAspect="1" noChangeArrowheads="1"/>
          </p:cNvPicPr>
          <p:nvPr/>
        </p:nvPicPr>
        <p:blipFill>
          <a:blip r:embed="rId4" cstate="print">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flipH="1">
            <a:off x="1019213" y="3855595"/>
            <a:ext cx="596455" cy="59645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781216" y="887442"/>
            <a:ext cx="339971" cy="3630250"/>
            <a:chOff x="609926" y="1002706"/>
            <a:chExt cx="339971" cy="3630250"/>
          </a:xfrm>
        </p:grpSpPr>
        <p:grpSp>
          <p:nvGrpSpPr>
            <p:cNvPr id="45" name="Group 44"/>
            <p:cNvGrpSpPr/>
            <p:nvPr/>
          </p:nvGrpSpPr>
          <p:grpSpPr>
            <a:xfrm>
              <a:off x="609926" y="1002706"/>
              <a:ext cx="91440" cy="170031"/>
              <a:chOff x="280932" y="1116754"/>
              <a:chExt cx="91440" cy="144256"/>
            </a:xfrm>
          </p:grpSpPr>
          <p:cxnSp>
            <p:nvCxnSpPr>
              <p:cNvPr id="144" name="Straight Connector 143"/>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Connector 144"/>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Connector 145"/>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Connector 146"/>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Connector 147"/>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6" name="Group 45"/>
            <p:cNvGrpSpPr/>
            <p:nvPr/>
          </p:nvGrpSpPr>
          <p:grpSpPr>
            <a:xfrm>
              <a:off x="609926" y="1209154"/>
              <a:ext cx="91440" cy="382569"/>
              <a:chOff x="280932" y="936434"/>
              <a:chExt cx="91440" cy="324576"/>
            </a:xfrm>
          </p:grpSpPr>
          <p:cxnSp>
            <p:nvCxnSpPr>
              <p:cNvPr id="134" name="Straight Connector 133"/>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Straight Connector 134"/>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Straight Connector 135"/>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Straight Connector 136"/>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Straight Connector 137"/>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9" name="Straight Connector 138"/>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0" name="Straight Connector 139"/>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Straight Connector 140"/>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2" name="Straight Connector 141"/>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Straight Connector 142"/>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7" name="Group 46"/>
            <p:cNvGrpSpPr/>
            <p:nvPr/>
          </p:nvGrpSpPr>
          <p:grpSpPr>
            <a:xfrm>
              <a:off x="609926" y="1625484"/>
              <a:ext cx="91440" cy="382569"/>
              <a:chOff x="280932" y="936434"/>
              <a:chExt cx="91440" cy="324576"/>
            </a:xfrm>
          </p:grpSpPr>
          <p:cxnSp>
            <p:nvCxnSpPr>
              <p:cNvPr id="124" name="Straight Connector 123"/>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Straight Connector 124"/>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Straight Connector 125"/>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Straight Connector 126"/>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Straight Connector 127"/>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Straight Connector 128"/>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Straight Connector 129"/>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Straight Connector 130"/>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Straight Connector 131"/>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Straight Connector 132"/>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8" name="Group 47"/>
            <p:cNvGrpSpPr/>
            <p:nvPr/>
          </p:nvGrpSpPr>
          <p:grpSpPr>
            <a:xfrm>
              <a:off x="609926" y="2048033"/>
              <a:ext cx="91440" cy="382569"/>
              <a:chOff x="280932" y="936434"/>
              <a:chExt cx="91440" cy="324576"/>
            </a:xfrm>
          </p:grpSpPr>
          <p:cxnSp>
            <p:nvCxnSpPr>
              <p:cNvPr id="113" name="Straight Connector 11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1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1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1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Straight Connector 11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Straight Connector 11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Straight Connector 11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Straight Connector 120"/>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Straight Connector 121"/>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 name="Straight Connector 122"/>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9" name="Group 48"/>
            <p:cNvGrpSpPr/>
            <p:nvPr/>
          </p:nvGrpSpPr>
          <p:grpSpPr>
            <a:xfrm>
              <a:off x="609926" y="2470384"/>
              <a:ext cx="91440" cy="382569"/>
              <a:chOff x="280932" y="936434"/>
              <a:chExt cx="91440" cy="324576"/>
            </a:xfrm>
          </p:grpSpPr>
          <p:cxnSp>
            <p:nvCxnSpPr>
              <p:cNvPr id="103" name="Straight Connector 10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0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0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Connector 10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Straight Connector 10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Straight Connector 10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9" name="Straight Connector 10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109"/>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10"/>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11"/>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0" name="Group 49"/>
            <p:cNvGrpSpPr/>
            <p:nvPr/>
          </p:nvGrpSpPr>
          <p:grpSpPr>
            <a:xfrm>
              <a:off x="609926" y="2894226"/>
              <a:ext cx="91440" cy="382569"/>
              <a:chOff x="280932" y="936434"/>
              <a:chExt cx="91440" cy="324576"/>
            </a:xfrm>
          </p:grpSpPr>
          <p:cxnSp>
            <p:nvCxnSpPr>
              <p:cNvPr id="93" name="Straight Connector 9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9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Straight Connector 9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9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9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9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Straight Connector 9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99"/>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00"/>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01"/>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 name="Group 50"/>
            <p:cNvGrpSpPr/>
            <p:nvPr/>
          </p:nvGrpSpPr>
          <p:grpSpPr>
            <a:xfrm>
              <a:off x="609926" y="3312842"/>
              <a:ext cx="91440" cy="382569"/>
              <a:chOff x="280932" y="936434"/>
              <a:chExt cx="91440" cy="324576"/>
            </a:xfrm>
          </p:grpSpPr>
          <p:cxnSp>
            <p:nvCxnSpPr>
              <p:cNvPr id="83" name="Straight Connector 8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8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8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89"/>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90"/>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91"/>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 name="Group 51"/>
            <p:cNvGrpSpPr/>
            <p:nvPr/>
          </p:nvGrpSpPr>
          <p:grpSpPr>
            <a:xfrm>
              <a:off x="609926" y="3726639"/>
              <a:ext cx="91440" cy="382569"/>
              <a:chOff x="280932" y="936434"/>
              <a:chExt cx="91440" cy="324576"/>
            </a:xfrm>
          </p:grpSpPr>
          <p:cxnSp>
            <p:nvCxnSpPr>
              <p:cNvPr id="73" name="Straight Connector 7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3" name="Group 52"/>
            <p:cNvGrpSpPr/>
            <p:nvPr/>
          </p:nvGrpSpPr>
          <p:grpSpPr>
            <a:xfrm>
              <a:off x="609926" y="4154524"/>
              <a:ext cx="91440" cy="382569"/>
              <a:chOff x="280932" y="936434"/>
              <a:chExt cx="91440" cy="324576"/>
            </a:xfrm>
          </p:grpSpPr>
          <p:cxnSp>
            <p:nvCxnSpPr>
              <p:cNvPr id="63" name="Straight Connector 62"/>
              <p:cNvCxnSpPr/>
              <p:nvPr/>
            </p:nvCxnSpPr>
            <p:spPr bwMode="auto">
              <a:xfrm>
                <a:off x="280932" y="93643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p:cNvCxnSpPr/>
              <p:nvPr/>
            </p:nvCxnSpPr>
            <p:spPr bwMode="auto">
              <a:xfrm>
                <a:off x="280932" y="97249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p:cNvCxnSpPr/>
              <p:nvPr/>
            </p:nvCxnSpPr>
            <p:spPr bwMode="auto">
              <a:xfrm>
                <a:off x="280932" y="100856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p:cNvCxnSpPr/>
              <p:nvPr/>
            </p:nvCxnSpPr>
            <p:spPr bwMode="auto">
              <a:xfrm>
                <a:off x="280932" y="1116754"/>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a:off x="280932" y="1152818"/>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p:cNvCxnSpPr/>
              <p:nvPr/>
            </p:nvCxnSpPr>
            <p:spPr bwMode="auto">
              <a:xfrm>
                <a:off x="280932" y="122494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p:cNvCxnSpPr/>
              <p:nvPr/>
            </p:nvCxnSpPr>
            <p:spPr bwMode="auto">
              <a:xfrm>
                <a:off x="280932" y="1188882"/>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p:cNvCxnSpPr/>
              <p:nvPr/>
            </p:nvCxnSpPr>
            <p:spPr bwMode="auto">
              <a:xfrm>
                <a:off x="280932" y="1080690"/>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a:off x="280932" y="1044626"/>
                <a:ext cx="4572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p:cNvCxnSpPr/>
              <p:nvPr/>
            </p:nvCxnSpPr>
            <p:spPr bwMode="auto">
              <a:xfrm>
                <a:off x="280932" y="1261010"/>
                <a:ext cx="91440" cy="0"/>
              </a:xfrm>
              <a:prstGeom prst="line">
                <a:avLst/>
              </a:prstGeom>
              <a:solidFill>
                <a:srgbClr val="800080"/>
              </a:solidFill>
              <a:ln w="6350" cap="flat" cmpd="sng" algn="ctr">
                <a:solidFill>
                  <a:sysClr val="window" lastClr="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4" name="Rectangle 53"/>
            <p:cNvSpPr/>
            <p:nvPr/>
          </p:nvSpPr>
          <p:spPr bwMode="auto">
            <a:xfrm>
              <a:off x="666237" y="1100940"/>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20</a:t>
              </a:r>
            </a:p>
          </p:txBody>
        </p:sp>
        <p:sp>
          <p:nvSpPr>
            <p:cNvPr id="55" name="Rectangle 54"/>
            <p:cNvSpPr/>
            <p:nvPr/>
          </p:nvSpPr>
          <p:spPr bwMode="auto">
            <a:xfrm>
              <a:off x="666237" y="1517357"/>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10</a:t>
              </a:r>
            </a:p>
          </p:txBody>
        </p:sp>
        <p:sp>
          <p:nvSpPr>
            <p:cNvPr id="56" name="Rectangle 55"/>
            <p:cNvSpPr/>
            <p:nvPr/>
          </p:nvSpPr>
          <p:spPr bwMode="auto">
            <a:xfrm>
              <a:off x="666237" y="1933775"/>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0</a:t>
              </a:r>
            </a:p>
          </p:txBody>
        </p:sp>
        <p:sp>
          <p:nvSpPr>
            <p:cNvPr id="57" name="Rectangle 56"/>
            <p:cNvSpPr/>
            <p:nvPr/>
          </p:nvSpPr>
          <p:spPr bwMode="auto">
            <a:xfrm>
              <a:off x="666237" y="2350192"/>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-10</a:t>
              </a:r>
            </a:p>
          </p:txBody>
        </p:sp>
        <p:sp>
          <p:nvSpPr>
            <p:cNvPr id="58" name="Rectangle 57"/>
            <p:cNvSpPr/>
            <p:nvPr/>
          </p:nvSpPr>
          <p:spPr bwMode="auto">
            <a:xfrm>
              <a:off x="666237" y="2766609"/>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-20</a:t>
              </a:r>
            </a:p>
          </p:txBody>
        </p:sp>
        <p:sp>
          <p:nvSpPr>
            <p:cNvPr id="59" name="Rectangle 58"/>
            <p:cNvSpPr/>
            <p:nvPr/>
          </p:nvSpPr>
          <p:spPr bwMode="auto">
            <a:xfrm>
              <a:off x="666237" y="3183026"/>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-30</a:t>
              </a:r>
            </a:p>
          </p:txBody>
        </p:sp>
        <p:sp>
          <p:nvSpPr>
            <p:cNvPr id="60" name="Rectangle 59"/>
            <p:cNvSpPr/>
            <p:nvPr/>
          </p:nvSpPr>
          <p:spPr bwMode="auto">
            <a:xfrm>
              <a:off x="666237" y="3599443"/>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-40</a:t>
              </a:r>
            </a:p>
          </p:txBody>
        </p:sp>
        <p:sp>
          <p:nvSpPr>
            <p:cNvPr id="61" name="Rectangle 60"/>
            <p:cNvSpPr/>
            <p:nvPr/>
          </p:nvSpPr>
          <p:spPr bwMode="auto">
            <a:xfrm>
              <a:off x="666237" y="4015860"/>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-50</a:t>
              </a:r>
            </a:p>
          </p:txBody>
        </p:sp>
        <p:sp>
          <p:nvSpPr>
            <p:cNvPr id="62" name="Rectangle 61"/>
            <p:cNvSpPr/>
            <p:nvPr/>
          </p:nvSpPr>
          <p:spPr bwMode="auto">
            <a:xfrm>
              <a:off x="654474" y="4417551"/>
              <a:ext cx="283660" cy="215405"/>
            </a:xfrm>
            <a:prstGeom prst="rect">
              <a:avLst/>
            </a:prstGeom>
            <a:no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378"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alibri" panose="020F0502020204030204"/>
                  <a:ea typeface="ヒラギノ角ゴ Pro W3" pitchFamily="124" charset="-128"/>
                  <a:cs typeface="Calibri" panose="020F0502020204030204" pitchFamily="34" charset="0"/>
                </a:rPr>
                <a:t>-60</a:t>
              </a:r>
            </a:p>
          </p:txBody>
        </p:sp>
      </p:grpSp>
      <p:sp>
        <p:nvSpPr>
          <p:cNvPr id="149" name="Title 1"/>
          <p:cNvSpPr txBox="1">
            <a:spLocks/>
          </p:cNvSpPr>
          <p:nvPr/>
        </p:nvSpPr>
        <p:spPr>
          <a:xfrm>
            <a:off x="269878" y="240427"/>
            <a:ext cx="8594260" cy="369332"/>
          </a:xfrm>
          <a:prstGeom prst="rect">
            <a:avLst/>
          </a:prstGeom>
        </p:spPr>
        <p:txBody>
          <a:bodyPr/>
          <a:lst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0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1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20"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25"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a:lstStyle>
          <a:p>
            <a:r>
              <a:rPr lang="en-US" sz="2400" b="1" dirty="0"/>
              <a:t>LTI’s Point of View of Quality Assurance</a:t>
            </a:r>
            <a:endParaRPr lang="en-US" sz="2400" b="1" kern="1200" dirty="0"/>
          </a:p>
        </p:txBody>
      </p:sp>
    </p:spTree>
    <p:extLst>
      <p:ext uri="{BB962C8B-B14F-4D97-AF65-F5344CB8AC3E}">
        <p14:creationId xmlns:p14="http://schemas.microsoft.com/office/powerpoint/2010/main" val="3763556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8105" y="2269550"/>
            <a:ext cx="5561624" cy="830997"/>
          </a:xfrm>
        </p:spPr>
        <p:txBody>
          <a:bodyPr/>
          <a:lstStyle/>
          <a:p>
            <a:r>
              <a:rPr lang="en-US" dirty="0"/>
              <a:t>Phase 2- Transformation and Continuous Improvement</a:t>
            </a:r>
          </a:p>
        </p:txBody>
      </p:sp>
    </p:spTree>
    <p:extLst>
      <p:ext uri="{BB962C8B-B14F-4D97-AF65-F5344CB8AC3E}">
        <p14:creationId xmlns:p14="http://schemas.microsoft.com/office/powerpoint/2010/main" val="1797121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a:spLocks noGrp="1"/>
          </p:cNvSpPr>
          <p:nvPr>
            <p:ph type="title"/>
          </p:nvPr>
        </p:nvSpPr>
        <p:spPr>
          <a:xfrm>
            <a:off x="462224" y="240429"/>
            <a:ext cx="8401915" cy="346249"/>
          </a:xfrm>
        </p:spPr>
        <p:txBody>
          <a:bodyPr/>
          <a:lstStyle/>
          <a:p>
            <a:pPr eaLnBrk="1" hangingPunct="1">
              <a:lnSpc>
                <a:spcPct val="90000"/>
              </a:lnSpc>
            </a:pPr>
            <a:r>
              <a:rPr lang="en-US" b="1" kern="1200" dirty="0"/>
              <a:t>Proposed Future </a:t>
            </a:r>
            <a:r>
              <a:rPr lang="en-US" sz="2400" b="1" kern="1200" dirty="0"/>
              <a:t>Quality Assurance Operating Model</a:t>
            </a:r>
          </a:p>
        </p:txBody>
      </p:sp>
      <p:sp>
        <p:nvSpPr>
          <p:cNvPr id="89" name="Pie 73"/>
          <p:cNvSpPr/>
          <p:nvPr/>
        </p:nvSpPr>
        <p:spPr bwMode="auto">
          <a:xfrm rot="10800000">
            <a:off x="3030679" y="1679913"/>
            <a:ext cx="1752600" cy="1760220"/>
          </a:xfrm>
          <a:prstGeom prst="pie">
            <a:avLst>
              <a:gd name="adj1" fmla="val 18635333"/>
              <a:gd name="adj2" fmla="val 13472372"/>
            </a:avLst>
          </a:prstGeom>
          <a:solidFill>
            <a:srgbClr val="FEFDFD">
              <a:alpha val="34902"/>
            </a:srgbClr>
          </a:solidFill>
          <a:ln w="12700" algn="ctr">
            <a:solidFill>
              <a:schemeClr val="tx1">
                <a:lumMod val="40000"/>
                <a:lumOff val="60000"/>
              </a:schemeClr>
            </a:solidFill>
            <a:prstDash val="sysDash"/>
            <a:round/>
            <a:headEnd/>
            <a:tailEnd/>
          </a:ln>
        </p:spPr>
        <p:txBody>
          <a:bodyPr wrap="none" lIns="0" tIns="0" rIns="0" bIns="0" anchor="ctr"/>
          <a:lstStyle/>
          <a:p>
            <a:pPr eaLnBrk="0" fontAlgn="auto" hangingPunct="0">
              <a:lnSpc>
                <a:spcPct val="75000"/>
              </a:lnSpc>
              <a:spcBef>
                <a:spcPts val="0"/>
              </a:spcBef>
              <a:spcAft>
                <a:spcPts val="0"/>
              </a:spcAft>
              <a:buClr>
                <a:srgbClr val="99CC00"/>
              </a:buClr>
              <a:buSzPct val="150000"/>
              <a:buFont typeface="Arial" pitchFamily="34" charset="0"/>
              <a:buChar char="•"/>
              <a:defRPr/>
            </a:pPr>
            <a:endParaRPr lang="en-US" b="1" kern="0">
              <a:solidFill>
                <a:srgbClr val="000000"/>
              </a:solidFill>
              <a:latin typeface="Calibri Light" panose="020F0302020204030204" pitchFamily="34" charset="0"/>
              <a:cs typeface="Arial" pitchFamily="34" charset="0"/>
            </a:endParaRPr>
          </a:p>
        </p:txBody>
      </p:sp>
      <p:sp>
        <p:nvSpPr>
          <p:cNvPr id="90" name="Isosceles Triangle 89"/>
          <p:cNvSpPr/>
          <p:nvPr/>
        </p:nvSpPr>
        <p:spPr bwMode="auto">
          <a:xfrm rot="5400000">
            <a:off x="1115797" y="1882718"/>
            <a:ext cx="3378200" cy="1866402"/>
          </a:xfrm>
          <a:prstGeom prst="triangle">
            <a:avLst>
              <a:gd name="adj" fmla="val 48935"/>
            </a:avLst>
          </a:prstGeom>
          <a:gradFill flip="none" rotWithShape="1">
            <a:gsLst>
              <a:gs pos="0">
                <a:schemeClr val="tx1">
                  <a:lumMod val="40000"/>
                  <a:lumOff val="60000"/>
                </a:schemeClr>
              </a:gs>
              <a:gs pos="100000">
                <a:srgbClr val="F3F3F3"/>
              </a:gs>
            </a:gsLst>
            <a:lin ang="2700000" scaled="1"/>
            <a:tileRect/>
          </a:gradFill>
          <a:ln w="25400" cap="flat" cmpd="sng" algn="ctr">
            <a:noFill/>
            <a:prstDash val="solid"/>
          </a:ln>
          <a:effectLst/>
        </p:spPr>
        <p:txBody>
          <a:bodyPr anchor="ctr"/>
          <a:lstStyle/>
          <a:p>
            <a:pPr fontAlgn="auto">
              <a:spcBef>
                <a:spcPts val="0"/>
              </a:spcBef>
              <a:spcAft>
                <a:spcPts val="0"/>
              </a:spcAft>
              <a:buFont typeface="Arial" pitchFamily="34" charset="0"/>
              <a:buNone/>
              <a:defRPr/>
            </a:pPr>
            <a:endParaRPr lang="en-US" sz="1600" kern="0">
              <a:solidFill>
                <a:prstClr val="white"/>
              </a:solidFill>
              <a:latin typeface="Calibri Light" panose="020F0302020204030204" pitchFamily="34" charset="0"/>
              <a:cs typeface="Arial" pitchFamily="34" charset="0"/>
            </a:endParaRPr>
          </a:p>
        </p:txBody>
      </p:sp>
      <p:sp>
        <p:nvSpPr>
          <p:cNvPr id="91" name="Rectangle 90"/>
          <p:cNvSpPr/>
          <p:nvPr/>
        </p:nvSpPr>
        <p:spPr bwMode="auto">
          <a:xfrm rot="16200000">
            <a:off x="-298188" y="1841980"/>
            <a:ext cx="1141729" cy="365760"/>
          </a:xfrm>
          <a:prstGeom prst="rect">
            <a:avLst/>
          </a:prstGeom>
          <a:noFill/>
          <a:ln w="6350" cap="flat" cmpd="sng" algn="ctr">
            <a:solidFill>
              <a:schemeClr val="bg1">
                <a:lumMod val="10000"/>
              </a:schemeClr>
            </a:solid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tIns="0" bIns="0" anchor="ctr"/>
          <a:lstStyle/>
          <a:p>
            <a:pPr fontAlgn="auto">
              <a:spcBef>
                <a:spcPts val="0"/>
              </a:spcBef>
              <a:spcAft>
                <a:spcPts val="0"/>
              </a:spcAft>
              <a:buClr>
                <a:srgbClr val="99CC00"/>
              </a:buClr>
              <a:buSzPct val="150000"/>
              <a:defRPr/>
            </a:pPr>
            <a:r>
              <a:rPr lang="en-US" sz="1000" b="1" kern="0" dirty="0">
                <a:solidFill>
                  <a:srgbClr val="FEFDFD">
                    <a:lumMod val="10000"/>
                  </a:srgbClr>
                </a:solidFill>
                <a:latin typeface="Calibri" panose="020F0502020204030204" pitchFamily="34" charset="0"/>
                <a:ea typeface="Verdana" pitchFamily="34" charset="0"/>
                <a:cs typeface="Calibri" panose="020F0502020204030204" pitchFamily="34" charset="0"/>
              </a:rPr>
              <a:t>Application Maintenance</a:t>
            </a:r>
          </a:p>
        </p:txBody>
      </p:sp>
      <p:cxnSp>
        <p:nvCxnSpPr>
          <p:cNvPr id="92" name="Straight Connector 205"/>
          <p:cNvCxnSpPr>
            <a:cxnSpLocks noChangeShapeType="1"/>
          </p:cNvCxnSpPr>
          <p:nvPr/>
        </p:nvCxnSpPr>
        <p:spPr bwMode="auto">
          <a:xfrm rot="10800000">
            <a:off x="2676060" y="2409519"/>
            <a:ext cx="639763"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sp>
        <p:nvSpPr>
          <p:cNvPr id="93" name="TextBox 220"/>
          <p:cNvSpPr txBox="1">
            <a:spLocks noChangeArrowheads="1"/>
          </p:cNvSpPr>
          <p:nvPr/>
        </p:nvSpPr>
        <p:spPr bwMode="auto">
          <a:xfrm>
            <a:off x="1871696" y="1899260"/>
            <a:ext cx="649288" cy="200055"/>
          </a:xfrm>
          <a:prstGeom prst="rect">
            <a:avLst/>
          </a:prstGeom>
          <a:noFill/>
          <a:ln w="9525">
            <a:noFill/>
            <a:miter lim="800000"/>
            <a:headEnd/>
            <a:tailEnd/>
          </a:ln>
        </p:spPr>
        <p:txBody>
          <a:bodyPr lIns="0" rIns="0">
            <a:spAutoFit/>
          </a:bodyPr>
          <a:lstStyle/>
          <a:p>
            <a:pPr defTabSz="457200" fontAlgn="auto">
              <a:spcBef>
                <a:spcPts val="600"/>
              </a:spcBef>
              <a:spcAft>
                <a:spcPts val="0"/>
              </a:spcAft>
              <a:buClr>
                <a:srgbClr val="99CC00"/>
              </a:buClr>
              <a:buSzPct val="150000"/>
              <a:buFont typeface="Arial" pitchFamily="34" charset="0"/>
              <a:buNone/>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Functional</a:t>
            </a:r>
            <a:endParaRPr lang="en-US" sz="700" b="1" dirty="0">
              <a:solidFill>
                <a:srgbClr val="000000"/>
              </a:solidFill>
              <a:latin typeface="Calibri" panose="020F0502020204030204" pitchFamily="34" charset="0"/>
              <a:cs typeface="Calibri" panose="020F0502020204030204" pitchFamily="34" charset="0"/>
            </a:endParaRPr>
          </a:p>
        </p:txBody>
      </p:sp>
      <p:sp>
        <p:nvSpPr>
          <p:cNvPr id="94" name="TextBox 222"/>
          <p:cNvSpPr txBox="1">
            <a:spLocks noChangeArrowheads="1"/>
          </p:cNvSpPr>
          <p:nvPr/>
        </p:nvSpPr>
        <p:spPr bwMode="auto">
          <a:xfrm>
            <a:off x="2457888" y="2229851"/>
            <a:ext cx="822325" cy="200055"/>
          </a:xfrm>
          <a:prstGeom prst="rect">
            <a:avLst/>
          </a:prstGeom>
          <a:noFill/>
          <a:ln w="9525">
            <a:noFill/>
            <a:miter lim="800000"/>
            <a:headEnd/>
            <a:tailEnd/>
          </a:ln>
        </p:spPr>
        <p:txBody>
          <a:bodyPr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Integration Testing</a:t>
            </a:r>
          </a:p>
        </p:txBody>
      </p:sp>
      <p:cxnSp>
        <p:nvCxnSpPr>
          <p:cNvPr id="95" name="Straight Connector 203"/>
          <p:cNvCxnSpPr>
            <a:cxnSpLocks noChangeShapeType="1"/>
          </p:cNvCxnSpPr>
          <p:nvPr/>
        </p:nvCxnSpPr>
        <p:spPr bwMode="auto">
          <a:xfrm flipV="1">
            <a:off x="1956923" y="2060269"/>
            <a:ext cx="549275"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cxnSp>
        <p:nvCxnSpPr>
          <p:cNvPr id="96" name="Straight Connector 203"/>
          <p:cNvCxnSpPr>
            <a:cxnSpLocks noChangeShapeType="1"/>
          </p:cNvCxnSpPr>
          <p:nvPr/>
        </p:nvCxnSpPr>
        <p:spPr bwMode="auto">
          <a:xfrm flipV="1">
            <a:off x="1991848" y="2761944"/>
            <a:ext cx="549275"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cxnSp>
        <p:nvCxnSpPr>
          <p:cNvPr id="97" name="Straight Connector 205"/>
          <p:cNvCxnSpPr>
            <a:cxnSpLocks noChangeShapeType="1"/>
          </p:cNvCxnSpPr>
          <p:nvPr/>
        </p:nvCxnSpPr>
        <p:spPr bwMode="auto">
          <a:xfrm rot="10800000">
            <a:off x="2744323" y="3095319"/>
            <a:ext cx="639762"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sp>
        <p:nvSpPr>
          <p:cNvPr id="98" name="TextBox 222"/>
          <p:cNvSpPr txBox="1">
            <a:spLocks noChangeArrowheads="1"/>
          </p:cNvSpPr>
          <p:nvPr/>
        </p:nvSpPr>
        <p:spPr bwMode="auto">
          <a:xfrm>
            <a:off x="2557003" y="3074022"/>
            <a:ext cx="914400" cy="200055"/>
          </a:xfrm>
          <a:prstGeom prst="rect">
            <a:avLst/>
          </a:prstGeom>
          <a:noFill/>
          <a:ln w="9525">
            <a:noFill/>
            <a:miter lim="800000"/>
            <a:headEnd/>
            <a:tailEnd/>
          </a:ln>
        </p:spPr>
        <p:txBody>
          <a:bodyPr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Automation</a:t>
            </a:r>
            <a:endParaRPr lang="en-US" sz="700" b="1" dirty="0">
              <a:solidFill>
                <a:srgbClr val="000000"/>
              </a:solidFill>
              <a:latin typeface="Calibri" panose="020F0502020204030204" pitchFamily="34" charset="0"/>
              <a:cs typeface="Calibri" panose="020F0502020204030204" pitchFamily="34" charset="0"/>
            </a:endParaRPr>
          </a:p>
        </p:txBody>
      </p:sp>
      <p:sp>
        <p:nvSpPr>
          <p:cNvPr id="99" name="Rounded Rectangle 83"/>
          <p:cNvSpPr/>
          <p:nvPr/>
        </p:nvSpPr>
        <p:spPr bwMode="auto">
          <a:xfrm rot="16200000">
            <a:off x="195234" y="2377024"/>
            <a:ext cx="2286000" cy="785813"/>
          </a:xfrm>
          <a:prstGeom prst="roundRect">
            <a:avLst>
              <a:gd name="adj" fmla="val 0"/>
            </a:avLst>
          </a:prstGeom>
          <a:solidFill>
            <a:srgbClr val="2C2D8B"/>
          </a:solidFill>
          <a:ln w="9525" cap="flat" cmpd="sng" algn="ctr">
            <a:noFill/>
            <a:prstDash val="solid"/>
            <a:headEnd type="none" w="med" len="med"/>
            <a:tailEnd type="none" w="med" len="med"/>
          </a:ln>
          <a:effectLst/>
        </p:spPr>
        <p:txBody>
          <a:bodyPr lIns="45720" tIns="0" rIns="45720" bIns="0" anchor="ctr"/>
          <a:lstStyle/>
          <a:p>
            <a:pPr fontAlgn="auto">
              <a:lnSpc>
                <a:spcPts val="1400"/>
              </a:lnSpc>
              <a:spcBef>
                <a:spcPts val="0"/>
              </a:spcBef>
              <a:spcAft>
                <a:spcPts val="0"/>
              </a:spcAft>
              <a:buClr>
                <a:srgbClr val="99CC00"/>
              </a:buClr>
              <a:buSzPct val="150000"/>
              <a:defRPr/>
            </a:pPr>
            <a:r>
              <a:rPr lang="en-US" sz="900" b="1" kern="0" dirty="0">
                <a:solidFill>
                  <a:srgbClr val="FEFDFD"/>
                </a:solidFill>
                <a:latin typeface="Calibri" panose="020F0502020204030204" pitchFamily="34" charset="0"/>
                <a:ea typeface="Verdana" pitchFamily="34" charset="0"/>
                <a:cs typeface="Calibri" panose="020F0502020204030204" pitchFamily="34" charset="0"/>
              </a:rPr>
              <a:t>De</a:t>
            </a:r>
            <a:r>
              <a:rPr lang="en-US" sz="1050" b="1" kern="0" dirty="0">
                <a:solidFill>
                  <a:srgbClr val="FEFDFD"/>
                </a:solidFill>
                <a:latin typeface="Calibri" panose="020F0502020204030204" pitchFamily="34" charset="0"/>
                <a:ea typeface="Verdana" pitchFamily="34" charset="0"/>
                <a:cs typeface="Calibri" panose="020F0502020204030204" pitchFamily="34" charset="0"/>
              </a:rPr>
              <a:t>mand Management</a:t>
            </a:r>
          </a:p>
          <a:p>
            <a:pPr fontAlgn="auto">
              <a:lnSpc>
                <a:spcPts val="1400"/>
              </a:lnSpc>
              <a:spcBef>
                <a:spcPts val="0"/>
              </a:spcBef>
              <a:spcAft>
                <a:spcPts val="0"/>
              </a:spcAft>
              <a:buClr>
                <a:srgbClr val="99CC00"/>
              </a:buClr>
              <a:buSzPct val="150000"/>
              <a:defRPr/>
            </a:pPr>
            <a:r>
              <a:rPr lang="en-US" sz="900" kern="0" dirty="0">
                <a:solidFill>
                  <a:srgbClr val="FEFDFD"/>
                </a:solidFill>
                <a:latin typeface="Calibri" panose="020F0502020204030204" pitchFamily="34" charset="0"/>
                <a:ea typeface="Verdana" pitchFamily="34" charset="0"/>
                <a:cs typeface="Calibri" panose="020F0502020204030204" pitchFamily="34" charset="0"/>
              </a:rPr>
              <a:t>Estimation, Assumptions, Test Strategy, Scope Management, Dependencies</a:t>
            </a:r>
          </a:p>
        </p:txBody>
      </p:sp>
      <p:cxnSp>
        <p:nvCxnSpPr>
          <p:cNvPr id="100" name="Straight Connector 203"/>
          <p:cNvCxnSpPr>
            <a:cxnSpLocks noChangeShapeType="1"/>
          </p:cNvCxnSpPr>
          <p:nvPr/>
        </p:nvCxnSpPr>
        <p:spPr bwMode="auto">
          <a:xfrm flipV="1">
            <a:off x="1985498" y="3362019"/>
            <a:ext cx="549275"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sp>
        <p:nvSpPr>
          <p:cNvPr id="101" name="TextBox 222"/>
          <p:cNvSpPr txBox="1">
            <a:spLocks noChangeArrowheads="1"/>
          </p:cNvSpPr>
          <p:nvPr/>
        </p:nvSpPr>
        <p:spPr bwMode="auto">
          <a:xfrm>
            <a:off x="2045657" y="3188980"/>
            <a:ext cx="888777" cy="361637"/>
          </a:xfrm>
          <a:prstGeom prst="rect">
            <a:avLst/>
          </a:prstGeom>
          <a:noFill/>
          <a:ln w="9525">
            <a:noFill/>
            <a:miter lim="800000"/>
            <a:headEnd/>
            <a:tailEnd/>
          </a:ln>
        </p:spPr>
        <p:txBody>
          <a:bodyPr wrap="square" lIns="0" rIns="0">
            <a:spAutoFit/>
          </a:bodyPr>
          <a:lstStyle/>
          <a:p>
            <a:pPr algn="l"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SAP / Oracle Testing</a:t>
            </a:r>
          </a:p>
          <a:p>
            <a:pPr algn="l" defTabSz="457200" fontAlgn="auto">
              <a:spcBef>
                <a:spcPct val="50000"/>
              </a:spcBef>
              <a:spcAft>
                <a:spcPts val="0"/>
              </a:spcAft>
              <a:buClr>
                <a:srgbClr val="99CC00"/>
              </a:buClr>
              <a:buSzPct val="150000"/>
              <a:defRPr/>
            </a:pPr>
            <a:r>
              <a:rPr lang="en-US" sz="700" dirty="0">
                <a:solidFill>
                  <a:srgbClr val="000000"/>
                </a:solidFill>
                <a:latin typeface="Calibri" panose="020F0502020204030204" pitchFamily="34" charset="0"/>
                <a:cs typeface="Calibri" panose="020F0502020204030204" pitchFamily="34" charset="0"/>
              </a:rPr>
              <a:t>UAT Support</a:t>
            </a:r>
          </a:p>
        </p:txBody>
      </p:sp>
      <p:cxnSp>
        <p:nvCxnSpPr>
          <p:cNvPr id="102" name="Straight Arrow Connector 81"/>
          <p:cNvCxnSpPr>
            <a:cxnSpLocks noChangeShapeType="1"/>
          </p:cNvCxnSpPr>
          <p:nvPr/>
        </p:nvCxnSpPr>
        <p:spPr bwMode="auto">
          <a:xfrm>
            <a:off x="1245723" y="2904819"/>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sp>
        <p:nvSpPr>
          <p:cNvPr id="103" name="Right Arrow 87"/>
          <p:cNvSpPr/>
          <p:nvPr/>
        </p:nvSpPr>
        <p:spPr bwMode="auto">
          <a:xfrm>
            <a:off x="544008" y="3230661"/>
            <a:ext cx="274320" cy="412202"/>
          </a:xfrm>
          <a:prstGeom prst="rightArrow">
            <a:avLst>
              <a:gd name="adj1" fmla="val 65385"/>
              <a:gd name="adj2" fmla="val 47619"/>
            </a:avLst>
          </a:prstGeom>
          <a:solidFill>
            <a:schemeClr val="tx1">
              <a:lumMod val="40000"/>
              <a:lumOff val="60000"/>
            </a:schemeClr>
          </a:solidFill>
          <a:ln w="9525" cap="flat" cmpd="sng" algn="ctr">
            <a:noFill/>
            <a:prstDash val="solid"/>
            <a:round/>
            <a:headEnd type="none" w="med" len="med"/>
            <a:tailEnd type="none" w="med" len="med"/>
          </a:ln>
          <a:effectLst/>
        </p:spPr>
        <p:txBody>
          <a:bodyPr tIns="0" bIns="0" anchor="ctr"/>
          <a:lstStyle/>
          <a:p>
            <a:pPr fontAlgn="auto">
              <a:spcBef>
                <a:spcPts val="0"/>
              </a:spcBef>
              <a:spcAft>
                <a:spcPts val="0"/>
              </a:spcAft>
              <a:buClr>
                <a:srgbClr val="99CC00"/>
              </a:buClr>
              <a:buSzPct val="150000"/>
              <a:defRPr/>
            </a:pPr>
            <a:endParaRPr lang="en-US" sz="800" kern="0">
              <a:solidFill>
                <a:srgbClr val="000000"/>
              </a:solidFill>
              <a:latin typeface="Calibri Light" panose="020F0302020204030204" pitchFamily="34" charset="0"/>
              <a:ea typeface="Verdana" pitchFamily="34" charset="0"/>
              <a:cs typeface="Arial" pitchFamily="34" charset="0"/>
            </a:endParaRPr>
          </a:p>
        </p:txBody>
      </p:sp>
      <p:sp>
        <p:nvSpPr>
          <p:cNvPr id="104" name="Right Arrow 88"/>
          <p:cNvSpPr/>
          <p:nvPr/>
        </p:nvSpPr>
        <p:spPr bwMode="auto">
          <a:xfrm>
            <a:off x="554766" y="1818759"/>
            <a:ext cx="274320" cy="412202"/>
          </a:xfrm>
          <a:prstGeom prst="rightArrow">
            <a:avLst>
              <a:gd name="adj1" fmla="val 65385"/>
              <a:gd name="adj2" fmla="val 47619"/>
            </a:avLst>
          </a:prstGeom>
          <a:solidFill>
            <a:schemeClr val="tx1">
              <a:lumMod val="40000"/>
              <a:lumOff val="60000"/>
            </a:schemeClr>
          </a:solidFill>
          <a:ln w="9525" cap="flat" cmpd="sng" algn="ctr">
            <a:noFill/>
            <a:prstDash val="solid"/>
            <a:round/>
            <a:headEnd type="none" w="med" len="med"/>
            <a:tailEnd type="none" w="med" len="med"/>
          </a:ln>
          <a:effectLst/>
        </p:spPr>
        <p:txBody>
          <a:bodyPr tIns="0" bIns="0" anchor="ctr"/>
          <a:lstStyle/>
          <a:p>
            <a:pPr fontAlgn="auto">
              <a:spcBef>
                <a:spcPts val="0"/>
              </a:spcBef>
              <a:spcAft>
                <a:spcPts val="0"/>
              </a:spcAft>
              <a:buClr>
                <a:srgbClr val="99CC00"/>
              </a:buClr>
              <a:buSzPct val="150000"/>
              <a:defRPr/>
            </a:pPr>
            <a:endParaRPr lang="en-US" sz="800" kern="0" dirty="0">
              <a:solidFill>
                <a:srgbClr val="000000"/>
              </a:solidFill>
              <a:latin typeface="Calibri Light" panose="020F0302020204030204" pitchFamily="34" charset="0"/>
              <a:ea typeface="Verdana" pitchFamily="34" charset="0"/>
              <a:cs typeface="Arial" pitchFamily="34" charset="0"/>
            </a:endParaRPr>
          </a:p>
        </p:txBody>
      </p:sp>
      <p:sp>
        <p:nvSpPr>
          <p:cNvPr id="105" name="Rounded Rectangle 99"/>
          <p:cNvSpPr/>
          <p:nvPr/>
        </p:nvSpPr>
        <p:spPr bwMode="auto">
          <a:xfrm>
            <a:off x="2461748" y="4020831"/>
            <a:ext cx="2971800" cy="184150"/>
          </a:xfrm>
          <a:prstGeom prst="roundRect">
            <a:avLst>
              <a:gd name="adj" fmla="val 25694"/>
            </a:avLst>
          </a:prstGeom>
          <a:solidFill>
            <a:schemeClr val="tx1">
              <a:lumMod val="20000"/>
              <a:lumOff val="80000"/>
            </a:schemeClr>
          </a:solidFill>
          <a:ln w="25400" cap="flat" cmpd="sng" algn="ctr">
            <a:noFill/>
            <a:prstDash val="solid"/>
            <a:headEnd type="none" w="med" len="med"/>
            <a:tailEnd type="none" w="med" len="med"/>
          </a:ln>
          <a:effectLst/>
        </p:spPr>
        <p:txBody>
          <a:bodyPr anchor="ctr"/>
          <a:lstStyle/>
          <a:p>
            <a:pPr defTabSz="457200" fontAlgn="auto">
              <a:spcBef>
                <a:spcPts val="0"/>
              </a:spcBef>
              <a:spcAft>
                <a:spcPts val="0"/>
              </a:spcAft>
              <a:buClr>
                <a:srgbClr val="99CC00"/>
              </a:buClr>
              <a:buSzPct val="150000"/>
              <a:defRPr/>
            </a:pPr>
            <a:r>
              <a:rPr lang="en-US" sz="900" b="1" kern="0" dirty="0">
                <a:solidFill>
                  <a:srgbClr val="000000"/>
                </a:solidFill>
                <a:latin typeface="Calibri" panose="020F0502020204030204" pitchFamily="34" charset="0"/>
                <a:ea typeface="Verdana" pitchFamily="34" charset="0"/>
                <a:cs typeface="Calibri" panose="020F0502020204030204" pitchFamily="34" charset="0"/>
              </a:rPr>
              <a:t>Goals      |        KPIs       |     Metrics</a:t>
            </a:r>
            <a:endParaRPr lang="en-US" sz="900" kern="0" dirty="0">
              <a:solidFill>
                <a:srgbClr val="000000"/>
              </a:solidFill>
              <a:latin typeface="Calibri" panose="020F0502020204030204" pitchFamily="34" charset="0"/>
              <a:ea typeface="Verdana" pitchFamily="34" charset="0"/>
              <a:cs typeface="Calibri" panose="020F0502020204030204" pitchFamily="34" charset="0"/>
            </a:endParaRPr>
          </a:p>
        </p:txBody>
      </p:sp>
      <p:sp>
        <p:nvSpPr>
          <p:cNvPr id="106" name="Trapezoid 105"/>
          <p:cNvSpPr/>
          <p:nvPr/>
        </p:nvSpPr>
        <p:spPr bwMode="auto">
          <a:xfrm>
            <a:off x="2617323" y="2904819"/>
            <a:ext cx="2636837" cy="1066800"/>
          </a:xfrm>
          <a:prstGeom prst="trapezoid">
            <a:avLst>
              <a:gd name="adj" fmla="val 100476"/>
            </a:avLst>
          </a:prstGeom>
          <a:solidFill>
            <a:srgbClr val="002060"/>
          </a:solidFill>
          <a:ln w="9525" cap="flat" cmpd="sng" algn="ctr">
            <a:noFill/>
            <a:prstDash val="solid"/>
            <a:headEnd type="none" w="med" len="med"/>
            <a:tailEnd type="none" w="med" len="med"/>
          </a:ln>
          <a:effectLst/>
        </p:spPr>
        <p:txBody>
          <a:bodyPr/>
          <a:lstStyle/>
          <a:p>
            <a:pPr defTabSz="457200" fontAlgn="auto">
              <a:lnSpc>
                <a:spcPct val="75000"/>
              </a:lnSpc>
              <a:spcBef>
                <a:spcPct val="50000"/>
              </a:spcBef>
              <a:spcAft>
                <a:spcPts val="0"/>
              </a:spcAft>
              <a:buClr>
                <a:srgbClr val="99CC00"/>
              </a:buClr>
              <a:buSzPct val="150000"/>
              <a:buFont typeface="Arial" pitchFamily="34" charset="0"/>
              <a:buChar char="•"/>
              <a:defRPr/>
            </a:pPr>
            <a:endParaRPr lang="en-US" sz="700" kern="0">
              <a:solidFill>
                <a:srgbClr val="000000"/>
              </a:solidFill>
              <a:latin typeface="Calibri Light" panose="020F0302020204030204" pitchFamily="34" charset="0"/>
              <a:ea typeface="Verdana" pitchFamily="34" charset="0"/>
              <a:cs typeface="Arial" pitchFamily="34" charset="0"/>
            </a:endParaRPr>
          </a:p>
        </p:txBody>
      </p:sp>
      <p:sp>
        <p:nvSpPr>
          <p:cNvPr id="107" name="TextBox 196"/>
          <p:cNvSpPr txBox="1">
            <a:spLocks noChangeArrowheads="1"/>
          </p:cNvSpPr>
          <p:nvPr/>
        </p:nvSpPr>
        <p:spPr bwMode="auto">
          <a:xfrm>
            <a:off x="2922398" y="3126496"/>
            <a:ext cx="2011362" cy="738664"/>
          </a:xfrm>
          <a:prstGeom prst="rect">
            <a:avLst/>
          </a:prstGeom>
          <a:noFill/>
          <a:ln w="9525">
            <a:noFill/>
            <a:miter lim="800000"/>
            <a:headEnd/>
            <a:tailEnd/>
          </a:ln>
        </p:spPr>
        <p:txBody>
          <a:bodyPr lIns="45720" rIns="45720">
            <a:spAutoFit/>
          </a:bodyPr>
          <a:lstStyle/>
          <a:p>
            <a:pPr marL="114300" indent="-114300" defTabSz="457200" fontAlgn="auto">
              <a:spcBef>
                <a:spcPts val="0"/>
              </a:spcBef>
              <a:spcAft>
                <a:spcPts val="0"/>
              </a:spcAft>
              <a:buClr>
                <a:srgbClr val="00B050"/>
              </a:buClr>
              <a:buSzPct val="150000"/>
              <a:defRPr/>
            </a:pPr>
            <a:r>
              <a:rPr lang="en-US" sz="800" b="1" dirty="0">
                <a:solidFill>
                  <a:srgbClr val="000000"/>
                </a:solidFill>
                <a:latin typeface="Calibri Light" panose="020F0302020204030204" pitchFamily="34" charset="0"/>
                <a:cs typeface="Arial" pitchFamily="34" charset="0"/>
              </a:rPr>
              <a:t> </a:t>
            </a:r>
          </a:p>
          <a:p>
            <a:pPr marL="114300" indent="-114300" defTabSz="457200" fontAlgn="auto">
              <a:spcBef>
                <a:spcPts val="400"/>
              </a:spcBef>
              <a:spcAft>
                <a:spcPts val="0"/>
              </a:spcAft>
              <a:buClr>
                <a:srgbClr val="00B050"/>
              </a:buClr>
              <a:buSzPct val="150000"/>
              <a:defRPr/>
            </a:pPr>
            <a:r>
              <a:rPr lang="en-US" sz="800" b="1" dirty="0">
                <a:solidFill>
                  <a:prstClr val="white"/>
                </a:solidFill>
                <a:latin typeface="Calibri Light" panose="020F0302020204030204" pitchFamily="34" charset="0"/>
                <a:cs typeface="Arial" pitchFamily="34" charset="0"/>
              </a:rPr>
              <a:t>Global Delivery Platform</a:t>
            </a:r>
          </a:p>
          <a:p>
            <a:pPr marL="114300" indent="-114300" defTabSz="457200" fontAlgn="auto">
              <a:spcBef>
                <a:spcPts val="400"/>
              </a:spcBef>
              <a:spcAft>
                <a:spcPts val="0"/>
              </a:spcAft>
              <a:buClr>
                <a:srgbClr val="00B050"/>
              </a:buClr>
              <a:buSzPct val="150000"/>
              <a:defRPr/>
            </a:pPr>
            <a:r>
              <a:rPr lang="en-US" sz="800" b="1" dirty="0">
                <a:solidFill>
                  <a:prstClr val="white"/>
                </a:solidFill>
                <a:latin typeface="Calibri Light" panose="020F0302020204030204" pitchFamily="34" charset="0"/>
                <a:cs typeface="Arial" pitchFamily="34" charset="0"/>
              </a:rPr>
              <a:t>Knowledge Management</a:t>
            </a:r>
          </a:p>
          <a:p>
            <a:pPr marL="114300" indent="-114300" defTabSz="457200" fontAlgn="auto">
              <a:spcBef>
                <a:spcPts val="400"/>
              </a:spcBef>
              <a:spcAft>
                <a:spcPts val="0"/>
              </a:spcAft>
              <a:buClr>
                <a:srgbClr val="00B050"/>
              </a:buClr>
              <a:buSzPct val="150000"/>
              <a:defRPr/>
            </a:pPr>
            <a:r>
              <a:rPr lang="en-US" sz="800" b="1" dirty="0">
                <a:solidFill>
                  <a:prstClr val="white"/>
                </a:solidFill>
                <a:latin typeface="Calibri Light" panose="020F0302020204030204" pitchFamily="34" charset="0"/>
                <a:cs typeface="Arial" pitchFamily="34" charset="0"/>
              </a:rPr>
              <a:t>Distributed Delivery</a:t>
            </a:r>
          </a:p>
        </p:txBody>
      </p:sp>
      <p:sp>
        <p:nvSpPr>
          <p:cNvPr id="108" name="Oval 107"/>
          <p:cNvSpPr/>
          <p:nvPr/>
        </p:nvSpPr>
        <p:spPr bwMode="auto">
          <a:xfrm>
            <a:off x="3419200" y="2331487"/>
            <a:ext cx="957489" cy="879228"/>
          </a:xfrm>
          <a:prstGeom prst="ellipse">
            <a:avLst/>
          </a:prstGeom>
          <a:solidFill>
            <a:srgbClr val="00A0DF"/>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p:spPr>
        <p:txBody>
          <a:bodyPr lIns="0" tIns="0" rIns="0" bIns="0" anchor="ctr"/>
          <a:lstStyle/>
          <a:p>
            <a:pPr defTabSz="457200" fontAlgn="auto">
              <a:spcBef>
                <a:spcPts val="0"/>
              </a:spcBef>
              <a:spcAft>
                <a:spcPts val="0"/>
              </a:spcAft>
              <a:defRPr/>
            </a:pPr>
            <a:r>
              <a:rPr lang="en-US" sz="1000" b="1" kern="0" dirty="0" err="1">
                <a:solidFill>
                  <a:prstClr val="white"/>
                </a:solidFill>
                <a:latin typeface="Calibri Light" panose="020F0302020204030204" pitchFamily="34" charset="0"/>
                <a:ea typeface="Verdana" pitchFamily="34" charset="0"/>
                <a:cs typeface="Arial" pitchFamily="34" charset="0"/>
              </a:rPr>
              <a:t>CoE</a:t>
            </a:r>
            <a:r>
              <a:rPr lang="en-US" sz="1000" b="1" kern="0" dirty="0">
                <a:solidFill>
                  <a:prstClr val="white"/>
                </a:solidFill>
                <a:latin typeface="Calibri Light" panose="020F0302020204030204" pitchFamily="34" charset="0"/>
                <a:ea typeface="Verdana" pitchFamily="34" charset="0"/>
                <a:cs typeface="Arial" pitchFamily="34" charset="0"/>
              </a:rPr>
              <a:t> Model</a:t>
            </a:r>
          </a:p>
        </p:txBody>
      </p:sp>
      <p:sp>
        <p:nvSpPr>
          <p:cNvPr id="109" name="Rectangle 108"/>
          <p:cNvSpPr/>
          <p:nvPr/>
        </p:nvSpPr>
        <p:spPr bwMode="auto">
          <a:xfrm rot="16200000">
            <a:off x="-306504" y="3253406"/>
            <a:ext cx="1141425" cy="366713"/>
          </a:xfrm>
          <a:prstGeom prst="rect">
            <a:avLst/>
          </a:prstGeom>
          <a:noFill/>
          <a:ln w="6350" cap="flat" cmpd="sng" algn="ctr">
            <a:solidFill>
              <a:schemeClr val="bg1">
                <a:lumMod val="10000"/>
              </a:schemeClr>
            </a:solidFill>
            <a:prstDash val="solid"/>
            <a:headEnd type="none" w="med" len="med"/>
            <a:tailEnd type="none" w="med" len="med"/>
          </a:ln>
          <a:effectLst/>
        </p:spPr>
        <p:txBody>
          <a:bodyPr tIns="0" bIns="0" anchor="ctr"/>
          <a:lstStyle/>
          <a:p>
            <a:pPr fontAlgn="auto">
              <a:spcBef>
                <a:spcPts val="0"/>
              </a:spcBef>
              <a:spcAft>
                <a:spcPts val="0"/>
              </a:spcAft>
              <a:buClr>
                <a:srgbClr val="99CC00"/>
              </a:buClr>
              <a:buSzPct val="150000"/>
              <a:defRPr/>
            </a:pPr>
            <a:r>
              <a:rPr lang="en-US" sz="1000" b="1" kern="0" dirty="0">
                <a:solidFill>
                  <a:srgbClr val="FEFDFD">
                    <a:lumMod val="10000"/>
                  </a:srgbClr>
                </a:solidFill>
                <a:latin typeface="Calibri" panose="020F0502020204030204" pitchFamily="34" charset="0"/>
                <a:ea typeface="Verdana" pitchFamily="34" charset="0"/>
                <a:cs typeface="Calibri" panose="020F0502020204030204" pitchFamily="34" charset="0"/>
              </a:rPr>
              <a:t>Application Development</a:t>
            </a:r>
          </a:p>
        </p:txBody>
      </p:sp>
      <p:sp>
        <p:nvSpPr>
          <p:cNvPr id="110" name="TextBox 222"/>
          <p:cNvSpPr txBox="1">
            <a:spLocks noChangeArrowheads="1"/>
          </p:cNvSpPr>
          <p:nvPr/>
        </p:nvSpPr>
        <p:spPr bwMode="auto">
          <a:xfrm>
            <a:off x="2553615" y="2927358"/>
            <a:ext cx="914400" cy="200055"/>
          </a:xfrm>
          <a:prstGeom prst="rect">
            <a:avLst/>
          </a:prstGeom>
          <a:noFill/>
          <a:ln w="9525">
            <a:noFill/>
            <a:miter lim="800000"/>
            <a:headEnd/>
            <a:tailEnd/>
          </a:ln>
        </p:spPr>
        <p:txBody>
          <a:bodyPr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Mainframe Testing</a:t>
            </a:r>
          </a:p>
        </p:txBody>
      </p:sp>
      <p:sp>
        <p:nvSpPr>
          <p:cNvPr id="111" name="TextBox 222"/>
          <p:cNvSpPr txBox="1">
            <a:spLocks noChangeArrowheads="1"/>
          </p:cNvSpPr>
          <p:nvPr/>
        </p:nvSpPr>
        <p:spPr bwMode="auto">
          <a:xfrm>
            <a:off x="2010898" y="2028773"/>
            <a:ext cx="935038" cy="200055"/>
          </a:xfrm>
          <a:prstGeom prst="rect">
            <a:avLst/>
          </a:prstGeom>
          <a:noFill/>
          <a:ln w="9525">
            <a:noFill/>
            <a:miter lim="800000"/>
            <a:headEnd/>
            <a:tailEnd/>
          </a:ln>
        </p:spPr>
        <p:txBody>
          <a:bodyPr wrap="square" lIns="0" rIns="0">
            <a:spAutoFit/>
          </a:bodyPr>
          <a:lstStyle/>
          <a:p>
            <a:pPr algn="l"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Non Functional Testing</a:t>
            </a:r>
          </a:p>
        </p:txBody>
      </p:sp>
      <p:sp>
        <p:nvSpPr>
          <p:cNvPr id="112" name="TextBox 222"/>
          <p:cNvSpPr txBox="1">
            <a:spLocks noChangeArrowheads="1"/>
          </p:cNvSpPr>
          <p:nvPr/>
        </p:nvSpPr>
        <p:spPr bwMode="auto">
          <a:xfrm>
            <a:off x="1924799" y="2569876"/>
            <a:ext cx="1033239" cy="200055"/>
          </a:xfrm>
          <a:prstGeom prst="rect">
            <a:avLst/>
          </a:prstGeom>
          <a:noFill/>
          <a:ln w="9525">
            <a:noFill/>
            <a:miter lim="800000"/>
            <a:headEnd/>
            <a:tailEnd/>
          </a:ln>
        </p:spPr>
        <p:txBody>
          <a:bodyPr wrap="square"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Test Data Management</a:t>
            </a:r>
          </a:p>
        </p:txBody>
      </p:sp>
      <p:sp>
        <p:nvSpPr>
          <p:cNvPr id="113" name="TextBox 222"/>
          <p:cNvSpPr txBox="1">
            <a:spLocks noChangeArrowheads="1"/>
          </p:cNvSpPr>
          <p:nvPr/>
        </p:nvSpPr>
        <p:spPr bwMode="auto">
          <a:xfrm>
            <a:off x="1914371" y="2729277"/>
            <a:ext cx="1049259" cy="200055"/>
          </a:xfrm>
          <a:prstGeom prst="rect">
            <a:avLst/>
          </a:prstGeom>
          <a:noFill/>
          <a:ln w="9525">
            <a:noFill/>
            <a:miter lim="800000"/>
            <a:headEnd/>
            <a:tailEnd/>
          </a:ln>
        </p:spPr>
        <p:txBody>
          <a:bodyPr wrap="square"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Business Process Testing</a:t>
            </a:r>
          </a:p>
        </p:txBody>
      </p:sp>
      <p:sp>
        <p:nvSpPr>
          <p:cNvPr id="114" name="TextBox 222"/>
          <p:cNvSpPr txBox="1">
            <a:spLocks noChangeArrowheads="1"/>
          </p:cNvSpPr>
          <p:nvPr/>
        </p:nvSpPr>
        <p:spPr bwMode="auto">
          <a:xfrm>
            <a:off x="2397397" y="2382853"/>
            <a:ext cx="1064744" cy="200055"/>
          </a:xfrm>
          <a:prstGeom prst="rect">
            <a:avLst/>
          </a:prstGeom>
          <a:noFill/>
          <a:ln w="9525">
            <a:noFill/>
            <a:miter lim="800000"/>
            <a:headEnd/>
            <a:tailEnd/>
          </a:ln>
        </p:spPr>
        <p:txBody>
          <a:bodyPr wrap="square"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Defect Management</a:t>
            </a:r>
          </a:p>
        </p:txBody>
      </p:sp>
      <p:cxnSp>
        <p:nvCxnSpPr>
          <p:cNvPr id="115" name="Straight Connector 205"/>
          <p:cNvCxnSpPr>
            <a:cxnSpLocks noChangeShapeType="1"/>
          </p:cNvCxnSpPr>
          <p:nvPr/>
        </p:nvCxnSpPr>
        <p:spPr bwMode="auto">
          <a:xfrm rot="10800000">
            <a:off x="2162655" y="3705981"/>
            <a:ext cx="639762"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sp>
        <p:nvSpPr>
          <p:cNvPr id="116" name="TextBox 222"/>
          <p:cNvSpPr txBox="1">
            <a:spLocks noChangeArrowheads="1"/>
          </p:cNvSpPr>
          <p:nvPr/>
        </p:nvSpPr>
        <p:spPr bwMode="auto">
          <a:xfrm>
            <a:off x="1998364" y="3689960"/>
            <a:ext cx="742247" cy="307777"/>
          </a:xfrm>
          <a:prstGeom prst="rect">
            <a:avLst/>
          </a:prstGeom>
          <a:noFill/>
          <a:ln w="9525">
            <a:noFill/>
            <a:miter lim="800000"/>
            <a:headEnd/>
            <a:tailEnd/>
          </a:ln>
        </p:spPr>
        <p:txBody>
          <a:bodyPr wrap="square"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Metrics &amp; SLA Reporting</a:t>
            </a:r>
            <a:endParaRPr lang="en-US" sz="700" b="1" dirty="0">
              <a:solidFill>
                <a:srgbClr val="000000"/>
              </a:solidFill>
              <a:latin typeface="Calibri" panose="020F0502020204030204" pitchFamily="34" charset="0"/>
              <a:cs typeface="Calibri" panose="020F0502020204030204" pitchFamily="34" charset="0"/>
            </a:endParaRPr>
          </a:p>
        </p:txBody>
      </p:sp>
      <p:sp>
        <p:nvSpPr>
          <p:cNvPr id="117" name="TextBox 222"/>
          <p:cNvSpPr txBox="1">
            <a:spLocks noChangeArrowheads="1"/>
          </p:cNvSpPr>
          <p:nvPr/>
        </p:nvSpPr>
        <p:spPr bwMode="auto">
          <a:xfrm>
            <a:off x="2089419" y="3518442"/>
            <a:ext cx="914400" cy="200055"/>
          </a:xfrm>
          <a:prstGeom prst="rect">
            <a:avLst/>
          </a:prstGeom>
          <a:noFill/>
          <a:ln w="9525">
            <a:noFill/>
            <a:miter lim="800000"/>
            <a:headEnd/>
            <a:tailEnd/>
          </a:ln>
        </p:spPr>
        <p:txBody>
          <a:bodyPr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Test reporting</a:t>
            </a:r>
          </a:p>
        </p:txBody>
      </p:sp>
      <p:cxnSp>
        <p:nvCxnSpPr>
          <p:cNvPr id="118" name="Straight Connector 205"/>
          <p:cNvCxnSpPr>
            <a:cxnSpLocks noChangeShapeType="1"/>
          </p:cNvCxnSpPr>
          <p:nvPr/>
        </p:nvCxnSpPr>
        <p:spPr bwMode="auto">
          <a:xfrm rot="10800000">
            <a:off x="1873475" y="1675016"/>
            <a:ext cx="639763" cy="0"/>
          </a:xfrm>
          <a:prstGeom prst="line">
            <a:avLst/>
          </a:prstGeom>
          <a:noFill/>
          <a:ln w="9525" algn="ctr">
            <a:solidFill>
              <a:srgbClr val="2C2E8C"/>
            </a:solidFill>
            <a:round/>
            <a:headEnd/>
            <a:tailEnd type="oval" w="sm" len="sm"/>
          </a:ln>
          <a:extLst>
            <a:ext uri="{909E8E84-426E-40DD-AFC4-6F175D3DCCD1}">
              <a14:hiddenFill xmlns:a14="http://schemas.microsoft.com/office/drawing/2010/main">
                <a:noFill/>
              </a14:hiddenFill>
            </a:ext>
          </a:extLst>
        </p:spPr>
      </p:cxnSp>
      <p:sp>
        <p:nvSpPr>
          <p:cNvPr id="119" name="TextBox 222"/>
          <p:cNvSpPr txBox="1">
            <a:spLocks noChangeArrowheads="1"/>
          </p:cNvSpPr>
          <p:nvPr/>
        </p:nvSpPr>
        <p:spPr bwMode="auto">
          <a:xfrm>
            <a:off x="1860789" y="1521764"/>
            <a:ext cx="822325" cy="200055"/>
          </a:xfrm>
          <a:prstGeom prst="rect">
            <a:avLst/>
          </a:prstGeom>
          <a:noFill/>
          <a:ln w="9525">
            <a:noFill/>
            <a:miter lim="800000"/>
            <a:headEnd/>
            <a:tailEnd/>
          </a:ln>
        </p:spPr>
        <p:txBody>
          <a:bodyPr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Test Planning</a:t>
            </a:r>
          </a:p>
        </p:txBody>
      </p:sp>
      <p:sp>
        <p:nvSpPr>
          <p:cNvPr id="120" name="TextBox 222"/>
          <p:cNvSpPr txBox="1">
            <a:spLocks noChangeArrowheads="1"/>
          </p:cNvSpPr>
          <p:nvPr/>
        </p:nvSpPr>
        <p:spPr bwMode="auto">
          <a:xfrm>
            <a:off x="2015500" y="1644543"/>
            <a:ext cx="661329" cy="307777"/>
          </a:xfrm>
          <a:prstGeom prst="rect">
            <a:avLst/>
          </a:prstGeom>
          <a:noFill/>
          <a:ln w="9525">
            <a:noFill/>
            <a:miter lim="800000"/>
            <a:headEnd/>
            <a:tailEnd/>
          </a:ln>
        </p:spPr>
        <p:txBody>
          <a:bodyPr wrap="square" lIns="0" rIns="0">
            <a:spAutoFit/>
          </a:bodyPr>
          <a:lstStyle/>
          <a:p>
            <a:pPr defTabSz="457200" fontAlgn="auto">
              <a:spcBef>
                <a:spcPct val="50000"/>
              </a:spcBef>
              <a:spcAft>
                <a:spcPts val="0"/>
              </a:spcAft>
              <a:buClr>
                <a:srgbClr val="99CC00"/>
              </a:buClr>
              <a:buSzPct val="150000"/>
              <a:defRPr/>
            </a:pPr>
            <a:r>
              <a:rPr lang="en-US" sz="700" kern="0" dirty="0">
                <a:solidFill>
                  <a:srgbClr val="000000"/>
                </a:solidFill>
                <a:latin typeface="Calibri" panose="020F0502020204030204" pitchFamily="34" charset="0"/>
                <a:ea typeface="Roboto" panose="020B0604020202020204" charset="0"/>
                <a:cs typeface="Calibri" panose="020F0502020204030204" pitchFamily="34" charset="0"/>
              </a:rPr>
              <a:t>QA advisory services</a:t>
            </a:r>
          </a:p>
        </p:txBody>
      </p:sp>
      <p:sp>
        <p:nvSpPr>
          <p:cNvPr id="121" name="Rectangle 120"/>
          <p:cNvSpPr/>
          <p:nvPr/>
        </p:nvSpPr>
        <p:spPr>
          <a:xfrm>
            <a:off x="3870285" y="4497515"/>
            <a:ext cx="1463040" cy="230832"/>
          </a:xfrm>
          <a:prstGeom prst="rect">
            <a:avLst/>
          </a:prstGeom>
          <a:solidFill>
            <a:srgbClr val="5D5D5D"/>
          </a:solidFill>
        </p:spPr>
        <p:txBody>
          <a:bodyPr wrap="square">
            <a:spAutoFit/>
          </a:bodyPr>
          <a:lstStyle/>
          <a:p>
            <a:pPr fontAlgn="auto">
              <a:spcBef>
                <a:spcPts val="0"/>
              </a:spcBef>
              <a:spcAft>
                <a:spcPts val="0"/>
              </a:spcAft>
            </a:pPr>
            <a:r>
              <a:rPr lang="en-US" sz="900" kern="0" dirty="0">
                <a:solidFill>
                  <a:prstClr val="white"/>
                </a:solidFill>
                <a:latin typeface="Calibri Light" panose="020F0302020204030204" pitchFamily="34" charset="0"/>
                <a:ea typeface="Roboto" panose="020B0604020202020204" charset="0"/>
              </a:rPr>
              <a:t>Standardization</a:t>
            </a:r>
          </a:p>
        </p:txBody>
      </p:sp>
      <p:sp>
        <p:nvSpPr>
          <p:cNvPr id="122" name="Rectangle 121"/>
          <p:cNvSpPr/>
          <p:nvPr/>
        </p:nvSpPr>
        <p:spPr>
          <a:xfrm>
            <a:off x="2253699" y="4497515"/>
            <a:ext cx="1463040" cy="230832"/>
          </a:xfrm>
          <a:prstGeom prst="rect">
            <a:avLst/>
          </a:prstGeom>
          <a:solidFill>
            <a:srgbClr val="5D5D5D"/>
          </a:solidFill>
        </p:spPr>
        <p:txBody>
          <a:bodyPr wrap="square">
            <a:spAutoFit/>
          </a:bodyPr>
          <a:lstStyle/>
          <a:p>
            <a:pPr fontAlgn="auto">
              <a:spcBef>
                <a:spcPts val="0"/>
              </a:spcBef>
              <a:spcAft>
                <a:spcPts val="0"/>
              </a:spcAft>
            </a:pPr>
            <a:r>
              <a:rPr lang="en-US" sz="900" kern="0" dirty="0">
                <a:solidFill>
                  <a:prstClr val="white"/>
                </a:solidFill>
                <a:latin typeface="Calibri Light" panose="020F0302020204030204" pitchFamily="34" charset="0"/>
                <a:ea typeface="Roboto" panose="020B0604020202020204" charset="0"/>
              </a:rPr>
              <a:t>Demand Forecast</a:t>
            </a:r>
          </a:p>
        </p:txBody>
      </p:sp>
      <p:sp>
        <p:nvSpPr>
          <p:cNvPr id="123" name="Rectangle 122"/>
          <p:cNvSpPr/>
          <p:nvPr/>
        </p:nvSpPr>
        <p:spPr>
          <a:xfrm>
            <a:off x="5433781" y="4497515"/>
            <a:ext cx="1528278" cy="230832"/>
          </a:xfrm>
          <a:prstGeom prst="rect">
            <a:avLst/>
          </a:prstGeom>
          <a:solidFill>
            <a:srgbClr val="5D5D5D"/>
          </a:solidFill>
        </p:spPr>
        <p:txBody>
          <a:bodyPr wrap="square">
            <a:spAutoFit/>
          </a:bodyPr>
          <a:lstStyle/>
          <a:p>
            <a:pPr fontAlgn="auto">
              <a:spcBef>
                <a:spcPts val="0"/>
              </a:spcBef>
              <a:spcAft>
                <a:spcPts val="0"/>
              </a:spcAft>
            </a:pPr>
            <a:r>
              <a:rPr lang="en-US" sz="900" kern="0" dirty="0">
                <a:solidFill>
                  <a:prstClr val="white"/>
                </a:solidFill>
                <a:latin typeface="Calibri Light" panose="020F0302020204030204" pitchFamily="34" charset="0"/>
                <a:ea typeface="Roboto" panose="020B0604020202020204" charset="0"/>
              </a:rPr>
              <a:t>Test Maturity Assessment</a:t>
            </a:r>
          </a:p>
        </p:txBody>
      </p:sp>
      <p:sp>
        <p:nvSpPr>
          <p:cNvPr id="124" name="Rectangle 123"/>
          <p:cNvSpPr/>
          <p:nvPr/>
        </p:nvSpPr>
        <p:spPr>
          <a:xfrm>
            <a:off x="7138250" y="4497515"/>
            <a:ext cx="1463040" cy="230832"/>
          </a:xfrm>
          <a:prstGeom prst="rect">
            <a:avLst/>
          </a:prstGeom>
          <a:solidFill>
            <a:srgbClr val="5D5D5D"/>
          </a:solidFill>
        </p:spPr>
        <p:txBody>
          <a:bodyPr wrap="square">
            <a:spAutoFit/>
          </a:bodyPr>
          <a:lstStyle/>
          <a:p>
            <a:pPr fontAlgn="auto">
              <a:spcBef>
                <a:spcPts val="0"/>
              </a:spcBef>
              <a:spcAft>
                <a:spcPts val="0"/>
              </a:spcAft>
            </a:pPr>
            <a:r>
              <a:rPr lang="en-US" sz="900" kern="0" dirty="0">
                <a:solidFill>
                  <a:prstClr val="white"/>
                </a:solidFill>
                <a:latin typeface="Calibri Light" panose="020F0302020204030204" pitchFamily="34" charset="0"/>
                <a:ea typeface="Roboto" panose="020B0604020202020204" charset="0"/>
              </a:rPr>
              <a:t>Governance</a:t>
            </a:r>
          </a:p>
        </p:txBody>
      </p:sp>
      <p:sp>
        <p:nvSpPr>
          <p:cNvPr id="125" name="Rectangle 124"/>
          <p:cNvSpPr/>
          <p:nvPr/>
        </p:nvSpPr>
        <p:spPr>
          <a:xfrm>
            <a:off x="536394" y="4497515"/>
            <a:ext cx="1609735" cy="230832"/>
          </a:xfrm>
          <a:prstGeom prst="rect">
            <a:avLst/>
          </a:prstGeom>
          <a:solidFill>
            <a:srgbClr val="5D5D5D"/>
          </a:solidFill>
        </p:spPr>
        <p:txBody>
          <a:bodyPr wrap="square">
            <a:spAutoFit/>
          </a:bodyPr>
          <a:lstStyle/>
          <a:p>
            <a:pPr fontAlgn="auto">
              <a:spcBef>
                <a:spcPts val="0"/>
              </a:spcBef>
              <a:spcAft>
                <a:spcPts val="0"/>
              </a:spcAft>
            </a:pPr>
            <a:r>
              <a:rPr lang="en-US" sz="900" kern="0" dirty="0">
                <a:solidFill>
                  <a:prstClr val="white"/>
                </a:solidFill>
                <a:latin typeface="Calibri Light" panose="020F0302020204030204" pitchFamily="34" charset="0"/>
                <a:ea typeface="Roboto" panose="020B0604020202020204" charset="0"/>
              </a:rPr>
              <a:t>Technology </a:t>
            </a:r>
            <a:r>
              <a:rPr lang="en-US" sz="900" kern="0" dirty="0" err="1">
                <a:solidFill>
                  <a:prstClr val="white"/>
                </a:solidFill>
                <a:latin typeface="Calibri Light" panose="020F0302020204030204" pitchFamily="34" charset="0"/>
                <a:ea typeface="Roboto" panose="020B0604020202020204" charset="0"/>
              </a:rPr>
              <a:t>CoE</a:t>
            </a:r>
            <a:endParaRPr lang="en-US" sz="900" kern="0" dirty="0">
              <a:solidFill>
                <a:prstClr val="white"/>
              </a:solidFill>
              <a:latin typeface="Calibri Light" panose="020F0302020204030204" pitchFamily="34" charset="0"/>
              <a:ea typeface="Roboto" panose="020B0604020202020204" charset="0"/>
            </a:endParaRPr>
          </a:p>
        </p:txBody>
      </p:sp>
      <p:grpSp>
        <p:nvGrpSpPr>
          <p:cNvPr id="126" name="Group 166"/>
          <p:cNvGrpSpPr/>
          <p:nvPr/>
        </p:nvGrpSpPr>
        <p:grpSpPr bwMode="auto">
          <a:xfrm>
            <a:off x="3836350" y="1849313"/>
            <a:ext cx="182880" cy="182880"/>
            <a:chOff x="6355288" y="3802563"/>
            <a:chExt cx="393700" cy="361950"/>
          </a:xfrm>
          <a:gradFill>
            <a:gsLst>
              <a:gs pos="0">
                <a:srgbClr val="92D050"/>
              </a:gs>
              <a:gs pos="80000">
                <a:srgbClr val="76B531"/>
              </a:gs>
            </a:gsLst>
            <a:lin ang="5400000" scaled="1"/>
          </a:gradFill>
        </p:grpSpPr>
        <p:sp>
          <p:nvSpPr>
            <p:cNvPr id="127" name="Freeform 32"/>
            <p:cNvSpPr>
              <a:spLocks noEditPoints="1"/>
            </p:cNvSpPr>
            <p:nvPr/>
          </p:nvSpPr>
          <p:spPr bwMode="auto">
            <a:xfrm>
              <a:off x="6477000" y="3810000"/>
              <a:ext cx="129163" cy="347075"/>
            </a:xfrm>
            <a:custGeom>
              <a:avLst/>
              <a:gdLst>
                <a:gd name="T0" fmla="*/ 0 w 257"/>
                <a:gd name="T1" fmla="*/ 2 h 364"/>
                <a:gd name="T2" fmla="*/ 0 w 257"/>
                <a:gd name="T3" fmla="*/ 2 h 364"/>
                <a:gd name="T4" fmla="*/ 0 w 257"/>
                <a:gd name="T5" fmla="*/ 2 h 364"/>
                <a:gd name="T6" fmla="*/ 0 w 257"/>
                <a:gd name="T7" fmla="*/ 2 h 364"/>
                <a:gd name="T8" fmla="*/ 0 w 257"/>
                <a:gd name="T9" fmla="*/ 2 h 364"/>
                <a:gd name="T10" fmla="*/ 0 w 257"/>
                <a:gd name="T11" fmla="*/ 2 h 364"/>
                <a:gd name="T12" fmla="*/ 0 w 257"/>
                <a:gd name="T13" fmla="*/ 2 h 364"/>
                <a:gd name="T14" fmla="*/ 0 w 257"/>
                <a:gd name="T15" fmla="*/ 2 h 364"/>
                <a:gd name="T16" fmla="*/ 0 w 257"/>
                <a:gd name="T17" fmla="*/ 2 h 364"/>
                <a:gd name="T18" fmla="*/ 0 w 257"/>
                <a:gd name="T19" fmla="*/ 2 h 364"/>
                <a:gd name="T20" fmla="*/ 0 w 257"/>
                <a:gd name="T21" fmla="*/ 2 h 364"/>
                <a:gd name="T22" fmla="*/ 0 w 257"/>
                <a:gd name="T23" fmla="*/ 2 h 364"/>
                <a:gd name="T24" fmla="*/ 0 w 257"/>
                <a:gd name="T25" fmla="*/ 2 h 364"/>
                <a:gd name="T26" fmla="*/ 0 w 257"/>
                <a:gd name="T27" fmla="*/ 2 h 364"/>
                <a:gd name="T28" fmla="*/ 0 w 257"/>
                <a:gd name="T29" fmla="*/ 2 h 364"/>
                <a:gd name="T30" fmla="*/ 0 w 257"/>
                <a:gd name="T31" fmla="*/ 2 h 364"/>
                <a:gd name="T32" fmla="*/ 0 w 257"/>
                <a:gd name="T33" fmla="*/ 2 h 364"/>
                <a:gd name="T34" fmla="*/ 0 w 257"/>
                <a:gd name="T35" fmla="*/ 2 h 364"/>
                <a:gd name="T36" fmla="*/ 0 w 257"/>
                <a:gd name="T37" fmla="*/ 2 h 364"/>
                <a:gd name="T38" fmla="*/ 0 w 257"/>
                <a:gd name="T39" fmla="*/ 2 h 364"/>
                <a:gd name="T40" fmla="*/ 0 w 257"/>
                <a:gd name="T41" fmla="*/ 2 h 364"/>
                <a:gd name="T42" fmla="*/ 0 w 257"/>
                <a:gd name="T43" fmla="*/ 2 h 364"/>
                <a:gd name="T44" fmla="*/ 0 w 257"/>
                <a:gd name="T45" fmla="*/ 2 h 364"/>
                <a:gd name="T46" fmla="*/ 0 w 257"/>
                <a:gd name="T47" fmla="*/ 2 h 364"/>
                <a:gd name="T48" fmla="*/ 0 w 257"/>
                <a:gd name="T49" fmla="*/ 2 h 364"/>
                <a:gd name="T50" fmla="*/ 0 w 257"/>
                <a:gd name="T51" fmla="*/ 2 h 364"/>
                <a:gd name="T52" fmla="*/ 0 w 257"/>
                <a:gd name="T53" fmla="*/ 2 h 364"/>
                <a:gd name="T54" fmla="*/ 0 w 257"/>
                <a:gd name="T55" fmla="*/ 2 h 364"/>
                <a:gd name="T56" fmla="*/ 0 w 257"/>
                <a:gd name="T57" fmla="*/ 2 h 364"/>
                <a:gd name="T58" fmla="*/ 0 w 257"/>
                <a:gd name="T59" fmla="*/ 2 h 364"/>
                <a:gd name="T60" fmla="*/ 0 w 257"/>
                <a:gd name="T61" fmla="*/ 2 h 364"/>
                <a:gd name="T62" fmla="*/ 0 w 257"/>
                <a:gd name="T63" fmla="*/ 2 h 364"/>
                <a:gd name="T64" fmla="*/ 0 w 257"/>
                <a:gd name="T65" fmla="*/ 0 h 364"/>
                <a:gd name="T66" fmla="*/ 0 w 257"/>
                <a:gd name="T67" fmla="*/ 0 h 364"/>
                <a:gd name="T68" fmla="*/ 0 w 257"/>
                <a:gd name="T69" fmla="*/ 0 h 364"/>
                <a:gd name="T70" fmla="*/ 0 w 257"/>
                <a:gd name="T71" fmla="*/ 2 h 364"/>
                <a:gd name="T72" fmla="*/ 0 w 257"/>
                <a:gd name="T73" fmla="*/ 2 h 364"/>
                <a:gd name="T74" fmla="*/ 0 w 257"/>
                <a:gd name="T75" fmla="*/ 2 h 364"/>
                <a:gd name="T76" fmla="*/ 0 w 257"/>
                <a:gd name="T77" fmla="*/ 2 h 364"/>
                <a:gd name="T78" fmla="*/ 0 w 257"/>
                <a:gd name="T79" fmla="*/ 2 h 364"/>
                <a:gd name="T80" fmla="*/ 0 w 257"/>
                <a:gd name="T81" fmla="*/ 2 h 364"/>
                <a:gd name="T82" fmla="*/ 0 w 257"/>
                <a:gd name="T83" fmla="*/ 2 h 364"/>
                <a:gd name="T84" fmla="*/ 0 w 257"/>
                <a:gd name="T85" fmla="*/ 2 h 364"/>
                <a:gd name="T86" fmla="*/ 0 w 257"/>
                <a:gd name="T87" fmla="*/ 2 h 364"/>
                <a:gd name="T88" fmla="*/ 0 w 257"/>
                <a:gd name="T89" fmla="*/ 2 h 364"/>
                <a:gd name="T90" fmla="*/ 0 w 257"/>
                <a:gd name="T91" fmla="*/ 2 h 364"/>
                <a:gd name="T92" fmla="*/ 0 w 257"/>
                <a:gd name="T93" fmla="*/ 2 h 3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57"/>
                <a:gd name="T142" fmla="*/ 0 h 364"/>
                <a:gd name="T143" fmla="*/ 257 w 257"/>
                <a:gd name="T144" fmla="*/ 364 h 3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57" h="364">
                  <a:moveTo>
                    <a:pt x="140" y="341"/>
                  </a:moveTo>
                  <a:lnTo>
                    <a:pt x="140" y="347"/>
                  </a:lnTo>
                  <a:lnTo>
                    <a:pt x="150" y="354"/>
                  </a:lnTo>
                  <a:lnTo>
                    <a:pt x="161" y="364"/>
                  </a:lnTo>
                  <a:lnTo>
                    <a:pt x="171" y="364"/>
                  </a:lnTo>
                  <a:lnTo>
                    <a:pt x="182" y="364"/>
                  </a:lnTo>
                  <a:lnTo>
                    <a:pt x="194" y="364"/>
                  </a:lnTo>
                  <a:lnTo>
                    <a:pt x="194" y="354"/>
                  </a:lnTo>
                  <a:lnTo>
                    <a:pt x="204" y="354"/>
                  </a:lnTo>
                  <a:lnTo>
                    <a:pt x="204" y="347"/>
                  </a:lnTo>
                  <a:lnTo>
                    <a:pt x="204" y="341"/>
                  </a:lnTo>
                  <a:lnTo>
                    <a:pt x="204" y="107"/>
                  </a:lnTo>
                  <a:lnTo>
                    <a:pt x="213" y="107"/>
                  </a:lnTo>
                  <a:lnTo>
                    <a:pt x="213" y="205"/>
                  </a:lnTo>
                  <a:lnTo>
                    <a:pt x="225" y="205"/>
                  </a:lnTo>
                  <a:lnTo>
                    <a:pt x="225" y="213"/>
                  </a:lnTo>
                  <a:lnTo>
                    <a:pt x="236" y="213"/>
                  </a:lnTo>
                  <a:lnTo>
                    <a:pt x="236" y="220"/>
                  </a:lnTo>
                  <a:lnTo>
                    <a:pt x="248" y="220"/>
                  </a:lnTo>
                  <a:lnTo>
                    <a:pt x="248" y="213"/>
                  </a:lnTo>
                  <a:lnTo>
                    <a:pt x="257" y="213"/>
                  </a:lnTo>
                  <a:lnTo>
                    <a:pt x="257" y="205"/>
                  </a:lnTo>
                  <a:lnTo>
                    <a:pt x="257" y="92"/>
                  </a:lnTo>
                  <a:lnTo>
                    <a:pt x="257" y="84"/>
                  </a:lnTo>
                  <a:lnTo>
                    <a:pt x="248" y="84"/>
                  </a:lnTo>
                  <a:lnTo>
                    <a:pt x="248" y="77"/>
                  </a:lnTo>
                  <a:lnTo>
                    <a:pt x="236" y="77"/>
                  </a:lnTo>
                  <a:lnTo>
                    <a:pt x="21" y="77"/>
                  </a:lnTo>
                  <a:lnTo>
                    <a:pt x="12" y="77"/>
                  </a:lnTo>
                  <a:lnTo>
                    <a:pt x="12" y="84"/>
                  </a:lnTo>
                  <a:lnTo>
                    <a:pt x="0" y="84"/>
                  </a:lnTo>
                  <a:lnTo>
                    <a:pt x="0" y="92"/>
                  </a:lnTo>
                  <a:lnTo>
                    <a:pt x="0" y="205"/>
                  </a:lnTo>
                  <a:lnTo>
                    <a:pt x="0" y="213"/>
                  </a:lnTo>
                  <a:lnTo>
                    <a:pt x="12" y="213"/>
                  </a:lnTo>
                  <a:lnTo>
                    <a:pt x="12" y="220"/>
                  </a:lnTo>
                  <a:lnTo>
                    <a:pt x="21" y="220"/>
                  </a:lnTo>
                  <a:lnTo>
                    <a:pt x="31" y="213"/>
                  </a:lnTo>
                  <a:lnTo>
                    <a:pt x="42" y="205"/>
                  </a:lnTo>
                  <a:lnTo>
                    <a:pt x="42" y="107"/>
                  </a:lnTo>
                  <a:lnTo>
                    <a:pt x="54" y="107"/>
                  </a:lnTo>
                  <a:lnTo>
                    <a:pt x="54" y="341"/>
                  </a:lnTo>
                  <a:lnTo>
                    <a:pt x="54" y="347"/>
                  </a:lnTo>
                  <a:lnTo>
                    <a:pt x="54" y="354"/>
                  </a:lnTo>
                  <a:lnTo>
                    <a:pt x="65" y="354"/>
                  </a:lnTo>
                  <a:lnTo>
                    <a:pt x="65" y="364"/>
                  </a:lnTo>
                  <a:lnTo>
                    <a:pt x="75" y="364"/>
                  </a:lnTo>
                  <a:lnTo>
                    <a:pt x="87" y="364"/>
                  </a:lnTo>
                  <a:lnTo>
                    <a:pt x="96" y="364"/>
                  </a:lnTo>
                  <a:lnTo>
                    <a:pt x="108" y="354"/>
                  </a:lnTo>
                  <a:lnTo>
                    <a:pt x="117" y="347"/>
                  </a:lnTo>
                  <a:lnTo>
                    <a:pt x="117" y="341"/>
                  </a:lnTo>
                  <a:lnTo>
                    <a:pt x="117" y="220"/>
                  </a:lnTo>
                  <a:lnTo>
                    <a:pt x="117" y="213"/>
                  </a:lnTo>
                  <a:lnTo>
                    <a:pt x="129" y="213"/>
                  </a:lnTo>
                  <a:lnTo>
                    <a:pt x="140" y="213"/>
                  </a:lnTo>
                  <a:lnTo>
                    <a:pt x="140" y="220"/>
                  </a:lnTo>
                  <a:lnTo>
                    <a:pt x="140" y="341"/>
                  </a:lnTo>
                  <a:close/>
                  <a:moveTo>
                    <a:pt x="75" y="38"/>
                  </a:moveTo>
                  <a:lnTo>
                    <a:pt x="75" y="31"/>
                  </a:lnTo>
                  <a:lnTo>
                    <a:pt x="75" y="23"/>
                  </a:lnTo>
                  <a:lnTo>
                    <a:pt x="75" y="17"/>
                  </a:lnTo>
                  <a:lnTo>
                    <a:pt x="87" y="17"/>
                  </a:lnTo>
                  <a:lnTo>
                    <a:pt x="87" y="10"/>
                  </a:lnTo>
                  <a:lnTo>
                    <a:pt x="96" y="10"/>
                  </a:lnTo>
                  <a:lnTo>
                    <a:pt x="108" y="0"/>
                  </a:lnTo>
                  <a:lnTo>
                    <a:pt x="117" y="0"/>
                  </a:lnTo>
                  <a:lnTo>
                    <a:pt x="129" y="0"/>
                  </a:lnTo>
                  <a:lnTo>
                    <a:pt x="140" y="0"/>
                  </a:lnTo>
                  <a:lnTo>
                    <a:pt x="150" y="0"/>
                  </a:lnTo>
                  <a:lnTo>
                    <a:pt x="161" y="10"/>
                  </a:lnTo>
                  <a:lnTo>
                    <a:pt x="171" y="10"/>
                  </a:lnTo>
                  <a:lnTo>
                    <a:pt x="171" y="17"/>
                  </a:lnTo>
                  <a:lnTo>
                    <a:pt x="182" y="17"/>
                  </a:lnTo>
                  <a:lnTo>
                    <a:pt x="182" y="23"/>
                  </a:lnTo>
                  <a:lnTo>
                    <a:pt x="182" y="31"/>
                  </a:lnTo>
                  <a:lnTo>
                    <a:pt x="182" y="38"/>
                  </a:lnTo>
                  <a:lnTo>
                    <a:pt x="182" y="46"/>
                  </a:lnTo>
                  <a:lnTo>
                    <a:pt x="182" y="54"/>
                  </a:lnTo>
                  <a:lnTo>
                    <a:pt x="171" y="54"/>
                  </a:lnTo>
                  <a:lnTo>
                    <a:pt x="171" y="61"/>
                  </a:lnTo>
                  <a:lnTo>
                    <a:pt x="161" y="61"/>
                  </a:lnTo>
                  <a:lnTo>
                    <a:pt x="161" y="69"/>
                  </a:lnTo>
                  <a:lnTo>
                    <a:pt x="150" y="69"/>
                  </a:lnTo>
                  <a:lnTo>
                    <a:pt x="140" y="69"/>
                  </a:lnTo>
                  <a:lnTo>
                    <a:pt x="129" y="69"/>
                  </a:lnTo>
                  <a:lnTo>
                    <a:pt x="117" y="69"/>
                  </a:lnTo>
                  <a:lnTo>
                    <a:pt x="108" y="69"/>
                  </a:lnTo>
                  <a:lnTo>
                    <a:pt x="96" y="69"/>
                  </a:lnTo>
                  <a:lnTo>
                    <a:pt x="96" y="61"/>
                  </a:lnTo>
                  <a:lnTo>
                    <a:pt x="87" y="61"/>
                  </a:lnTo>
                  <a:lnTo>
                    <a:pt x="87" y="54"/>
                  </a:lnTo>
                  <a:lnTo>
                    <a:pt x="75" y="54"/>
                  </a:lnTo>
                  <a:lnTo>
                    <a:pt x="75" y="46"/>
                  </a:lnTo>
                  <a:lnTo>
                    <a:pt x="75" y="38"/>
                  </a:lnTo>
                  <a:close/>
                </a:path>
              </a:pathLst>
            </a:custGeom>
            <a:grpFill/>
            <a:ln w="9525">
              <a:round/>
              <a:headEnd/>
              <a:tailEnd/>
            </a:ln>
            <a:scene3d>
              <a:camera prst="legacyPerspectiveTopLeft"/>
              <a:lightRig rig="legacyFlat3" dir="t"/>
            </a:scene3d>
            <a:sp3d extrusionH="100000" prstMaterial="legacyMatte">
              <a:bevelT w="13500" h="13500" prst="angle"/>
              <a:bevelB w="13500" h="13500" prst="angle"/>
              <a:extrusionClr>
                <a:srgbClr val="92D050"/>
              </a:extrusionClr>
            </a:sp3d>
          </p:spPr>
          <p:txBody>
            <a:bodyPr anchor="ctr" anchorCtr="1">
              <a:flatTx/>
            </a:bodyPr>
            <a:lstStyle/>
            <a:p>
              <a:pPr defTabSz="457200" fontAlgn="auto">
                <a:spcBef>
                  <a:spcPts val="0"/>
                </a:spcBef>
                <a:spcAft>
                  <a:spcPts val="0"/>
                </a:spcAft>
                <a:defRPr/>
              </a:pPr>
              <a:endParaRPr lang="en-US" sz="2000" kern="0">
                <a:solidFill>
                  <a:sysClr val="windowText" lastClr="000000"/>
                </a:solidFill>
                <a:latin typeface="Calibri Light" panose="020F0302020204030204" pitchFamily="34" charset="0"/>
                <a:ea typeface="Verdana" pitchFamily="34" charset="0"/>
                <a:cs typeface="Arial" pitchFamily="34" charset="0"/>
              </a:endParaRPr>
            </a:p>
          </p:txBody>
        </p:sp>
        <p:sp>
          <p:nvSpPr>
            <p:cNvPr id="128" name="Freeform 33"/>
            <p:cNvSpPr>
              <a:spLocks noEditPoints="1"/>
            </p:cNvSpPr>
            <p:nvPr/>
          </p:nvSpPr>
          <p:spPr bwMode="auto">
            <a:xfrm>
              <a:off x="6355288" y="3817438"/>
              <a:ext cx="129163" cy="347075"/>
            </a:xfrm>
            <a:custGeom>
              <a:avLst/>
              <a:gdLst>
                <a:gd name="T0" fmla="*/ 0 w 257"/>
                <a:gd name="T1" fmla="*/ 2 h 364"/>
                <a:gd name="T2" fmla="*/ 0 w 257"/>
                <a:gd name="T3" fmla="*/ 2 h 364"/>
                <a:gd name="T4" fmla="*/ 0 w 257"/>
                <a:gd name="T5" fmla="*/ 2 h 364"/>
                <a:gd name="T6" fmla="*/ 0 w 257"/>
                <a:gd name="T7" fmla="*/ 2 h 364"/>
                <a:gd name="T8" fmla="*/ 0 w 257"/>
                <a:gd name="T9" fmla="*/ 2 h 364"/>
                <a:gd name="T10" fmla="*/ 0 w 257"/>
                <a:gd name="T11" fmla="*/ 2 h 364"/>
                <a:gd name="T12" fmla="*/ 0 w 257"/>
                <a:gd name="T13" fmla="*/ 2 h 364"/>
                <a:gd name="T14" fmla="*/ 0 w 257"/>
                <a:gd name="T15" fmla="*/ 2 h 364"/>
                <a:gd name="T16" fmla="*/ 0 w 257"/>
                <a:gd name="T17" fmla="*/ 2 h 364"/>
                <a:gd name="T18" fmla="*/ 0 w 257"/>
                <a:gd name="T19" fmla="*/ 2 h 364"/>
                <a:gd name="T20" fmla="*/ 0 w 257"/>
                <a:gd name="T21" fmla="*/ 2 h 364"/>
                <a:gd name="T22" fmla="*/ 0 w 257"/>
                <a:gd name="T23" fmla="*/ 2 h 364"/>
                <a:gd name="T24" fmla="*/ 0 w 257"/>
                <a:gd name="T25" fmla="*/ 2 h 364"/>
                <a:gd name="T26" fmla="*/ 0 w 257"/>
                <a:gd name="T27" fmla="*/ 2 h 364"/>
                <a:gd name="T28" fmla="*/ 0 w 257"/>
                <a:gd name="T29" fmla="*/ 2 h 364"/>
                <a:gd name="T30" fmla="*/ 0 w 257"/>
                <a:gd name="T31" fmla="*/ 2 h 364"/>
                <a:gd name="T32" fmla="*/ 0 w 257"/>
                <a:gd name="T33" fmla="*/ 2 h 364"/>
                <a:gd name="T34" fmla="*/ 0 w 257"/>
                <a:gd name="T35" fmla="*/ 2 h 364"/>
                <a:gd name="T36" fmla="*/ 0 w 257"/>
                <a:gd name="T37" fmla="*/ 2 h 364"/>
                <a:gd name="T38" fmla="*/ 0 w 257"/>
                <a:gd name="T39" fmla="*/ 2 h 364"/>
                <a:gd name="T40" fmla="*/ 0 w 257"/>
                <a:gd name="T41" fmla="*/ 2 h 364"/>
                <a:gd name="T42" fmla="*/ 0 w 257"/>
                <a:gd name="T43" fmla="*/ 2 h 364"/>
                <a:gd name="T44" fmla="*/ 0 w 257"/>
                <a:gd name="T45" fmla="*/ 2 h 364"/>
                <a:gd name="T46" fmla="*/ 0 w 257"/>
                <a:gd name="T47" fmla="*/ 2 h 364"/>
                <a:gd name="T48" fmla="*/ 0 w 257"/>
                <a:gd name="T49" fmla="*/ 2 h 364"/>
                <a:gd name="T50" fmla="*/ 0 w 257"/>
                <a:gd name="T51" fmla="*/ 2 h 364"/>
                <a:gd name="T52" fmla="*/ 0 w 257"/>
                <a:gd name="T53" fmla="*/ 2 h 364"/>
                <a:gd name="T54" fmla="*/ 0 w 257"/>
                <a:gd name="T55" fmla="*/ 2 h 364"/>
                <a:gd name="T56" fmla="*/ 0 w 257"/>
                <a:gd name="T57" fmla="*/ 2 h 364"/>
                <a:gd name="T58" fmla="*/ 0 w 257"/>
                <a:gd name="T59" fmla="*/ 2 h 364"/>
                <a:gd name="T60" fmla="*/ 0 w 257"/>
                <a:gd name="T61" fmla="*/ 2 h 364"/>
                <a:gd name="T62" fmla="*/ 0 w 257"/>
                <a:gd name="T63" fmla="*/ 2 h 364"/>
                <a:gd name="T64" fmla="*/ 0 w 257"/>
                <a:gd name="T65" fmla="*/ 0 h 364"/>
                <a:gd name="T66" fmla="*/ 0 w 257"/>
                <a:gd name="T67" fmla="*/ 0 h 364"/>
                <a:gd name="T68" fmla="*/ 0 w 257"/>
                <a:gd name="T69" fmla="*/ 0 h 364"/>
                <a:gd name="T70" fmla="*/ 0 w 257"/>
                <a:gd name="T71" fmla="*/ 2 h 364"/>
                <a:gd name="T72" fmla="*/ 0 w 257"/>
                <a:gd name="T73" fmla="*/ 2 h 364"/>
                <a:gd name="T74" fmla="*/ 0 w 257"/>
                <a:gd name="T75" fmla="*/ 2 h 364"/>
                <a:gd name="T76" fmla="*/ 0 w 257"/>
                <a:gd name="T77" fmla="*/ 2 h 364"/>
                <a:gd name="T78" fmla="*/ 0 w 257"/>
                <a:gd name="T79" fmla="*/ 2 h 364"/>
                <a:gd name="T80" fmla="*/ 0 w 257"/>
                <a:gd name="T81" fmla="*/ 2 h 364"/>
                <a:gd name="T82" fmla="*/ 0 w 257"/>
                <a:gd name="T83" fmla="*/ 2 h 364"/>
                <a:gd name="T84" fmla="*/ 0 w 257"/>
                <a:gd name="T85" fmla="*/ 2 h 364"/>
                <a:gd name="T86" fmla="*/ 0 w 257"/>
                <a:gd name="T87" fmla="*/ 2 h 364"/>
                <a:gd name="T88" fmla="*/ 0 w 257"/>
                <a:gd name="T89" fmla="*/ 2 h 364"/>
                <a:gd name="T90" fmla="*/ 0 w 257"/>
                <a:gd name="T91" fmla="*/ 2 h 364"/>
                <a:gd name="T92" fmla="*/ 0 w 257"/>
                <a:gd name="T93" fmla="*/ 2 h 3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57"/>
                <a:gd name="T142" fmla="*/ 0 h 364"/>
                <a:gd name="T143" fmla="*/ 257 w 257"/>
                <a:gd name="T144" fmla="*/ 364 h 3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57" h="364">
                  <a:moveTo>
                    <a:pt x="140" y="341"/>
                  </a:moveTo>
                  <a:lnTo>
                    <a:pt x="140" y="347"/>
                  </a:lnTo>
                  <a:lnTo>
                    <a:pt x="150" y="354"/>
                  </a:lnTo>
                  <a:lnTo>
                    <a:pt x="161" y="364"/>
                  </a:lnTo>
                  <a:lnTo>
                    <a:pt x="171" y="364"/>
                  </a:lnTo>
                  <a:lnTo>
                    <a:pt x="182" y="364"/>
                  </a:lnTo>
                  <a:lnTo>
                    <a:pt x="194" y="364"/>
                  </a:lnTo>
                  <a:lnTo>
                    <a:pt x="194" y="354"/>
                  </a:lnTo>
                  <a:lnTo>
                    <a:pt x="204" y="354"/>
                  </a:lnTo>
                  <a:lnTo>
                    <a:pt x="204" y="347"/>
                  </a:lnTo>
                  <a:lnTo>
                    <a:pt x="204" y="341"/>
                  </a:lnTo>
                  <a:lnTo>
                    <a:pt x="204" y="107"/>
                  </a:lnTo>
                  <a:lnTo>
                    <a:pt x="213" y="107"/>
                  </a:lnTo>
                  <a:lnTo>
                    <a:pt x="213" y="205"/>
                  </a:lnTo>
                  <a:lnTo>
                    <a:pt x="225" y="205"/>
                  </a:lnTo>
                  <a:lnTo>
                    <a:pt x="225" y="213"/>
                  </a:lnTo>
                  <a:lnTo>
                    <a:pt x="236" y="213"/>
                  </a:lnTo>
                  <a:lnTo>
                    <a:pt x="236" y="220"/>
                  </a:lnTo>
                  <a:lnTo>
                    <a:pt x="248" y="220"/>
                  </a:lnTo>
                  <a:lnTo>
                    <a:pt x="248" y="213"/>
                  </a:lnTo>
                  <a:lnTo>
                    <a:pt x="257" y="213"/>
                  </a:lnTo>
                  <a:lnTo>
                    <a:pt x="257" y="205"/>
                  </a:lnTo>
                  <a:lnTo>
                    <a:pt x="257" y="92"/>
                  </a:lnTo>
                  <a:lnTo>
                    <a:pt x="257" y="84"/>
                  </a:lnTo>
                  <a:lnTo>
                    <a:pt x="248" y="84"/>
                  </a:lnTo>
                  <a:lnTo>
                    <a:pt x="248" y="77"/>
                  </a:lnTo>
                  <a:lnTo>
                    <a:pt x="236" y="77"/>
                  </a:lnTo>
                  <a:lnTo>
                    <a:pt x="21" y="77"/>
                  </a:lnTo>
                  <a:lnTo>
                    <a:pt x="12" y="77"/>
                  </a:lnTo>
                  <a:lnTo>
                    <a:pt x="12" y="84"/>
                  </a:lnTo>
                  <a:lnTo>
                    <a:pt x="0" y="84"/>
                  </a:lnTo>
                  <a:lnTo>
                    <a:pt x="0" y="92"/>
                  </a:lnTo>
                  <a:lnTo>
                    <a:pt x="0" y="205"/>
                  </a:lnTo>
                  <a:lnTo>
                    <a:pt x="0" y="213"/>
                  </a:lnTo>
                  <a:lnTo>
                    <a:pt x="12" y="213"/>
                  </a:lnTo>
                  <a:lnTo>
                    <a:pt x="12" y="220"/>
                  </a:lnTo>
                  <a:lnTo>
                    <a:pt x="21" y="220"/>
                  </a:lnTo>
                  <a:lnTo>
                    <a:pt x="31" y="213"/>
                  </a:lnTo>
                  <a:lnTo>
                    <a:pt x="42" y="205"/>
                  </a:lnTo>
                  <a:lnTo>
                    <a:pt x="42" y="107"/>
                  </a:lnTo>
                  <a:lnTo>
                    <a:pt x="54" y="107"/>
                  </a:lnTo>
                  <a:lnTo>
                    <a:pt x="54" y="341"/>
                  </a:lnTo>
                  <a:lnTo>
                    <a:pt x="54" y="347"/>
                  </a:lnTo>
                  <a:lnTo>
                    <a:pt x="54" y="354"/>
                  </a:lnTo>
                  <a:lnTo>
                    <a:pt x="65" y="354"/>
                  </a:lnTo>
                  <a:lnTo>
                    <a:pt x="65" y="364"/>
                  </a:lnTo>
                  <a:lnTo>
                    <a:pt x="75" y="364"/>
                  </a:lnTo>
                  <a:lnTo>
                    <a:pt x="87" y="364"/>
                  </a:lnTo>
                  <a:lnTo>
                    <a:pt x="96" y="364"/>
                  </a:lnTo>
                  <a:lnTo>
                    <a:pt x="108" y="354"/>
                  </a:lnTo>
                  <a:lnTo>
                    <a:pt x="117" y="347"/>
                  </a:lnTo>
                  <a:lnTo>
                    <a:pt x="117" y="341"/>
                  </a:lnTo>
                  <a:lnTo>
                    <a:pt x="117" y="220"/>
                  </a:lnTo>
                  <a:lnTo>
                    <a:pt x="117" y="213"/>
                  </a:lnTo>
                  <a:lnTo>
                    <a:pt x="129" y="213"/>
                  </a:lnTo>
                  <a:lnTo>
                    <a:pt x="140" y="213"/>
                  </a:lnTo>
                  <a:lnTo>
                    <a:pt x="140" y="220"/>
                  </a:lnTo>
                  <a:lnTo>
                    <a:pt x="140" y="341"/>
                  </a:lnTo>
                  <a:close/>
                  <a:moveTo>
                    <a:pt x="75" y="38"/>
                  </a:moveTo>
                  <a:lnTo>
                    <a:pt x="75" y="31"/>
                  </a:lnTo>
                  <a:lnTo>
                    <a:pt x="75" y="23"/>
                  </a:lnTo>
                  <a:lnTo>
                    <a:pt x="75" y="17"/>
                  </a:lnTo>
                  <a:lnTo>
                    <a:pt x="87" y="17"/>
                  </a:lnTo>
                  <a:lnTo>
                    <a:pt x="87" y="10"/>
                  </a:lnTo>
                  <a:lnTo>
                    <a:pt x="96" y="10"/>
                  </a:lnTo>
                  <a:lnTo>
                    <a:pt x="108" y="0"/>
                  </a:lnTo>
                  <a:lnTo>
                    <a:pt x="117" y="0"/>
                  </a:lnTo>
                  <a:lnTo>
                    <a:pt x="129" y="0"/>
                  </a:lnTo>
                  <a:lnTo>
                    <a:pt x="140" y="0"/>
                  </a:lnTo>
                  <a:lnTo>
                    <a:pt x="150" y="0"/>
                  </a:lnTo>
                  <a:lnTo>
                    <a:pt x="161" y="10"/>
                  </a:lnTo>
                  <a:lnTo>
                    <a:pt x="171" y="10"/>
                  </a:lnTo>
                  <a:lnTo>
                    <a:pt x="171" y="17"/>
                  </a:lnTo>
                  <a:lnTo>
                    <a:pt x="182" y="17"/>
                  </a:lnTo>
                  <a:lnTo>
                    <a:pt x="182" y="23"/>
                  </a:lnTo>
                  <a:lnTo>
                    <a:pt x="182" y="31"/>
                  </a:lnTo>
                  <a:lnTo>
                    <a:pt x="182" y="38"/>
                  </a:lnTo>
                  <a:lnTo>
                    <a:pt x="182" y="46"/>
                  </a:lnTo>
                  <a:lnTo>
                    <a:pt x="182" y="54"/>
                  </a:lnTo>
                  <a:lnTo>
                    <a:pt x="171" y="54"/>
                  </a:lnTo>
                  <a:lnTo>
                    <a:pt x="171" y="61"/>
                  </a:lnTo>
                  <a:lnTo>
                    <a:pt x="161" y="61"/>
                  </a:lnTo>
                  <a:lnTo>
                    <a:pt x="161" y="69"/>
                  </a:lnTo>
                  <a:lnTo>
                    <a:pt x="150" y="69"/>
                  </a:lnTo>
                  <a:lnTo>
                    <a:pt x="140" y="69"/>
                  </a:lnTo>
                  <a:lnTo>
                    <a:pt x="129" y="69"/>
                  </a:lnTo>
                  <a:lnTo>
                    <a:pt x="117" y="69"/>
                  </a:lnTo>
                  <a:lnTo>
                    <a:pt x="108" y="69"/>
                  </a:lnTo>
                  <a:lnTo>
                    <a:pt x="96" y="69"/>
                  </a:lnTo>
                  <a:lnTo>
                    <a:pt x="96" y="61"/>
                  </a:lnTo>
                  <a:lnTo>
                    <a:pt x="87" y="61"/>
                  </a:lnTo>
                  <a:lnTo>
                    <a:pt x="87" y="54"/>
                  </a:lnTo>
                  <a:lnTo>
                    <a:pt x="75" y="54"/>
                  </a:lnTo>
                  <a:lnTo>
                    <a:pt x="75" y="46"/>
                  </a:lnTo>
                  <a:lnTo>
                    <a:pt x="75" y="38"/>
                  </a:lnTo>
                  <a:close/>
                </a:path>
              </a:pathLst>
            </a:custGeom>
            <a:grpFill/>
            <a:ln w="9525">
              <a:round/>
              <a:headEnd/>
              <a:tailEnd/>
            </a:ln>
            <a:scene3d>
              <a:camera prst="legacyPerspectiveTopLeft"/>
              <a:lightRig rig="legacyFlat3" dir="t"/>
            </a:scene3d>
            <a:sp3d extrusionH="100000" prstMaterial="legacyMatte">
              <a:bevelT w="13500" h="13500" prst="angle"/>
              <a:bevelB w="13500" h="13500" prst="angle"/>
              <a:extrusionClr>
                <a:srgbClr val="92D050"/>
              </a:extrusionClr>
            </a:sp3d>
          </p:spPr>
          <p:txBody>
            <a:bodyPr anchor="ctr" anchorCtr="1">
              <a:flatTx/>
            </a:bodyPr>
            <a:lstStyle/>
            <a:p>
              <a:pPr defTabSz="457200" fontAlgn="auto">
                <a:spcBef>
                  <a:spcPts val="0"/>
                </a:spcBef>
                <a:spcAft>
                  <a:spcPts val="0"/>
                </a:spcAft>
                <a:defRPr/>
              </a:pPr>
              <a:endParaRPr lang="en-US" sz="2000" kern="0">
                <a:solidFill>
                  <a:sysClr val="windowText" lastClr="000000"/>
                </a:solidFill>
                <a:latin typeface="Calibri Light" panose="020F0302020204030204" pitchFamily="34" charset="0"/>
                <a:ea typeface="Verdana" pitchFamily="34" charset="0"/>
                <a:cs typeface="Arial" pitchFamily="34" charset="0"/>
              </a:endParaRPr>
            </a:p>
          </p:txBody>
        </p:sp>
        <p:sp>
          <p:nvSpPr>
            <p:cNvPr id="129" name="Freeform 34"/>
            <p:cNvSpPr>
              <a:spLocks noEditPoints="1"/>
            </p:cNvSpPr>
            <p:nvPr/>
          </p:nvSpPr>
          <p:spPr bwMode="auto">
            <a:xfrm>
              <a:off x="6619825" y="3802563"/>
              <a:ext cx="129163" cy="347075"/>
            </a:xfrm>
            <a:custGeom>
              <a:avLst/>
              <a:gdLst>
                <a:gd name="T0" fmla="*/ 0 w 257"/>
                <a:gd name="T1" fmla="*/ 2 h 364"/>
                <a:gd name="T2" fmla="*/ 0 w 257"/>
                <a:gd name="T3" fmla="*/ 2 h 364"/>
                <a:gd name="T4" fmla="*/ 0 w 257"/>
                <a:gd name="T5" fmla="*/ 2 h 364"/>
                <a:gd name="T6" fmla="*/ 0 w 257"/>
                <a:gd name="T7" fmla="*/ 2 h 364"/>
                <a:gd name="T8" fmla="*/ 0 w 257"/>
                <a:gd name="T9" fmla="*/ 2 h 364"/>
                <a:gd name="T10" fmla="*/ 0 w 257"/>
                <a:gd name="T11" fmla="*/ 2 h 364"/>
                <a:gd name="T12" fmla="*/ 0 w 257"/>
                <a:gd name="T13" fmla="*/ 2 h 364"/>
                <a:gd name="T14" fmla="*/ 0 w 257"/>
                <a:gd name="T15" fmla="*/ 2 h 364"/>
                <a:gd name="T16" fmla="*/ 0 w 257"/>
                <a:gd name="T17" fmla="*/ 2 h 364"/>
                <a:gd name="T18" fmla="*/ 0 w 257"/>
                <a:gd name="T19" fmla="*/ 2 h 364"/>
                <a:gd name="T20" fmla="*/ 0 w 257"/>
                <a:gd name="T21" fmla="*/ 2 h 364"/>
                <a:gd name="T22" fmla="*/ 0 w 257"/>
                <a:gd name="T23" fmla="*/ 2 h 364"/>
                <a:gd name="T24" fmla="*/ 0 w 257"/>
                <a:gd name="T25" fmla="*/ 2 h 364"/>
                <a:gd name="T26" fmla="*/ 0 w 257"/>
                <a:gd name="T27" fmla="*/ 2 h 364"/>
                <a:gd name="T28" fmla="*/ 0 w 257"/>
                <a:gd name="T29" fmla="*/ 2 h 364"/>
                <a:gd name="T30" fmla="*/ 0 w 257"/>
                <a:gd name="T31" fmla="*/ 2 h 364"/>
                <a:gd name="T32" fmla="*/ 0 w 257"/>
                <a:gd name="T33" fmla="*/ 2 h 364"/>
                <a:gd name="T34" fmla="*/ 0 w 257"/>
                <a:gd name="T35" fmla="*/ 2 h 364"/>
                <a:gd name="T36" fmla="*/ 0 w 257"/>
                <a:gd name="T37" fmla="*/ 2 h 364"/>
                <a:gd name="T38" fmla="*/ 0 w 257"/>
                <a:gd name="T39" fmla="*/ 2 h 364"/>
                <a:gd name="T40" fmla="*/ 0 w 257"/>
                <a:gd name="T41" fmla="*/ 2 h 364"/>
                <a:gd name="T42" fmla="*/ 0 w 257"/>
                <a:gd name="T43" fmla="*/ 2 h 364"/>
                <a:gd name="T44" fmla="*/ 0 w 257"/>
                <a:gd name="T45" fmla="*/ 2 h 364"/>
                <a:gd name="T46" fmla="*/ 0 w 257"/>
                <a:gd name="T47" fmla="*/ 2 h 364"/>
                <a:gd name="T48" fmla="*/ 0 w 257"/>
                <a:gd name="T49" fmla="*/ 2 h 364"/>
                <a:gd name="T50" fmla="*/ 0 w 257"/>
                <a:gd name="T51" fmla="*/ 2 h 364"/>
                <a:gd name="T52" fmla="*/ 0 w 257"/>
                <a:gd name="T53" fmla="*/ 2 h 364"/>
                <a:gd name="T54" fmla="*/ 0 w 257"/>
                <a:gd name="T55" fmla="*/ 2 h 364"/>
                <a:gd name="T56" fmla="*/ 0 w 257"/>
                <a:gd name="T57" fmla="*/ 2 h 364"/>
                <a:gd name="T58" fmla="*/ 0 w 257"/>
                <a:gd name="T59" fmla="*/ 2 h 364"/>
                <a:gd name="T60" fmla="*/ 0 w 257"/>
                <a:gd name="T61" fmla="*/ 2 h 364"/>
                <a:gd name="T62" fmla="*/ 0 w 257"/>
                <a:gd name="T63" fmla="*/ 2 h 364"/>
                <a:gd name="T64" fmla="*/ 0 w 257"/>
                <a:gd name="T65" fmla="*/ 0 h 364"/>
                <a:gd name="T66" fmla="*/ 0 w 257"/>
                <a:gd name="T67" fmla="*/ 0 h 364"/>
                <a:gd name="T68" fmla="*/ 0 w 257"/>
                <a:gd name="T69" fmla="*/ 0 h 364"/>
                <a:gd name="T70" fmla="*/ 0 w 257"/>
                <a:gd name="T71" fmla="*/ 2 h 364"/>
                <a:gd name="T72" fmla="*/ 0 w 257"/>
                <a:gd name="T73" fmla="*/ 2 h 364"/>
                <a:gd name="T74" fmla="*/ 0 w 257"/>
                <a:gd name="T75" fmla="*/ 2 h 364"/>
                <a:gd name="T76" fmla="*/ 0 w 257"/>
                <a:gd name="T77" fmla="*/ 2 h 364"/>
                <a:gd name="T78" fmla="*/ 0 w 257"/>
                <a:gd name="T79" fmla="*/ 2 h 364"/>
                <a:gd name="T80" fmla="*/ 0 w 257"/>
                <a:gd name="T81" fmla="*/ 2 h 364"/>
                <a:gd name="T82" fmla="*/ 0 w 257"/>
                <a:gd name="T83" fmla="*/ 2 h 364"/>
                <a:gd name="T84" fmla="*/ 0 w 257"/>
                <a:gd name="T85" fmla="*/ 2 h 364"/>
                <a:gd name="T86" fmla="*/ 0 w 257"/>
                <a:gd name="T87" fmla="*/ 2 h 364"/>
                <a:gd name="T88" fmla="*/ 0 w 257"/>
                <a:gd name="T89" fmla="*/ 2 h 364"/>
                <a:gd name="T90" fmla="*/ 0 w 257"/>
                <a:gd name="T91" fmla="*/ 2 h 364"/>
                <a:gd name="T92" fmla="*/ 0 w 257"/>
                <a:gd name="T93" fmla="*/ 2 h 3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57"/>
                <a:gd name="T142" fmla="*/ 0 h 364"/>
                <a:gd name="T143" fmla="*/ 257 w 257"/>
                <a:gd name="T144" fmla="*/ 364 h 3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57" h="364">
                  <a:moveTo>
                    <a:pt x="140" y="341"/>
                  </a:moveTo>
                  <a:lnTo>
                    <a:pt x="140" y="347"/>
                  </a:lnTo>
                  <a:lnTo>
                    <a:pt x="150" y="354"/>
                  </a:lnTo>
                  <a:lnTo>
                    <a:pt x="161" y="364"/>
                  </a:lnTo>
                  <a:lnTo>
                    <a:pt x="171" y="364"/>
                  </a:lnTo>
                  <a:lnTo>
                    <a:pt x="182" y="364"/>
                  </a:lnTo>
                  <a:lnTo>
                    <a:pt x="194" y="364"/>
                  </a:lnTo>
                  <a:lnTo>
                    <a:pt x="194" y="354"/>
                  </a:lnTo>
                  <a:lnTo>
                    <a:pt x="204" y="354"/>
                  </a:lnTo>
                  <a:lnTo>
                    <a:pt x="204" y="347"/>
                  </a:lnTo>
                  <a:lnTo>
                    <a:pt x="204" y="341"/>
                  </a:lnTo>
                  <a:lnTo>
                    <a:pt x="204" y="107"/>
                  </a:lnTo>
                  <a:lnTo>
                    <a:pt x="213" y="107"/>
                  </a:lnTo>
                  <a:lnTo>
                    <a:pt x="213" y="205"/>
                  </a:lnTo>
                  <a:lnTo>
                    <a:pt x="225" y="205"/>
                  </a:lnTo>
                  <a:lnTo>
                    <a:pt x="225" y="213"/>
                  </a:lnTo>
                  <a:lnTo>
                    <a:pt x="236" y="213"/>
                  </a:lnTo>
                  <a:lnTo>
                    <a:pt x="236" y="220"/>
                  </a:lnTo>
                  <a:lnTo>
                    <a:pt x="248" y="220"/>
                  </a:lnTo>
                  <a:lnTo>
                    <a:pt x="248" y="213"/>
                  </a:lnTo>
                  <a:lnTo>
                    <a:pt x="257" y="213"/>
                  </a:lnTo>
                  <a:lnTo>
                    <a:pt x="257" y="205"/>
                  </a:lnTo>
                  <a:lnTo>
                    <a:pt x="257" y="92"/>
                  </a:lnTo>
                  <a:lnTo>
                    <a:pt x="257" y="84"/>
                  </a:lnTo>
                  <a:lnTo>
                    <a:pt x="248" y="84"/>
                  </a:lnTo>
                  <a:lnTo>
                    <a:pt x="248" y="77"/>
                  </a:lnTo>
                  <a:lnTo>
                    <a:pt x="236" y="77"/>
                  </a:lnTo>
                  <a:lnTo>
                    <a:pt x="21" y="77"/>
                  </a:lnTo>
                  <a:lnTo>
                    <a:pt x="12" y="77"/>
                  </a:lnTo>
                  <a:lnTo>
                    <a:pt x="12" y="84"/>
                  </a:lnTo>
                  <a:lnTo>
                    <a:pt x="0" y="84"/>
                  </a:lnTo>
                  <a:lnTo>
                    <a:pt x="0" y="92"/>
                  </a:lnTo>
                  <a:lnTo>
                    <a:pt x="0" y="205"/>
                  </a:lnTo>
                  <a:lnTo>
                    <a:pt x="0" y="213"/>
                  </a:lnTo>
                  <a:lnTo>
                    <a:pt x="12" y="213"/>
                  </a:lnTo>
                  <a:lnTo>
                    <a:pt x="12" y="220"/>
                  </a:lnTo>
                  <a:lnTo>
                    <a:pt x="21" y="220"/>
                  </a:lnTo>
                  <a:lnTo>
                    <a:pt x="31" y="213"/>
                  </a:lnTo>
                  <a:lnTo>
                    <a:pt x="42" y="205"/>
                  </a:lnTo>
                  <a:lnTo>
                    <a:pt x="42" y="107"/>
                  </a:lnTo>
                  <a:lnTo>
                    <a:pt x="54" y="107"/>
                  </a:lnTo>
                  <a:lnTo>
                    <a:pt x="54" y="341"/>
                  </a:lnTo>
                  <a:lnTo>
                    <a:pt x="54" y="347"/>
                  </a:lnTo>
                  <a:lnTo>
                    <a:pt x="54" y="354"/>
                  </a:lnTo>
                  <a:lnTo>
                    <a:pt x="65" y="354"/>
                  </a:lnTo>
                  <a:lnTo>
                    <a:pt x="65" y="364"/>
                  </a:lnTo>
                  <a:lnTo>
                    <a:pt x="75" y="364"/>
                  </a:lnTo>
                  <a:lnTo>
                    <a:pt x="87" y="364"/>
                  </a:lnTo>
                  <a:lnTo>
                    <a:pt x="96" y="364"/>
                  </a:lnTo>
                  <a:lnTo>
                    <a:pt x="108" y="354"/>
                  </a:lnTo>
                  <a:lnTo>
                    <a:pt x="117" y="347"/>
                  </a:lnTo>
                  <a:lnTo>
                    <a:pt x="117" y="341"/>
                  </a:lnTo>
                  <a:lnTo>
                    <a:pt x="117" y="220"/>
                  </a:lnTo>
                  <a:lnTo>
                    <a:pt x="117" y="213"/>
                  </a:lnTo>
                  <a:lnTo>
                    <a:pt x="129" y="213"/>
                  </a:lnTo>
                  <a:lnTo>
                    <a:pt x="140" y="213"/>
                  </a:lnTo>
                  <a:lnTo>
                    <a:pt x="140" y="220"/>
                  </a:lnTo>
                  <a:lnTo>
                    <a:pt x="140" y="341"/>
                  </a:lnTo>
                  <a:close/>
                  <a:moveTo>
                    <a:pt x="75" y="38"/>
                  </a:moveTo>
                  <a:lnTo>
                    <a:pt x="75" y="31"/>
                  </a:lnTo>
                  <a:lnTo>
                    <a:pt x="75" y="23"/>
                  </a:lnTo>
                  <a:lnTo>
                    <a:pt x="75" y="17"/>
                  </a:lnTo>
                  <a:lnTo>
                    <a:pt x="87" y="17"/>
                  </a:lnTo>
                  <a:lnTo>
                    <a:pt x="87" y="10"/>
                  </a:lnTo>
                  <a:lnTo>
                    <a:pt x="96" y="10"/>
                  </a:lnTo>
                  <a:lnTo>
                    <a:pt x="108" y="0"/>
                  </a:lnTo>
                  <a:lnTo>
                    <a:pt x="117" y="0"/>
                  </a:lnTo>
                  <a:lnTo>
                    <a:pt x="129" y="0"/>
                  </a:lnTo>
                  <a:lnTo>
                    <a:pt x="140" y="0"/>
                  </a:lnTo>
                  <a:lnTo>
                    <a:pt x="150" y="0"/>
                  </a:lnTo>
                  <a:lnTo>
                    <a:pt x="161" y="10"/>
                  </a:lnTo>
                  <a:lnTo>
                    <a:pt x="171" y="10"/>
                  </a:lnTo>
                  <a:lnTo>
                    <a:pt x="171" y="17"/>
                  </a:lnTo>
                  <a:lnTo>
                    <a:pt x="182" y="17"/>
                  </a:lnTo>
                  <a:lnTo>
                    <a:pt x="182" y="23"/>
                  </a:lnTo>
                  <a:lnTo>
                    <a:pt x="182" y="31"/>
                  </a:lnTo>
                  <a:lnTo>
                    <a:pt x="182" y="38"/>
                  </a:lnTo>
                  <a:lnTo>
                    <a:pt x="182" y="46"/>
                  </a:lnTo>
                  <a:lnTo>
                    <a:pt x="182" y="54"/>
                  </a:lnTo>
                  <a:lnTo>
                    <a:pt x="171" y="54"/>
                  </a:lnTo>
                  <a:lnTo>
                    <a:pt x="171" y="61"/>
                  </a:lnTo>
                  <a:lnTo>
                    <a:pt x="161" y="61"/>
                  </a:lnTo>
                  <a:lnTo>
                    <a:pt x="161" y="69"/>
                  </a:lnTo>
                  <a:lnTo>
                    <a:pt x="150" y="69"/>
                  </a:lnTo>
                  <a:lnTo>
                    <a:pt x="140" y="69"/>
                  </a:lnTo>
                  <a:lnTo>
                    <a:pt x="129" y="69"/>
                  </a:lnTo>
                  <a:lnTo>
                    <a:pt x="117" y="69"/>
                  </a:lnTo>
                  <a:lnTo>
                    <a:pt x="108" y="69"/>
                  </a:lnTo>
                  <a:lnTo>
                    <a:pt x="96" y="69"/>
                  </a:lnTo>
                  <a:lnTo>
                    <a:pt x="96" y="61"/>
                  </a:lnTo>
                  <a:lnTo>
                    <a:pt x="87" y="61"/>
                  </a:lnTo>
                  <a:lnTo>
                    <a:pt x="87" y="54"/>
                  </a:lnTo>
                  <a:lnTo>
                    <a:pt x="75" y="54"/>
                  </a:lnTo>
                  <a:lnTo>
                    <a:pt x="75" y="46"/>
                  </a:lnTo>
                  <a:lnTo>
                    <a:pt x="75" y="38"/>
                  </a:lnTo>
                  <a:close/>
                </a:path>
              </a:pathLst>
            </a:custGeom>
            <a:grpFill/>
            <a:ln w="9525">
              <a:round/>
              <a:headEnd/>
              <a:tailEnd/>
            </a:ln>
            <a:scene3d>
              <a:camera prst="legacyPerspectiveTopLeft"/>
              <a:lightRig rig="legacyFlat3" dir="t"/>
            </a:scene3d>
            <a:sp3d extrusionH="100000" prstMaterial="legacyMatte">
              <a:bevelT w="13500" h="13500" prst="angle"/>
              <a:bevelB w="13500" h="13500" prst="angle"/>
              <a:extrusionClr>
                <a:srgbClr val="92D050"/>
              </a:extrusionClr>
            </a:sp3d>
          </p:spPr>
          <p:txBody>
            <a:bodyPr anchor="ctr" anchorCtr="1">
              <a:flatTx/>
            </a:bodyPr>
            <a:lstStyle/>
            <a:p>
              <a:pPr defTabSz="457200" fontAlgn="auto">
                <a:spcBef>
                  <a:spcPts val="0"/>
                </a:spcBef>
                <a:spcAft>
                  <a:spcPts val="0"/>
                </a:spcAft>
                <a:defRPr/>
              </a:pPr>
              <a:endParaRPr lang="en-US" sz="2000" kern="0">
                <a:solidFill>
                  <a:sysClr val="windowText" lastClr="000000"/>
                </a:solidFill>
                <a:latin typeface="Calibri Light" panose="020F0302020204030204" pitchFamily="34" charset="0"/>
                <a:ea typeface="Verdana" pitchFamily="34" charset="0"/>
                <a:cs typeface="Arial" pitchFamily="34" charset="0"/>
              </a:endParaRPr>
            </a:p>
          </p:txBody>
        </p:sp>
      </p:grpSp>
      <p:sp>
        <p:nvSpPr>
          <p:cNvPr id="130" name="TextBox 52"/>
          <p:cNvSpPr txBox="1">
            <a:spLocks noChangeArrowheads="1"/>
          </p:cNvSpPr>
          <p:nvPr/>
        </p:nvSpPr>
        <p:spPr bwMode="auto">
          <a:xfrm>
            <a:off x="3523099" y="2028773"/>
            <a:ext cx="821059" cy="200055"/>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en-US" sz="700" b="1" kern="0" dirty="0">
                <a:solidFill>
                  <a:srgbClr val="000000"/>
                </a:solidFill>
                <a:latin typeface="Calibri Light" panose="020F0302020204030204" pitchFamily="34" charset="0"/>
                <a:ea typeface="Verdana" pitchFamily="34" charset="0"/>
                <a:cs typeface="Arial" pitchFamily="34" charset="0"/>
              </a:rPr>
              <a:t>Core – Flex Model</a:t>
            </a:r>
          </a:p>
        </p:txBody>
      </p:sp>
      <p:sp>
        <p:nvSpPr>
          <p:cNvPr id="131" name="Rounded Rectangle 32"/>
          <p:cNvSpPr/>
          <p:nvPr/>
        </p:nvSpPr>
        <p:spPr bwMode="auto">
          <a:xfrm>
            <a:off x="6250391" y="1333774"/>
            <a:ext cx="1737360" cy="298430"/>
          </a:xfrm>
          <a:prstGeom prst="roundRect">
            <a:avLst>
              <a:gd name="adj" fmla="val 12685"/>
            </a:avLst>
          </a:prstGeom>
          <a:solidFill>
            <a:srgbClr val="F8F8F8"/>
          </a:solidFill>
          <a:ln w="9525" cap="flat" cmpd="sng" algn="ctr">
            <a:solidFill>
              <a:srgbClr val="969696"/>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spAutoFit/>
          </a:bodyPr>
          <a:lstStyle/>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Change Management</a:t>
            </a:r>
          </a:p>
        </p:txBody>
      </p:sp>
      <p:sp>
        <p:nvSpPr>
          <p:cNvPr id="132" name="Rounded Rectangle 33"/>
          <p:cNvSpPr/>
          <p:nvPr/>
        </p:nvSpPr>
        <p:spPr bwMode="auto">
          <a:xfrm>
            <a:off x="6250391" y="1998939"/>
            <a:ext cx="1737360" cy="903327"/>
          </a:xfrm>
          <a:prstGeom prst="roundRect">
            <a:avLst>
              <a:gd name="adj" fmla="val 14311"/>
            </a:avLst>
          </a:prstGeom>
          <a:solidFill>
            <a:srgbClr val="F8F8F8"/>
          </a:solidFill>
          <a:ln w="9525" cap="flat" cmpd="sng" algn="ctr">
            <a:solidFill>
              <a:srgbClr val="969696"/>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spAutoFit/>
          </a:bodyPr>
          <a:lstStyle/>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Requirements Management</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Stakeholder Management</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Project Management</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Project Retrospection</a:t>
            </a:r>
          </a:p>
        </p:txBody>
      </p:sp>
      <p:sp>
        <p:nvSpPr>
          <p:cNvPr id="133" name="Rounded Rectangle 34"/>
          <p:cNvSpPr/>
          <p:nvPr/>
        </p:nvSpPr>
        <p:spPr bwMode="auto">
          <a:xfrm>
            <a:off x="6250391" y="3116256"/>
            <a:ext cx="1737360" cy="1094244"/>
          </a:xfrm>
          <a:prstGeom prst="roundRect">
            <a:avLst>
              <a:gd name="adj" fmla="val 12685"/>
            </a:avLst>
          </a:prstGeom>
          <a:solidFill>
            <a:srgbClr val="F8F8F8"/>
          </a:solidFill>
          <a:ln w="9525" cap="flat" cmpd="sng" algn="ctr">
            <a:solidFill>
              <a:srgbClr val="969696"/>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spAutoFit/>
          </a:bodyPr>
          <a:lstStyle/>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Capacity Planning</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Demand Management</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Risk Management</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Process Standardization</a:t>
            </a:r>
          </a:p>
          <a:p>
            <a:pPr marL="114300" indent="-114300" algn="l" defTabSz="457200" fontAlgn="auto">
              <a:lnSpc>
                <a:spcPct val="150000"/>
              </a:lnSpc>
              <a:spcBef>
                <a:spcPts val="0"/>
              </a:spcBef>
              <a:spcAft>
                <a:spcPts val="0"/>
              </a:spcAft>
              <a:buClr>
                <a:srgbClr val="0070C0"/>
              </a:buClr>
              <a:buSzPct val="100000"/>
              <a:buFont typeface="Wingdings" pitchFamily="2" charset="2"/>
              <a:buChar char="§"/>
              <a:defRPr/>
            </a:pPr>
            <a:r>
              <a:rPr lang="en-US" sz="800" b="1" dirty="0">
                <a:solidFill>
                  <a:srgbClr val="000000"/>
                </a:solidFill>
                <a:latin typeface="Calibri Light" panose="020F0302020204030204" pitchFamily="34" charset="0"/>
                <a:ea typeface="Verdana" pitchFamily="34" charset="0"/>
                <a:cs typeface="Arial" pitchFamily="34" charset="0"/>
              </a:rPr>
              <a:t>Vendor Management</a:t>
            </a:r>
          </a:p>
        </p:txBody>
      </p:sp>
      <p:cxnSp>
        <p:nvCxnSpPr>
          <p:cNvPr id="134" name="Elbow Connector 129"/>
          <p:cNvCxnSpPr>
            <a:cxnSpLocks noChangeShapeType="1"/>
          </p:cNvCxnSpPr>
          <p:nvPr/>
        </p:nvCxnSpPr>
        <p:spPr bwMode="auto">
          <a:xfrm rot="16200000" flipH="1">
            <a:off x="5717896" y="2974919"/>
            <a:ext cx="1060450" cy="315912"/>
          </a:xfrm>
          <a:prstGeom prst="bentConnector2">
            <a:avLst/>
          </a:prstGeom>
          <a:noFill/>
          <a:ln w="12700" algn="ctr">
            <a:solidFill>
              <a:srgbClr val="5F5F5F"/>
            </a:solidFill>
            <a:round/>
            <a:headEnd/>
            <a:tailEnd type="triangle" w="med" len="med"/>
          </a:ln>
          <a:extLst>
            <a:ext uri="{909E8E84-426E-40DD-AFC4-6F175D3DCCD1}">
              <a14:hiddenFill xmlns:a14="http://schemas.microsoft.com/office/drawing/2010/main">
                <a:noFill/>
              </a14:hiddenFill>
            </a:ext>
          </a:extLst>
        </p:spPr>
      </p:cxnSp>
      <p:cxnSp>
        <p:nvCxnSpPr>
          <p:cNvPr id="135" name="Elbow Connector 135"/>
          <p:cNvCxnSpPr>
            <a:cxnSpLocks noChangeShapeType="1"/>
            <a:endCxn id="131" idx="1"/>
          </p:cNvCxnSpPr>
          <p:nvPr/>
        </p:nvCxnSpPr>
        <p:spPr bwMode="auto">
          <a:xfrm rot="5400000" flipH="1" flipV="1">
            <a:off x="5623148" y="1950007"/>
            <a:ext cx="1094261" cy="160226"/>
          </a:xfrm>
          <a:prstGeom prst="bentConnector2">
            <a:avLst/>
          </a:prstGeom>
          <a:noFill/>
          <a:ln w="12700" algn="ctr">
            <a:solidFill>
              <a:srgbClr val="5F5F5F"/>
            </a:solidFill>
            <a:round/>
            <a:headEnd/>
            <a:tailEnd type="triangle" w="med" len="med"/>
          </a:ln>
          <a:extLst>
            <a:ext uri="{909E8E84-426E-40DD-AFC4-6F175D3DCCD1}">
              <a14:hiddenFill xmlns:a14="http://schemas.microsoft.com/office/drawing/2010/main">
                <a:noFill/>
              </a14:hiddenFill>
            </a:ext>
          </a:extLst>
        </p:spPr>
      </p:cxnSp>
      <p:sp>
        <p:nvSpPr>
          <p:cNvPr id="136" name="TextBox 52"/>
          <p:cNvSpPr txBox="1">
            <a:spLocks noChangeArrowheads="1"/>
          </p:cNvSpPr>
          <p:nvPr/>
        </p:nvSpPr>
        <p:spPr bwMode="auto">
          <a:xfrm>
            <a:off x="8065063" y="1316775"/>
            <a:ext cx="655949" cy="23083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en-US" sz="900" b="1" kern="0" dirty="0">
                <a:solidFill>
                  <a:srgbClr val="000000"/>
                </a:solidFill>
                <a:latin typeface="Calibri Light" panose="020F0302020204030204" pitchFamily="34" charset="0"/>
                <a:ea typeface="Verdana" pitchFamily="34" charset="0"/>
                <a:cs typeface="Arial" pitchFamily="34" charset="0"/>
              </a:rPr>
              <a:t>IT Support</a:t>
            </a:r>
          </a:p>
        </p:txBody>
      </p:sp>
      <p:sp>
        <p:nvSpPr>
          <p:cNvPr id="137" name="TextBox 136"/>
          <p:cNvSpPr txBox="1">
            <a:spLocks noChangeArrowheads="1"/>
          </p:cNvSpPr>
          <p:nvPr/>
        </p:nvSpPr>
        <p:spPr bwMode="auto">
          <a:xfrm>
            <a:off x="7985050" y="2223238"/>
            <a:ext cx="965200" cy="508000"/>
          </a:xfrm>
          <a:prstGeom prst="rect">
            <a:avLst/>
          </a:prstGeom>
          <a:noFill/>
          <a:ln w="9525">
            <a:noFill/>
            <a:miter lim="800000"/>
            <a:headEnd/>
            <a:tailEnd/>
          </a:ln>
        </p:spPr>
        <p:txBody>
          <a:bodyPr>
            <a:spAutoFit/>
          </a:bodyPr>
          <a:lstStyle/>
          <a:p>
            <a:pPr algn="l" defTabSz="457200" fontAlgn="auto">
              <a:spcBef>
                <a:spcPts val="0"/>
              </a:spcBef>
              <a:spcAft>
                <a:spcPts val="0"/>
              </a:spcAft>
              <a:defRPr/>
            </a:pPr>
            <a:r>
              <a:rPr lang="en-US" sz="900" b="1" kern="0" dirty="0">
                <a:solidFill>
                  <a:srgbClr val="000000"/>
                </a:solidFill>
                <a:latin typeface="Calibri Light" panose="020F0302020204030204" pitchFamily="34" charset="0"/>
                <a:ea typeface="Verdana" pitchFamily="34" charset="0"/>
                <a:cs typeface="Arial" pitchFamily="34" charset="0"/>
              </a:rPr>
              <a:t>Delivery Management</a:t>
            </a:r>
          </a:p>
          <a:p>
            <a:pPr algn="l" defTabSz="457200" fontAlgn="auto">
              <a:spcBef>
                <a:spcPts val="0"/>
              </a:spcBef>
              <a:spcAft>
                <a:spcPts val="0"/>
              </a:spcAft>
              <a:defRPr/>
            </a:pPr>
            <a:r>
              <a:rPr lang="en-US" sz="900" b="1" kern="0" dirty="0">
                <a:solidFill>
                  <a:srgbClr val="000000"/>
                </a:solidFill>
                <a:latin typeface="Calibri Light" panose="020F0302020204030204" pitchFamily="34" charset="0"/>
                <a:ea typeface="Verdana" pitchFamily="34" charset="0"/>
                <a:cs typeface="Arial" pitchFamily="34" charset="0"/>
              </a:rPr>
              <a:t>&amp; Business</a:t>
            </a:r>
          </a:p>
        </p:txBody>
      </p:sp>
      <p:sp>
        <p:nvSpPr>
          <p:cNvPr id="138" name="TextBox 137"/>
          <p:cNvSpPr txBox="1">
            <a:spLocks noChangeArrowheads="1"/>
          </p:cNvSpPr>
          <p:nvPr/>
        </p:nvSpPr>
        <p:spPr bwMode="auto">
          <a:xfrm>
            <a:off x="8081597" y="3415450"/>
            <a:ext cx="519693" cy="369332"/>
          </a:xfrm>
          <a:prstGeom prst="rect">
            <a:avLst/>
          </a:prstGeom>
          <a:noFill/>
          <a:ln w="9525">
            <a:noFill/>
            <a:miter lim="800000"/>
            <a:headEnd/>
            <a:tailEnd/>
          </a:ln>
        </p:spPr>
        <p:txBody>
          <a:bodyPr wrap="none">
            <a:spAutoFit/>
          </a:bodyPr>
          <a:lstStyle/>
          <a:p>
            <a:pPr defTabSz="457200" fontAlgn="auto">
              <a:spcBef>
                <a:spcPts val="0"/>
              </a:spcBef>
              <a:spcAft>
                <a:spcPts val="0"/>
              </a:spcAft>
              <a:defRPr/>
            </a:pPr>
            <a:r>
              <a:rPr lang="en-US" sz="900" b="1" kern="0" dirty="0">
                <a:solidFill>
                  <a:srgbClr val="000000"/>
                </a:solidFill>
                <a:latin typeface="Calibri Light" panose="020F0302020204030204" pitchFamily="34" charset="0"/>
                <a:ea typeface="Verdana" pitchFamily="34" charset="0"/>
                <a:cs typeface="Arial" pitchFamily="34" charset="0"/>
              </a:rPr>
              <a:t>IT PMO</a:t>
            </a:r>
          </a:p>
          <a:p>
            <a:pPr defTabSz="457200" fontAlgn="auto">
              <a:spcBef>
                <a:spcPts val="0"/>
              </a:spcBef>
              <a:spcAft>
                <a:spcPts val="0"/>
              </a:spcAft>
              <a:defRPr/>
            </a:pPr>
            <a:endParaRPr lang="en-US" sz="900" b="1" kern="0" dirty="0">
              <a:solidFill>
                <a:srgbClr val="000000"/>
              </a:solidFill>
              <a:latin typeface="Calibri Light" panose="020F0302020204030204" pitchFamily="34" charset="0"/>
              <a:ea typeface="Verdana" pitchFamily="34" charset="0"/>
              <a:cs typeface="Arial" pitchFamily="34" charset="0"/>
            </a:endParaRPr>
          </a:p>
        </p:txBody>
      </p:sp>
      <p:sp>
        <p:nvSpPr>
          <p:cNvPr id="139" name="Rounded Rectangle 54"/>
          <p:cNvSpPr/>
          <p:nvPr/>
        </p:nvSpPr>
        <p:spPr>
          <a:xfrm>
            <a:off x="5978271" y="970704"/>
            <a:ext cx="2772544" cy="3362322"/>
          </a:xfrm>
          <a:prstGeom prst="roundRect">
            <a:avLst/>
          </a:prstGeom>
          <a:noFill/>
          <a:ln w="25400" cap="flat" cmpd="sng" algn="ctr">
            <a:solidFill>
              <a:srgbClr val="00008C"/>
            </a:solidFill>
            <a:prstDash val="sysDot"/>
          </a:ln>
          <a:effectLst/>
        </p:spPr>
        <p:txBody>
          <a:bodyPr rtlCol="0" anchor="ctr"/>
          <a:lstStyle/>
          <a:p>
            <a:pPr fontAlgn="auto">
              <a:spcBef>
                <a:spcPts val="0"/>
              </a:spcBef>
              <a:spcAft>
                <a:spcPts val="0"/>
              </a:spcAft>
              <a:defRPr/>
            </a:pPr>
            <a:endParaRPr lang="en-US" sz="2000" kern="0">
              <a:solidFill>
                <a:prstClr val="white"/>
              </a:solidFill>
              <a:latin typeface="Calibri Light" panose="020F0302020204030204" pitchFamily="34" charset="0"/>
              <a:ea typeface="Roboto" panose="020B0604020202020204" charset="0"/>
              <a:cs typeface="Calibri" panose="020F0502020204030204" pitchFamily="34" charset="0"/>
            </a:endParaRPr>
          </a:p>
        </p:txBody>
      </p:sp>
      <p:cxnSp>
        <p:nvCxnSpPr>
          <p:cNvPr id="140" name="Elbow Connector 153"/>
          <p:cNvCxnSpPr>
            <a:cxnSpLocks noChangeShapeType="1"/>
          </p:cNvCxnSpPr>
          <p:nvPr/>
        </p:nvCxnSpPr>
        <p:spPr bwMode="auto">
          <a:xfrm flipV="1">
            <a:off x="5380329" y="2462870"/>
            <a:ext cx="513058" cy="0"/>
          </a:xfrm>
          <a:prstGeom prst="bentConnector3">
            <a:avLst>
              <a:gd name="adj1" fmla="val 50000"/>
            </a:avLst>
          </a:prstGeom>
          <a:noFill/>
          <a:ln w="12700" algn="ctr">
            <a:solidFill>
              <a:srgbClr val="5F5F5F"/>
            </a:solidFill>
            <a:round/>
            <a:headEnd type="stealth"/>
            <a:tailEnd type="triangle" w="med" len="med"/>
          </a:ln>
          <a:extLst>
            <a:ext uri="{909E8E84-426E-40DD-AFC4-6F175D3DCCD1}">
              <a14:hiddenFill xmlns:a14="http://schemas.microsoft.com/office/drawing/2010/main">
                <a:noFill/>
              </a14:hiddenFill>
            </a:ext>
          </a:extLst>
        </p:spPr>
      </p:cxnSp>
      <p:sp>
        <p:nvSpPr>
          <p:cNvPr id="141" name="TextBox 217"/>
          <p:cNvSpPr txBox="1">
            <a:spLocks noChangeArrowheads="1"/>
          </p:cNvSpPr>
          <p:nvPr/>
        </p:nvSpPr>
        <p:spPr bwMode="auto">
          <a:xfrm>
            <a:off x="4648809" y="2351273"/>
            <a:ext cx="731520" cy="276999"/>
          </a:xfrm>
          <a:prstGeom prst="rect">
            <a:avLst/>
          </a:prstGeom>
          <a:solidFill>
            <a:srgbClr val="FFFFFF"/>
          </a:solidFill>
          <a:ln w="9525">
            <a:noFill/>
            <a:miter lim="800000"/>
            <a:headEnd/>
            <a:tailEnd/>
          </a:ln>
          <a:effectLst>
            <a:outerShdw blurRad="57785" dist="33020" dir="3180000" algn="ctr">
              <a:srgbClr val="000000">
                <a:alpha val="30000"/>
              </a:srgbClr>
            </a:outerShdw>
            <a:softEdge rad="317500"/>
          </a:effectLst>
          <a:scene3d>
            <a:camera prst="orthographicFront">
              <a:rot lat="0" lon="0" rev="0"/>
            </a:camera>
            <a:lightRig rig="brightRoom" dir="t">
              <a:rot lat="0" lon="0" rev="600000"/>
            </a:lightRig>
          </a:scene3d>
          <a:sp3d prstMaterial="metal">
            <a:bevelT w="38100" h="57150" prst="angle"/>
          </a:sp3d>
        </p:spPr>
        <p:txBody>
          <a:bodyPr lIns="0" rIns="0" anchor="ctr">
            <a:spAutoFit/>
          </a:bodyPr>
          <a:lstStyle/>
          <a:p>
            <a:pPr algn="ctr" defTabSz="457200" fontAlgn="auto">
              <a:lnSpc>
                <a:spcPct val="75000"/>
              </a:lnSpc>
              <a:spcBef>
                <a:spcPts val="0"/>
              </a:spcBef>
              <a:spcAft>
                <a:spcPts val="0"/>
              </a:spcAft>
              <a:buClr>
                <a:srgbClr val="99CC00"/>
              </a:buClr>
              <a:buSzPct val="150000"/>
              <a:buFont typeface="Arial" charset="0"/>
              <a:buNone/>
              <a:defRPr/>
            </a:pPr>
            <a:r>
              <a:rPr lang="en-US" sz="800" b="1" kern="0" dirty="0">
                <a:solidFill>
                  <a:srgbClr val="000000"/>
                </a:solidFill>
                <a:latin typeface="Calibri Light" panose="020F0302020204030204" pitchFamily="34" charset="0"/>
                <a:ea typeface="Verdana" pitchFamily="34" charset="0"/>
                <a:cs typeface="Arial" pitchFamily="34" charset="0"/>
              </a:rPr>
              <a:t>Integrated</a:t>
            </a:r>
          </a:p>
          <a:p>
            <a:pPr algn="ctr" defTabSz="457200" fontAlgn="auto">
              <a:lnSpc>
                <a:spcPct val="75000"/>
              </a:lnSpc>
              <a:spcBef>
                <a:spcPts val="0"/>
              </a:spcBef>
              <a:spcAft>
                <a:spcPts val="0"/>
              </a:spcAft>
              <a:buClr>
                <a:srgbClr val="99CC00"/>
              </a:buClr>
              <a:buSzPct val="150000"/>
              <a:buFont typeface="Arial" charset="0"/>
              <a:buNone/>
              <a:defRPr/>
            </a:pPr>
            <a:r>
              <a:rPr lang="en-US" sz="800" b="1" kern="0" dirty="0">
                <a:solidFill>
                  <a:srgbClr val="000000"/>
                </a:solidFill>
                <a:latin typeface="Calibri Light" panose="020F0302020204030204" pitchFamily="34" charset="0"/>
                <a:ea typeface="Verdana" pitchFamily="34" charset="0"/>
                <a:cs typeface="Arial" pitchFamily="34" charset="0"/>
              </a:rPr>
              <a:t> with</a:t>
            </a:r>
          </a:p>
        </p:txBody>
      </p:sp>
      <p:sp>
        <p:nvSpPr>
          <p:cNvPr id="142" name="Rectangle 141"/>
          <p:cNvSpPr/>
          <p:nvPr/>
        </p:nvSpPr>
        <p:spPr>
          <a:xfrm>
            <a:off x="6521634" y="693564"/>
            <a:ext cx="1463040" cy="246221"/>
          </a:xfrm>
          <a:prstGeom prst="rect">
            <a:avLst/>
          </a:prstGeom>
          <a:solidFill>
            <a:srgbClr val="002060"/>
          </a:solidFill>
        </p:spPr>
        <p:txBody>
          <a:bodyPr wrap="square">
            <a:spAutoFit/>
          </a:bodyPr>
          <a:lstStyle/>
          <a:p>
            <a:pPr fontAlgn="auto">
              <a:spcBef>
                <a:spcPts val="0"/>
              </a:spcBef>
              <a:spcAft>
                <a:spcPts val="0"/>
              </a:spcAft>
              <a:defRPr/>
            </a:pPr>
            <a:r>
              <a:rPr lang="en-US" sz="1000" kern="0" dirty="0">
                <a:solidFill>
                  <a:prstClr val="white"/>
                </a:solidFill>
                <a:latin typeface="Calibri Light" panose="020F0302020204030204" pitchFamily="34" charset="0"/>
                <a:ea typeface="Roboto" panose="020B0604020202020204" charset="0"/>
                <a:cs typeface="Calibri" panose="020F0502020204030204" pitchFamily="34" charset="0"/>
              </a:rPr>
              <a:t>Phoenix</a:t>
            </a:r>
          </a:p>
        </p:txBody>
      </p:sp>
    </p:spTree>
    <p:extLst>
      <p:ext uri="{BB962C8B-B14F-4D97-AF65-F5344CB8AC3E}">
        <p14:creationId xmlns:p14="http://schemas.microsoft.com/office/powerpoint/2010/main" val="3409749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699475"/>
            <a:ext cx="9144000" cy="3925077"/>
          </a:xfrm>
          <a:prstGeom prst="rect">
            <a:avLst/>
          </a:prstGeom>
          <a:solidFill>
            <a:schemeClr val="tx2">
              <a:lumMod val="20000"/>
              <a:lumOff val="80000"/>
            </a:scheme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2" name="Title 2"/>
          <p:cNvSpPr>
            <a:spLocks noGrp="1"/>
          </p:cNvSpPr>
          <p:nvPr>
            <p:ph type="title"/>
          </p:nvPr>
        </p:nvSpPr>
        <p:spPr>
          <a:xfrm>
            <a:off x="462224" y="240429"/>
            <a:ext cx="8401915" cy="332399"/>
          </a:xfrm>
          <a:noFill/>
          <a:ln w="12700">
            <a:noFill/>
            <a:miter lim="800000"/>
            <a:headEnd/>
            <a:tailEnd/>
          </a:ln>
        </p:spPr>
        <p:txBody>
          <a:bodyPr vert="horz" wrap="square" lIns="0" tIns="0" rIns="0" bIns="0" numCol="1" anchor="t" anchorCtr="0" compatLnSpc="1">
            <a:prstTxWarp prst="textNoShape">
              <a:avLst/>
            </a:prstTxWarp>
            <a:spAutoFit/>
          </a:bodyPr>
          <a:lstStyle/>
          <a:p>
            <a:pPr>
              <a:lnSpc>
                <a:spcPct val="90000"/>
              </a:lnSpc>
            </a:pPr>
            <a:r>
              <a:rPr lang="en-US" sz="2400" b="1" kern="1200" dirty="0"/>
              <a:t>Transition from Current Model to Proposed Model</a:t>
            </a:r>
          </a:p>
        </p:txBody>
      </p:sp>
      <p:sp>
        <p:nvSpPr>
          <p:cNvPr id="13" name="TextBox 12"/>
          <p:cNvSpPr txBox="1"/>
          <p:nvPr/>
        </p:nvSpPr>
        <p:spPr>
          <a:xfrm>
            <a:off x="953084" y="829734"/>
            <a:ext cx="1272657" cy="307777"/>
          </a:xfrm>
          <a:prstGeom prst="rect">
            <a:avLst/>
          </a:prstGeom>
          <a:noFill/>
        </p:spPr>
        <p:txBody>
          <a:bodyPr wrap="none" rtlCol="0">
            <a:spAutoFit/>
          </a:bodyPr>
          <a:lstStyle/>
          <a:p>
            <a:r>
              <a:rPr lang="en-US" sz="1400" b="1" dirty="0">
                <a:solidFill>
                  <a:srgbClr val="002060"/>
                </a:solidFill>
                <a:latin typeface="Calibri" panose="020F0502020204030204" pitchFamily="34" charset="0"/>
                <a:ea typeface="+mj-ea"/>
                <a:cs typeface="Calibri" panose="020F0502020204030204" pitchFamily="34" charset="0"/>
              </a:rPr>
              <a:t>Current Model</a:t>
            </a:r>
          </a:p>
        </p:txBody>
      </p:sp>
      <p:sp>
        <p:nvSpPr>
          <p:cNvPr id="14" name="TextBox 13"/>
          <p:cNvSpPr txBox="1"/>
          <p:nvPr/>
        </p:nvSpPr>
        <p:spPr>
          <a:xfrm>
            <a:off x="6488017" y="829734"/>
            <a:ext cx="1413592" cy="307777"/>
          </a:xfrm>
          <a:prstGeom prst="rect">
            <a:avLst/>
          </a:prstGeom>
          <a:noFill/>
        </p:spPr>
        <p:txBody>
          <a:bodyPr wrap="none" rtlCol="0">
            <a:spAutoFit/>
          </a:bodyPr>
          <a:lstStyle/>
          <a:p>
            <a:r>
              <a:rPr lang="en-US" sz="1400" b="1" dirty="0">
                <a:solidFill>
                  <a:srgbClr val="002060"/>
                </a:solidFill>
                <a:latin typeface="Calibri" panose="020F0502020204030204" pitchFamily="34" charset="0"/>
                <a:ea typeface="+mj-ea"/>
                <a:cs typeface="Calibri" panose="020F0502020204030204" pitchFamily="34" charset="0"/>
              </a:rPr>
              <a:t>Proposed Model</a:t>
            </a:r>
          </a:p>
        </p:txBody>
      </p:sp>
      <p:sp>
        <p:nvSpPr>
          <p:cNvPr id="15" name="Rounded Rectangle 7"/>
          <p:cNvSpPr/>
          <p:nvPr/>
        </p:nvSpPr>
        <p:spPr bwMode="auto">
          <a:xfrm>
            <a:off x="183522" y="1159692"/>
            <a:ext cx="2811780" cy="91440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Resource request based demand</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PMO Invoicing (T&amp;M)</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No formal SLAs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Cost variance</a:t>
            </a:r>
          </a:p>
        </p:txBody>
      </p:sp>
      <p:sp>
        <p:nvSpPr>
          <p:cNvPr id="16" name="Rounded Rectangle 179"/>
          <p:cNvSpPr/>
          <p:nvPr/>
        </p:nvSpPr>
        <p:spPr bwMode="auto">
          <a:xfrm>
            <a:off x="5411732" y="1159692"/>
            <a:ext cx="3474720" cy="91440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Project request based demand</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Invoice for services consumed (capacity/output based)</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Risk &amp; Reward based SLAs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Predictable cost</a:t>
            </a:r>
          </a:p>
        </p:txBody>
      </p:sp>
      <p:sp>
        <p:nvSpPr>
          <p:cNvPr id="17" name="Rounded Rectangle 210"/>
          <p:cNvSpPr/>
          <p:nvPr/>
        </p:nvSpPr>
        <p:spPr bwMode="auto">
          <a:xfrm>
            <a:off x="5411732" y="3604867"/>
            <a:ext cx="3474720" cy="91440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Leverage technology &amp; innovation group</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Leverage LTI PLATO and Solution accelerators to be part of service</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End-to-End Automation</a:t>
            </a:r>
          </a:p>
        </p:txBody>
      </p:sp>
      <p:sp>
        <p:nvSpPr>
          <p:cNvPr id="18" name="Rounded Rectangle 211"/>
          <p:cNvSpPr/>
          <p:nvPr/>
        </p:nvSpPr>
        <p:spPr bwMode="auto">
          <a:xfrm>
            <a:off x="183522" y="3588239"/>
            <a:ext cx="2811780" cy="91440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Tool provisioning by Phoenix</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Automation toolset not scalable &amp; flexible</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Limited implementation of existing tools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Regression driven Automation</a:t>
            </a:r>
          </a:p>
        </p:txBody>
      </p:sp>
      <p:sp>
        <p:nvSpPr>
          <p:cNvPr id="19" name="Rounded Rectangle 185"/>
          <p:cNvSpPr/>
          <p:nvPr/>
        </p:nvSpPr>
        <p:spPr bwMode="auto">
          <a:xfrm>
            <a:off x="5411732" y="2284902"/>
            <a:ext cx="3474720" cy="109728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Interactive automated dashboards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LTI ensures cross skilling &amp; knowledge management</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RBT implementation across portfolios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End-to-End Ownership with LTI</a:t>
            </a:r>
          </a:p>
        </p:txBody>
      </p:sp>
      <p:sp>
        <p:nvSpPr>
          <p:cNvPr id="20" name="Rounded Rectangle 186"/>
          <p:cNvSpPr/>
          <p:nvPr/>
        </p:nvSpPr>
        <p:spPr bwMode="auto">
          <a:xfrm>
            <a:off x="183522" y="2274829"/>
            <a:ext cx="2811780" cy="1097280"/>
          </a:xfrm>
          <a:prstGeom prst="roundRect">
            <a:avLst>
              <a:gd name="adj" fmla="val 0"/>
            </a:avLst>
          </a:prstGeom>
          <a:solidFill>
            <a:schemeClr val="bg1"/>
          </a:solidFill>
          <a:ln w="6350" cap="flat" cmpd="sng" algn="ctr">
            <a:noFill/>
            <a:prstDash val="solid"/>
            <a:round/>
            <a:headEnd type="none" w="med" len="med"/>
            <a:tailEnd type="none" w="med" len="med"/>
          </a:ln>
          <a:effectLst/>
          <a:extLst/>
        </p:spPr>
        <p:txBody>
          <a:bodyPr vert="horz" wrap="square" lIns="91440" tIns="45720" rIns="91440" bIns="82296" numCol="1" rtlCol="0" anchor="t" anchorCtr="0" compatLnSpc="1">
            <a:prstTxWarp prst="textNoShape">
              <a:avLst/>
            </a:prstTxWarp>
          </a:bodyPr>
          <a:lstStyle/>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Ad hoc metrics reporting</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Project dependent processes &amp; methodologies</a:t>
            </a:r>
          </a:p>
          <a:p>
            <a:pPr marL="174625" indent="-174625" algn="l">
              <a:lnSpc>
                <a:spcPts val="1200"/>
              </a:lnSpc>
              <a:spcAft>
                <a:spcPts val="500"/>
              </a:spcAft>
              <a:buFont typeface="Wingdings" panose="05000000000000000000" pitchFamily="2" charset="2"/>
              <a:buChar char="§"/>
            </a:pPr>
            <a:r>
              <a:rPr lang="en-US" sz="1100" dirty="0">
                <a:solidFill>
                  <a:srgbClr val="000000"/>
                </a:solidFill>
                <a:latin typeface="Calibri Light"/>
                <a:cs typeface="Calibri Light"/>
              </a:rPr>
              <a:t>Joint Ownership</a:t>
            </a:r>
          </a:p>
        </p:txBody>
      </p:sp>
      <p:sp>
        <p:nvSpPr>
          <p:cNvPr id="21" name="Oval 20"/>
          <p:cNvSpPr/>
          <p:nvPr/>
        </p:nvSpPr>
        <p:spPr bwMode="auto">
          <a:xfrm>
            <a:off x="5301474" y="2867869"/>
            <a:ext cx="68580" cy="68580"/>
          </a:xfrm>
          <a:prstGeom prst="ellipse">
            <a:avLst/>
          </a:prstGeom>
          <a:solidFill>
            <a:schemeClr val="tx2">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b="1" dirty="0">
              <a:solidFill>
                <a:srgbClr val="7C7C7C"/>
              </a:solidFill>
              <a:ea typeface="+mj-ea"/>
            </a:endParaRPr>
          </a:p>
        </p:txBody>
      </p:sp>
      <p:grpSp>
        <p:nvGrpSpPr>
          <p:cNvPr id="22" name="Group 21"/>
          <p:cNvGrpSpPr/>
          <p:nvPr/>
        </p:nvGrpSpPr>
        <p:grpSpPr>
          <a:xfrm>
            <a:off x="3026597" y="1494332"/>
            <a:ext cx="2354330" cy="342900"/>
            <a:chOff x="4004773" y="1704771"/>
            <a:chExt cx="3139107" cy="457200"/>
          </a:xfrm>
        </p:grpSpPr>
        <p:sp>
          <p:nvSpPr>
            <p:cNvPr id="23" name="Chevron 1"/>
            <p:cNvSpPr/>
            <p:nvPr/>
          </p:nvSpPr>
          <p:spPr bwMode="auto">
            <a:xfrm>
              <a:off x="4309202" y="1704771"/>
              <a:ext cx="399246" cy="457200"/>
            </a:xfrm>
            <a:prstGeom prst="chevron">
              <a:avLst/>
            </a:prstGeom>
            <a:solidFill>
              <a:srgbClr val="ED8B00">
                <a:alpha val="13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24" name="Chevron 55"/>
            <p:cNvSpPr/>
            <p:nvPr/>
          </p:nvSpPr>
          <p:spPr bwMode="auto">
            <a:xfrm>
              <a:off x="4613631" y="1704771"/>
              <a:ext cx="399246" cy="457200"/>
            </a:xfrm>
            <a:prstGeom prst="chevron">
              <a:avLst/>
            </a:prstGeom>
            <a:solidFill>
              <a:srgbClr val="ED8B00">
                <a:alpha val="1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25" name="Chevron 56"/>
            <p:cNvSpPr/>
            <p:nvPr/>
          </p:nvSpPr>
          <p:spPr bwMode="auto">
            <a:xfrm>
              <a:off x="4918060" y="1704771"/>
              <a:ext cx="399246" cy="457200"/>
            </a:xfrm>
            <a:prstGeom prst="chevron">
              <a:avLst/>
            </a:prstGeom>
            <a:solidFill>
              <a:srgbClr val="ED8B00">
                <a:alpha val="3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3" name="Chevron 57"/>
            <p:cNvSpPr/>
            <p:nvPr/>
          </p:nvSpPr>
          <p:spPr bwMode="auto">
            <a:xfrm>
              <a:off x="5222489" y="1704771"/>
              <a:ext cx="399246" cy="457200"/>
            </a:xfrm>
            <a:prstGeom prst="chevron">
              <a:avLst/>
            </a:prstGeom>
            <a:solidFill>
              <a:srgbClr val="ED8B00">
                <a:alpha val="4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4" name="Chevron 58"/>
            <p:cNvSpPr/>
            <p:nvPr/>
          </p:nvSpPr>
          <p:spPr bwMode="auto">
            <a:xfrm>
              <a:off x="5526918" y="1704771"/>
              <a:ext cx="399246" cy="457200"/>
            </a:xfrm>
            <a:prstGeom prst="chevron">
              <a:avLst/>
            </a:prstGeom>
            <a:solidFill>
              <a:srgbClr val="ED8B00">
                <a:alpha val="45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5" name="Chevron 59"/>
            <p:cNvSpPr/>
            <p:nvPr/>
          </p:nvSpPr>
          <p:spPr bwMode="auto">
            <a:xfrm>
              <a:off x="5831347" y="1704771"/>
              <a:ext cx="399246" cy="457200"/>
            </a:xfrm>
            <a:prstGeom prst="chevron">
              <a:avLst/>
            </a:prstGeom>
            <a:solidFill>
              <a:srgbClr val="ED8B00">
                <a:alpha val="5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6" name="Chevron 60"/>
            <p:cNvSpPr/>
            <p:nvPr/>
          </p:nvSpPr>
          <p:spPr bwMode="auto">
            <a:xfrm>
              <a:off x="6135776" y="1704771"/>
              <a:ext cx="399246" cy="457200"/>
            </a:xfrm>
            <a:prstGeom prst="chevron">
              <a:avLst/>
            </a:prstGeom>
            <a:solidFill>
              <a:srgbClr val="ED8B00">
                <a:alpha val="6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7" name="Chevron 61"/>
            <p:cNvSpPr/>
            <p:nvPr/>
          </p:nvSpPr>
          <p:spPr bwMode="auto">
            <a:xfrm>
              <a:off x="6440205" y="1704771"/>
              <a:ext cx="399246" cy="457200"/>
            </a:xfrm>
            <a:prstGeom prst="chevron">
              <a:avLst/>
            </a:prstGeom>
            <a:solidFill>
              <a:srgbClr val="ED8B00">
                <a:alpha val="8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8" name="Chevron 62"/>
            <p:cNvSpPr/>
            <p:nvPr/>
          </p:nvSpPr>
          <p:spPr bwMode="auto">
            <a:xfrm>
              <a:off x="6744634" y="1704771"/>
              <a:ext cx="399246" cy="457200"/>
            </a:xfrm>
            <a:prstGeom prst="chevron">
              <a:avLst/>
            </a:prstGeom>
            <a:solidFill>
              <a:srgbClr val="ED8B00"/>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39" name="Chevron 63"/>
            <p:cNvSpPr/>
            <p:nvPr/>
          </p:nvSpPr>
          <p:spPr bwMode="auto">
            <a:xfrm>
              <a:off x="4004773" y="1704771"/>
              <a:ext cx="399246" cy="457200"/>
            </a:xfrm>
            <a:prstGeom prst="chevron">
              <a:avLst/>
            </a:prstGeom>
            <a:solidFill>
              <a:srgbClr val="ED8B00">
                <a:alpha val="10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grpSp>
      <p:grpSp>
        <p:nvGrpSpPr>
          <p:cNvPr id="40" name="Group 39"/>
          <p:cNvGrpSpPr/>
          <p:nvPr/>
        </p:nvGrpSpPr>
        <p:grpSpPr>
          <a:xfrm>
            <a:off x="3691473" y="1214383"/>
            <a:ext cx="963181" cy="891540"/>
            <a:chOff x="10966639" y="1303802"/>
            <a:chExt cx="1284242" cy="1188720"/>
          </a:xfrm>
        </p:grpSpPr>
        <p:grpSp>
          <p:nvGrpSpPr>
            <p:cNvPr id="41" name="Group 40"/>
            <p:cNvGrpSpPr/>
            <p:nvPr/>
          </p:nvGrpSpPr>
          <p:grpSpPr>
            <a:xfrm>
              <a:off x="11459696" y="1557397"/>
              <a:ext cx="429415" cy="416641"/>
              <a:chOff x="5502646" y="805505"/>
              <a:chExt cx="1225170" cy="811914"/>
            </a:xfrm>
          </p:grpSpPr>
          <p:sp>
            <p:nvSpPr>
              <p:cNvPr id="48" name="Pentagon 177"/>
              <p:cNvSpPr/>
              <p:nvPr/>
            </p:nvSpPr>
            <p:spPr bwMode="auto">
              <a:xfrm>
                <a:off x="5647159" y="897843"/>
                <a:ext cx="1080657" cy="343500"/>
              </a:xfrm>
              <a:prstGeom prst="homePlate">
                <a:avLst/>
              </a:prstGeom>
              <a:solidFill>
                <a:schemeClr val="accent3"/>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cxnSp>
            <p:nvCxnSpPr>
              <p:cNvPr id="49" name="Straight Connector 48"/>
              <p:cNvCxnSpPr/>
              <p:nvPr/>
            </p:nvCxnSpPr>
            <p:spPr bwMode="auto">
              <a:xfrm>
                <a:off x="5502646" y="805505"/>
                <a:ext cx="0" cy="811914"/>
              </a:xfrm>
              <a:prstGeom prst="line">
                <a:avLst/>
              </a:prstGeom>
              <a:solidFill>
                <a:schemeClr val="folHlink"/>
              </a:solidFill>
              <a:ln w="28575" cap="flat" cmpd="sng" algn="ctr">
                <a:solidFill>
                  <a:schemeClr val="tx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2" name="TextBox 41"/>
            <p:cNvSpPr txBox="1"/>
            <p:nvPr/>
          </p:nvSpPr>
          <p:spPr>
            <a:xfrm>
              <a:off x="11009546" y="1977622"/>
              <a:ext cx="1241335" cy="369332"/>
            </a:xfrm>
            <a:prstGeom prst="rect">
              <a:avLst/>
            </a:prstGeom>
            <a:noFill/>
          </p:spPr>
          <p:txBody>
            <a:bodyPr wrap="square" rtlCol="0">
              <a:spAutoFit/>
            </a:bodyPr>
            <a:lstStyle/>
            <a:p>
              <a:r>
                <a:rPr lang="en-US" dirty="0">
                  <a:solidFill>
                    <a:srgbClr val="7C7C7C"/>
                  </a:solidFill>
                  <a:latin typeface="Calbiri light"/>
                  <a:ea typeface="+mj-ea"/>
                </a:rPr>
                <a:t>Business</a:t>
              </a:r>
            </a:p>
          </p:txBody>
        </p:sp>
        <p:sp>
          <p:nvSpPr>
            <p:cNvPr id="43" name="Oval 42"/>
            <p:cNvSpPr/>
            <p:nvPr/>
          </p:nvSpPr>
          <p:spPr bwMode="auto">
            <a:xfrm>
              <a:off x="11009546" y="1303802"/>
              <a:ext cx="1188720" cy="1188720"/>
            </a:xfrm>
            <a:prstGeom prst="ellipse">
              <a:avLst/>
            </a:prstGeom>
            <a:solidFill>
              <a:schemeClr val="bg1"/>
            </a:solidFill>
            <a:ln w="19050" cap="flat" cmpd="sng" algn="ctr">
              <a:solidFill>
                <a:srgbClr val="2C2D8B"/>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grpSp>
          <p:nvGrpSpPr>
            <p:cNvPr id="44" name="Group 43"/>
            <p:cNvGrpSpPr/>
            <p:nvPr/>
          </p:nvGrpSpPr>
          <p:grpSpPr>
            <a:xfrm>
              <a:off x="11497465" y="1486492"/>
              <a:ext cx="429415" cy="416641"/>
              <a:chOff x="5465901" y="596739"/>
              <a:chExt cx="1225170" cy="811914"/>
            </a:xfrm>
          </p:grpSpPr>
          <p:sp>
            <p:nvSpPr>
              <p:cNvPr id="46" name="Pentagon 171"/>
              <p:cNvSpPr/>
              <p:nvPr/>
            </p:nvSpPr>
            <p:spPr bwMode="auto">
              <a:xfrm>
                <a:off x="5610413" y="689077"/>
                <a:ext cx="1080658" cy="343501"/>
              </a:xfrm>
              <a:prstGeom prst="homePlate">
                <a:avLst/>
              </a:prstGeom>
              <a:solidFill>
                <a:schemeClr val="accent3"/>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cxnSp>
            <p:nvCxnSpPr>
              <p:cNvPr id="47" name="Straight Connector 46"/>
              <p:cNvCxnSpPr/>
              <p:nvPr/>
            </p:nvCxnSpPr>
            <p:spPr bwMode="auto">
              <a:xfrm>
                <a:off x="5465901" y="596739"/>
                <a:ext cx="0" cy="811914"/>
              </a:xfrm>
              <a:prstGeom prst="line">
                <a:avLst/>
              </a:prstGeom>
              <a:solidFill>
                <a:schemeClr val="folHlink"/>
              </a:solidFill>
              <a:ln w="28575" cap="flat" cmpd="sng" algn="ctr">
                <a:solidFill>
                  <a:schemeClr val="tx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5" name="TextBox 44"/>
            <p:cNvSpPr txBox="1"/>
            <p:nvPr/>
          </p:nvSpPr>
          <p:spPr>
            <a:xfrm>
              <a:off x="10966639" y="1913489"/>
              <a:ext cx="1252642" cy="369332"/>
            </a:xfrm>
            <a:prstGeom prst="rect">
              <a:avLst/>
            </a:prstGeom>
            <a:noFill/>
          </p:spPr>
          <p:txBody>
            <a:bodyPr wrap="square" rtlCol="0">
              <a:spAutoFit/>
            </a:bodyPr>
            <a:lstStyle/>
            <a:p>
              <a:r>
                <a:rPr lang="en-US" b="1" dirty="0">
                  <a:solidFill>
                    <a:srgbClr val="000000"/>
                  </a:solidFill>
                  <a:latin typeface="Calibri Light" panose="020F0302020204030204" pitchFamily="34" charset="0"/>
                  <a:ea typeface="+mj-ea"/>
                </a:rPr>
                <a:t>Partnership</a:t>
              </a:r>
            </a:p>
          </p:txBody>
        </p:sp>
      </p:grpSp>
      <p:grpSp>
        <p:nvGrpSpPr>
          <p:cNvPr id="50" name="Group 49"/>
          <p:cNvGrpSpPr/>
          <p:nvPr/>
        </p:nvGrpSpPr>
        <p:grpSpPr>
          <a:xfrm>
            <a:off x="3026597" y="2739094"/>
            <a:ext cx="2354330" cy="342900"/>
            <a:chOff x="4004773" y="1704771"/>
            <a:chExt cx="3139107" cy="457200"/>
          </a:xfrm>
        </p:grpSpPr>
        <p:sp>
          <p:nvSpPr>
            <p:cNvPr id="51" name="Chevron 66"/>
            <p:cNvSpPr/>
            <p:nvPr/>
          </p:nvSpPr>
          <p:spPr bwMode="auto">
            <a:xfrm>
              <a:off x="4309202" y="1704771"/>
              <a:ext cx="399246" cy="457200"/>
            </a:xfrm>
            <a:prstGeom prst="chevron">
              <a:avLst/>
            </a:prstGeom>
            <a:solidFill>
              <a:srgbClr val="ED8B00">
                <a:alpha val="13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2" name="Chevron 67"/>
            <p:cNvSpPr/>
            <p:nvPr/>
          </p:nvSpPr>
          <p:spPr bwMode="auto">
            <a:xfrm>
              <a:off x="4613631" y="1704771"/>
              <a:ext cx="399246" cy="457200"/>
            </a:xfrm>
            <a:prstGeom prst="chevron">
              <a:avLst/>
            </a:prstGeom>
            <a:solidFill>
              <a:srgbClr val="ED8B00">
                <a:alpha val="1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3" name="Chevron 68"/>
            <p:cNvSpPr/>
            <p:nvPr/>
          </p:nvSpPr>
          <p:spPr bwMode="auto">
            <a:xfrm>
              <a:off x="4918060" y="1704771"/>
              <a:ext cx="399246" cy="457200"/>
            </a:xfrm>
            <a:prstGeom prst="chevron">
              <a:avLst/>
            </a:prstGeom>
            <a:solidFill>
              <a:srgbClr val="ED8B00">
                <a:alpha val="3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4" name="Chevron 69"/>
            <p:cNvSpPr/>
            <p:nvPr/>
          </p:nvSpPr>
          <p:spPr bwMode="auto">
            <a:xfrm>
              <a:off x="5222489" y="1704771"/>
              <a:ext cx="399246" cy="457200"/>
            </a:xfrm>
            <a:prstGeom prst="chevron">
              <a:avLst/>
            </a:prstGeom>
            <a:solidFill>
              <a:srgbClr val="ED8B00">
                <a:alpha val="4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5" name="Chevron 70"/>
            <p:cNvSpPr/>
            <p:nvPr/>
          </p:nvSpPr>
          <p:spPr bwMode="auto">
            <a:xfrm>
              <a:off x="5526918" y="1704771"/>
              <a:ext cx="399246" cy="457200"/>
            </a:xfrm>
            <a:prstGeom prst="chevron">
              <a:avLst/>
            </a:prstGeom>
            <a:solidFill>
              <a:srgbClr val="ED8B00">
                <a:alpha val="45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6" name="Chevron 71"/>
            <p:cNvSpPr/>
            <p:nvPr/>
          </p:nvSpPr>
          <p:spPr bwMode="auto">
            <a:xfrm>
              <a:off x="5831347" y="1704771"/>
              <a:ext cx="399246" cy="457200"/>
            </a:xfrm>
            <a:prstGeom prst="chevron">
              <a:avLst/>
            </a:prstGeom>
            <a:solidFill>
              <a:srgbClr val="ED8B00">
                <a:alpha val="5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7" name="Chevron 72"/>
            <p:cNvSpPr/>
            <p:nvPr/>
          </p:nvSpPr>
          <p:spPr bwMode="auto">
            <a:xfrm>
              <a:off x="6135776" y="1704771"/>
              <a:ext cx="399246" cy="457200"/>
            </a:xfrm>
            <a:prstGeom prst="chevron">
              <a:avLst/>
            </a:prstGeom>
            <a:solidFill>
              <a:srgbClr val="ED8B00">
                <a:alpha val="6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8" name="Chevron 73"/>
            <p:cNvSpPr/>
            <p:nvPr/>
          </p:nvSpPr>
          <p:spPr bwMode="auto">
            <a:xfrm>
              <a:off x="6440205" y="1704771"/>
              <a:ext cx="399246" cy="457200"/>
            </a:xfrm>
            <a:prstGeom prst="chevron">
              <a:avLst/>
            </a:prstGeom>
            <a:solidFill>
              <a:srgbClr val="ED8B00">
                <a:alpha val="8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59" name="Chevron 74"/>
            <p:cNvSpPr/>
            <p:nvPr/>
          </p:nvSpPr>
          <p:spPr bwMode="auto">
            <a:xfrm>
              <a:off x="6744634" y="1704771"/>
              <a:ext cx="399246" cy="457200"/>
            </a:xfrm>
            <a:prstGeom prst="chevron">
              <a:avLst/>
            </a:prstGeom>
            <a:solidFill>
              <a:srgbClr val="ED8B00"/>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0" name="Chevron 75"/>
            <p:cNvSpPr/>
            <p:nvPr/>
          </p:nvSpPr>
          <p:spPr bwMode="auto">
            <a:xfrm>
              <a:off x="4004773" y="1704771"/>
              <a:ext cx="399246" cy="457200"/>
            </a:xfrm>
            <a:prstGeom prst="chevron">
              <a:avLst/>
            </a:prstGeom>
            <a:solidFill>
              <a:srgbClr val="ED8B00">
                <a:alpha val="10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grpSp>
      <p:grpSp>
        <p:nvGrpSpPr>
          <p:cNvPr id="61" name="Group 60"/>
          <p:cNvGrpSpPr/>
          <p:nvPr/>
        </p:nvGrpSpPr>
        <p:grpSpPr>
          <a:xfrm>
            <a:off x="3026597" y="3945975"/>
            <a:ext cx="2354330" cy="342900"/>
            <a:chOff x="4004773" y="1704771"/>
            <a:chExt cx="3139107" cy="457200"/>
          </a:xfrm>
        </p:grpSpPr>
        <p:sp>
          <p:nvSpPr>
            <p:cNvPr id="62" name="Chevron 77"/>
            <p:cNvSpPr/>
            <p:nvPr/>
          </p:nvSpPr>
          <p:spPr bwMode="auto">
            <a:xfrm>
              <a:off x="4309202" y="1704771"/>
              <a:ext cx="399246" cy="457200"/>
            </a:xfrm>
            <a:prstGeom prst="chevron">
              <a:avLst/>
            </a:prstGeom>
            <a:solidFill>
              <a:srgbClr val="ED8B00">
                <a:alpha val="13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3" name="Chevron 78"/>
            <p:cNvSpPr/>
            <p:nvPr/>
          </p:nvSpPr>
          <p:spPr bwMode="auto">
            <a:xfrm>
              <a:off x="4613631" y="1704771"/>
              <a:ext cx="399246" cy="457200"/>
            </a:xfrm>
            <a:prstGeom prst="chevron">
              <a:avLst/>
            </a:prstGeom>
            <a:solidFill>
              <a:srgbClr val="ED8B00">
                <a:alpha val="1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4" name="Chevron 79"/>
            <p:cNvSpPr/>
            <p:nvPr/>
          </p:nvSpPr>
          <p:spPr bwMode="auto">
            <a:xfrm>
              <a:off x="4918060" y="1704771"/>
              <a:ext cx="399246" cy="457200"/>
            </a:xfrm>
            <a:prstGeom prst="chevron">
              <a:avLst/>
            </a:prstGeom>
            <a:solidFill>
              <a:srgbClr val="ED8B00">
                <a:alpha val="35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5" name="Chevron 80"/>
            <p:cNvSpPr/>
            <p:nvPr/>
          </p:nvSpPr>
          <p:spPr bwMode="auto">
            <a:xfrm>
              <a:off x="5222489" y="1704771"/>
              <a:ext cx="399246" cy="457200"/>
            </a:xfrm>
            <a:prstGeom prst="chevron">
              <a:avLst/>
            </a:prstGeom>
            <a:solidFill>
              <a:srgbClr val="ED8B00">
                <a:alpha val="4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6" name="Chevron 81"/>
            <p:cNvSpPr/>
            <p:nvPr/>
          </p:nvSpPr>
          <p:spPr bwMode="auto">
            <a:xfrm>
              <a:off x="5526918" y="1704771"/>
              <a:ext cx="399246" cy="457200"/>
            </a:xfrm>
            <a:prstGeom prst="chevron">
              <a:avLst/>
            </a:prstGeom>
            <a:solidFill>
              <a:srgbClr val="ED8B00">
                <a:alpha val="45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7" name="Chevron 82"/>
            <p:cNvSpPr/>
            <p:nvPr/>
          </p:nvSpPr>
          <p:spPr bwMode="auto">
            <a:xfrm>
              <a:off x="5831347" y="1704771"/>
              <a:ext cx="399246" cy="457200"/>
            </a:xfrm>
            <a:prstGeom prst="chevron">
              <a:avLst/>
            </a:prstGeom>
            <a:solidFill>
              <a:srgbClr val="ED8B00">
                <a:alpha val="5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8" name="Chevron 83"/>
            <p:cNvSpPr/>
            <p:nvPr/>
          </p:nvSpPr>
          <p:spPr bwMode="auto">
            <a:xfrm>
              <a:off x="6135776" y="1704771"/>
              <a:ext cx="399246" cy="457200"/>
            </a:xfrm>
            <a:prstGeom prst="chevron">
              <a:avLst/>
            </a:prstGeom>
            <a:solidFill>
              <a:srgbClr val="ED8B00">
                <a:alpha val="6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69" name="Chevron 84"/>
            <p:cNvSpPr/>
            <p:nvPr/>
          </p:nvSpPr>
          <p:spPr bwMode="auto">
            <a:xfrm>
              <a:off x="6440205" y="1704771"/>
              <a:ext cx="399246" cy="457200"/>
            </a:xfrm>
            <a:prstGeom prst="chevron">
              <a:avLst/>
            </a:prstGeom>
            <a:solidFill>
              <a:srgbClr val="ED8B00">
                <a:alpha val="80000"/>
              </a:srgbClr>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70" name="Chevron 85"/>
            <p:cNvSpPr/>
            <p:nvPr/>
          </p:nvSpPr>
          <p:spPr bwMode="auto">
            <a:xfrm>
              <a:off x="6744634" y="1704771"/>
              <a:ext cx="399246" cy="457200"/>
            </a:xfrm>
            <a:prstGeom prst="chevron">
              <a:avLst/>
            </a:prstGeom>
            <a:solidFill>
              <a:srgbClr val="ED8B00"/>
            </a:solidFill>
            <a:ln w="6350"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sp>
          <p:nvSpPr>
            <p:cNvPr id="71" name="Chevron 86"/>
            <p:cNvSpPr/>
            <p:nvPr/>
          </p:nvSpPr>
          <p:spPr bwMode="auto">
            <a:xfrm>
              <a:off x="4004773" y="1704771"/>
              <a:ext cx="399246" cy="457200"/>
            </a:xfrm>
            <a:prstGeom prst="chevron">
              <a:avLst/>
            </a:prstGeom>
            <a:solidFill>
              <a:srgbClr val="ED8B00">
                <a:alpha val="10000"/>
              </a:srgb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214313" indent="-214313">
                <a:buFont typeface="Wingdings" panose="05000000000000000000" pitchFamily="2" charset="2"/>
                <a:buChar char="§"/>
              </a:pPr>
              <a:endParaRPr lang="en-US" i="1" dirty="0">
                <a:solidFill>
                  <a:srgbClr val="000000"/>
                </a:solidFill>
                <a:latin typeface="Calibri Light"/>
                <a:cs typeface="Calibri Light"/>
              </a:endParaRPr>
            </a:p>
          </p:txBody>
        </p:sp>
      </p:grpSp>
      <p:grpSp>
        <p:nvGrpSpPr>
          <p:cNvPr id="72" name="Group 71"/>
          <p:cNvGrpSpPr/>
          <p:nvPr/>
        </p:nvGrpSpPr>
        <p:grpSpPr>
          <a:xfrm>
            <a:off x="3661590" y="2445273"/>
            <a:ext cx="1033430" cy="891540"/>
            <a:chOff x="10890231" y="1541550"/>
            <a:chExt cx="1377906" cy="1188720"/>
          </a:xfrm>
        </p:grpSpPr>
        <p:sp>
          <p:nvSpPr>
            <p:cNvPr id="73" name="Oval 72"/>
            <p:cNvSpPr/>
            <p:nvPr/>
          </p:nvSpPr>
          <p:spPr bwMode="auto">
            <a:xfrm>
              <a:off x="10993960" y="1541550"/>
              <a:ext cx="1188720" cy="1188720"/>
            </a:xfrm>
            <a:prstGeom prst="ellipse">
              <a:avLst/>
            </a:prstGeom>
            <a:solidFill>
              <a:schemeClr val="bg1"/>
            </a:solidFill>
            <a:ln w="19050" cap="flat" cmpd="sng" algn="ctr">
              <a:solidFill>
                <a:srgbClr val="00A0DF"/>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grpSp>
          <p:nvGrpSpPr>
            <p:cNvPr id="74" name="Group 73"/>
            <p:cNvGrpSpPr/>
            <p:nvPr/>
          </p:nvGrpSpPr>
          <p:grpSpPr>
            <a:xfrm>
              <a:off x="11494761" y="1733915"/>
              <a:ext cx="429415" cy="416641"/>
              <a:chOff x="1913060" y="1078891"/>
              <a:chExt cx="429415" cy="811914"/>
            </a:xfrm>
          </p:grpSpPr>
          <p:sp>
            <p:nvSpPr>
              <p:cNvPr id="76" name="Pentagon 157"/>
              <p:cNvSpPr/>
              <p:nvPr/>
            </p:nvSpPr>
            <p:spPr bwMode="auto">
              <a:xfrm>
                <a:off x="1963711" y="1171229"/>
                <a:ext cx="378764" cy="343500"/>
              </a:xfrm>
              <a:prstGeom prst="homePlate">
                <a:avLst/>
              </a:prstGeom>
              <a:solidFill>
                <a:schemeClr val="accent3"/>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cxnSp>
            <p:nvCxnSpPr>
              <p:cNvPr id="77" name="Straight Connector 76"/>
              <p:cNvCxnSpPr/>
              <p:nvPr/>
            </p:nvCxnSpPr>
            <p:spPr bwMode="auto">
              <a:xfrm>
                <a:off x="1913060" y="1078891"/>
                <a:ext cx="0" cy="811914"/>
              </a:xfrm>
              <a:prstGeom prst="line">
                <a:avLst/>
              </a:prstGeom>
              <a:solidFill>
                <a:schemeClr val="folHlink"/>
              </a:solidFill>
              <a:ln w="28575" cap="flat" cmpd="sng" algn="ctr">
                <a:solidFill>
                  <a:schemeClr val="tx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5" name="TextBox 74"/>
            <p:cNvSpPr txBox="1"/>
            <p:nvPr/>
          </p:nvSpPr>
          <p:spPr>
            <a:xfrm>
              <a:off x="10890231" y="2155355"/>
              <a:ext cx="1377906" cy="369332"/>
            </a:xfrm>
            <a:prstGeom prst="rect">
              <a:avLst/>
            </a:prstGeom>
            <a:noFill/>
          </p:spPr>
          <p:txBody>
            <a:bodyPr wrap="square" rtlCol="0">
              <a:spAutoFit/>
            </a:bodyPr>
            <a:lstStyle/>
            <a:p>
              <a:r>
                <a:rPr lang="en-US" b="1" dirty="0">
                  <a:solidFill>
                    <a:srgbClr val="000000"/>
                  </a:solidFill>
                  <a:latin typeface="Calibri Light" panose="020F0302020204030204" pitchFamily="34" charset="0"/>
                  <a:ea typeface="+mj-ea"/>
                </a:rPr>
                <a:t>Operations</a:t>
              </a:r>
            </a:p>
          </p:txBody>
        </p:sp>
      </p:grpSp>
      <p:grpSp>
        <p:nvGrpSpPr>
          <p:cNvPr id="78" name="Group 77"/>
          <p:cNvGrpSpPr/>
          <p:nvPr/>
        </p:nvGrpSpPr>
        <p:grpSpPr>
          <a:xfrm>
            <a:off x="3631120" y="3615406"/>
            <a:ext cx="1038858" cy="891540"/>
            <a:chOff x="10865738" y="1368197"/>
            <a:chExt cx="1385143" cy="1188720"/>
          </a:xfrm>
        </p:grpSpPr>
        <p:grpSp>
          <p:nvGrpSpPr>
            <p:cNvPr id="79" name="Group 78"/>
            <p:cNvGrpSpPr/>
            <p:nvPr/>
          </p:nvGrpSpPr>
          <p:grpSpPr>
            <a:xfrm>
              <a:off x="11459696" y="1557397"/>
              <a:ext cx="429415" cy="416641"/>
              <a:chOff x="5502646" y="805505"/>
              <a:chExt cx="1225170" cy="811914"/>
            </a:xfrm>
          </p:grpSpPr>
          <p:sp>
            <p:nvSpPr>
              <p:cNvPr id="86" name="Pentagon 208"/>
              <p:cNvSpPr/>
              <p:nvPr/>
            </p:nvSpPr>
            <p:spPr bwMode="auto">
              <a:xfrm>
                <a:off x="5647159" y="897843"/>
                <a:ext cx="1080657" cy="343500"/>
              </a:xfrm>
              <a:prstGeom prst="homePlate">
                <a:avLst/>
              </a:prstGeom>
              <a:solidFill>
                <a:schemeClr val="accent3"/>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cxnSp>
            <p:nvCxnSpPr>
              <p:cNvPr id="87" name="Straight Connector 86"/>
              <p:cNvCxnSpPr/>
              <p:nvPr/>
            </p:nvCxnSpPr>
            <p:spPr bwMode="auto">
              <a:xfrm>
                <a:off x="5502646" y="805505"/>
                <a:ext cx="0" cy="811914"/>
              </a:xfrm>
              <a:prstGeom prst="line">
                <a:avLst/>
              </a:prstGeom>
              <a:solidFill>
                <a:schemeClr val="folHlink"/>
              </a:solidFill>
              <a:ln w="28575" cap="flat" cmpd="sng" algn="ctr">
                <a:solidFill>
                  <a:schemeClr val="tx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0" name="TextBox 79"/>
            <p:cNvSpPr txBox="1"/>
            <p:nvPr/>
          </p:nvSpPr>
          <p:spPr>
            <a:xfrm>
              <a:off x="11009546" y="1977622"/>
              <a:ext cx="1241335" cy="369332"/>
            </a:xfrm>
            <a:prstGeom prst="rect">
              <a:avLst/>
            </a:prstGeom>
            <a:noFill/>
          </p:spPr>
          <p:txBody>
            <a:bodyPr wrap="square" rtlCol="0">
              <a:spAutoFit/>
            </a:bodyPr>
            <a:lstStyle/>
            <a:p>
              <a:r>
                <a:rPr lang="en-US" dirty="0">
                  <a:solidFill>
                    <a:srgbClr val="7C7C7C"/>
                  </a:solidFill>
                  <a:latin typeface="Calbiri light"/>
                  <a:ea typeface="+mj-ea"/>
                </a:rPr>
                <a:t>Business</a:t>
              </a:r>
            </a:p>
          </p:txBody>
        </p:sp>
        <p:sp>
          <p:nvSpPr>
            <p:cNvPr id="81" name="Oval 80"/>
            <p:cNvSpPr/>
            <p:nvPr/>
          </p:nvSpPr>
          <p:spPr bwMode="auto">
            <a:xfrm>
              <a:off x="11009546" y="1368197"/>
              <a:ext cx="1188720" cy="1188720"/>
            </a:xfrm>
            <a:prstGeom prst="ellipse">
              <a:avLst/>
            </a:prstGeom>
            <a:solidFill>
              <a:schemeClr val="bg1"/>
            </a:solidFill>
            <a:ln w="19050" cap="flat" cmpd="sng" algn="ctr">
              <a:solidFill>
                <a:srgbClr val="2C2D8B"/>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grpSp>
          <p:nvGrpSpPr>
            <p:cNvPr id="82" name="Group 81"/>
            <p:cNvGrpSpPr/>
            <p:nvPr/>
          </p:nvGrpSpPr>
          <p:grpSpPr>
            <a:xfrm>
              <a:off x="11510347" y="1593624"/>
              <a:ext cx="429415" cy="416641"/>
              <a:chOff x="5502646" y="805505"/>
              <a:chExt cx="1225170" cy="811914"/>
            </a:xfrm>
          </p:grpSpPr>
          <p:sp>
            <p:nvSpPr>
              <p:cNvPr id="84" name="Pentagon 206"/>
              <p:cNvSpPr/>
              <p:nvPr/>
            </p:nvSpPr>
            <p:spPr bwMode="auto">
              <a:xfrm>
                <a:off x="5647159" y="897843"/>
                <a:ext cx="1080657" cy="343500"/>
              </a:xfrm>
              <a:prstGeom prst="homePlate">
                <a:avLst/>
              </a:prstGeom>
              <a:solidFill>
                <a:schemeClr val="accent3"/>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endParaRPr lang="en-US" sz="1050" dirty="0">
                  <a:solidFill>
                    <a:srgbClr val="7C7C7C"/>
                  </a:solidFill>
                  <a:ea typeface="+mj-ea"/>
                </a:endParaRPr>
              </a:p>
            </p:txBody>
          </p:sp>
          <p:cxnSp>
            <p:nvCxnSpPr>
              <p:cNvPr id="85" name="Straight Connector 84"/>
              <p:cNvCxnSpPr/>
              <p:nvPr/>
            </p:nvCxnSpPr>
            <p:spPr bwMode="auto">
              <a:xfrm>
                <a:off x="5502646" y="805505"/>
                <a:ext cx="0" cy="811914"/>
              </a:xfrm>
              <a:prstGeom prst="line">
                <a:avLst/>
              </a:prstGeom>
              <a:solidFill>
                <a:schemeClr val="folHlink"/>
              </a:solidFill>
              <a:ln w="28575" cap="flat" cmpd="sng" algn="ctr">
                <a:solidFill>
                  <a:schemeClr val="tx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3" name="TextBox 82"/>
            <p:cNvSpPr txBox="1"/>
            <p:nvPr/>
          </p:nvSpPr>
          <p:spPr>
            <a:xfrm>
              <a:off x="10865738" y="2061620"/>
              <a:ext cx="1377906" cy="369332"/>
            </a:xfrm>
            <a:prstGeom prst="rect">
              <a:avLst/>
            </a:prstGeom>
            <a:noFill/>
          </p:spPr>
          <p:txBody>
            <a:bodyPr wrap="square" rtlCol="0">
              <a:spAutoFit/>
            </a:bodyPr>
            <a:lstStyle/>
            <a:p>
              <a:r>
                <a:rPr lang="en-US" b="1" dirty="0">
                  <a:solidFill>
                    <a:srgbClr val="000000"/>
                  </a:solidFill>
                  <a:latin typeface="Calibri Light" panose="020F0302020204030204" pitchFamily="34" charset="0"/>
                  <a:ea typeface="+mj-ea"/>
                </a:rPr>
                <a:t>IT</a:t>
              </a:r>
            </a:p>
          </p:txBody>
        </p:sp>
      </p:grpSp>
    </p:spTree>
    <p:extLst>
      <p:ext uri="{BB962C8B-B14F-4D97-AF65-F5344CB8AC3E}">
        <p14:creationId xmlns:p14="http://schemas.microsoft.com/office/powerpoint/2010/main" val="1602766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w="12700">
            <a:noFill/>
            <a:miter lim="800000"/>
            <a:headEnd/>
            <a:tailEnd/>
          </a:ln>
        </p:spPr>
        <p:txBody>
          <a:bodyPr vert="horz" wrap="square" lIns="0" tIns="0" rIns="0" bIns="0" numCol="1" anchor="t" anchorCtr="0" compatLnSpc="1">
            <a:prstTxWarp prst="textNoShape">
              <a:avLst/>
            </a:prstTxWarp>
            <a:spAutoFit/>
          </a:bodyPr>
          <a:lstStyle/>
          <a:p>
            <a:r>
              <a:rPr lang="en-US" dirty="0">
                <a:latin typeface="Calibri Light" charset="0"/>
                <a:ea typeface="Calibri Light" charset="0"/>
                <a:cs typeface="Calibri Light" charset="0"/>
              </a:rPr>
              <a:t>LTI 2.0 Strategic Roadmap</a:t>
            </a:r>
          </a:p>
        </p:txBody>
      </p:sp>
      <p:sp>
        <p:nvSpPr>
          <p:cNvPr id="26" name="Rectangle 25"/>
          <p:cNvSpPr/>
          <p:nvPr/>
        </p:nvSpPr>
        <p:spPr>
          <a:xfrm>
            <a:off x="7301011" y="1355277"/>
            <a:ext cx="1785515" cy="824448"/>
          </a:xfrm>
          <a:prstGeom prst="rect">
            <a:avLst/>
          </a:prstGeom>
          <a:noFill/>
          <a:ln>
            <a:noFill/>
          </a:ln>
          <a:effectLst>
            <a:outerShdw blurRad="50800" dist="38100" dir="2700000" algn="tl" rotWithShape="0">
              <a:prstClr val="black">
                <a:alpha val="40000"/>
              </a:prstClr>
            </a:outerShdw>
          </a:effectLst>
        </p:spPr>
        <p:style>
          <a:lnRef idx="0">
            <a:scrgbClr r="0" g="0" b="0"/>
          </a:lnRef>
          <a:fillRef idx="3">
            <a:scrgbClr r="0" g="0" b="0"/>
          </a:fillRef>
          <a:effectRef idx="2">
            <a:schemeClr val="dk2">
              <a:hueOff val="0"/>
              <a:satOff val="0"/>
              <a:lumOff val="0"/>
              <a:alphaOff val="0"/>
            </a:schemeClr>
          </a:effectRef>
          <a:fontRef idx="minor">
            <a:schemeClr val="lt1"/>
          </a:fontRef>
        </p:style>
        <p:txBody>
          <a:bodyPr spcFirstLastPara="0" vert="horz" wrap="square" lIns="84410" tIns="84410" rIns="84410" bIns="84410" numCol="1" spcCol="1270" anchor="ctr" anchorCtr="0">
            <a:noAutofit/>
          </a:bodyPr>
          <a:lstStyle/>
          <a:p>
            <a:pPr lvl="0" algn="r" defTabSz="622300" eaLnBrk="0" hangingPunct="0">
              <a:lnSpc>
                <a:spcPts val="1600"/>
              </a:lnSpc>
              <a:spcAft>
                <a:spcPts val="0"/>
              </a:spcAft>
              <a:defRPr/>
            </a:pPr>
            <a:r>
              <a:rPr lang="en-US" b="1" dirty="0">
                <a:latin typeface="Calibri" panose="020F0502020204030204" pitchFamily="34" charset="0"/>
                <a:cs typeface="Calibri" panose="020F0502020204030204" pitchFamily="34" charset="0"/>
              </a:rPr>
              <a:t>Assurance for meeting GDPR Compliance requirement</a:t>
            </a:r>
          </a:p>
        </p:txBody>
      </p:sp>
      <p:sp>
        <p:nvSpPr>
          <p:cNvPr id="29" name="Rectangle 28"/>
          <p:cNvSpPr/>
          <p:nvPr/>
        </p:nvSpPr>
        <p:spPr>
          <a:xfrm>
            <a:off x="5988721" y="933564"/>
            <a:ext cx="1572698" cy="520932"/>
          </a:xfrm>
          <a:prstGeom prst="rect">
            <a:avLst/>
          </a:prstGeom>
          <a:noFill/>
          <a:ln>
            <a:noFill/>
          </a:ln>
          <a:effectLst>
            <a:outerShdw blurRad="50800" dist="38100" dir="2700000" algn="tl" rotWithShape="0">
              <a:prstClr val="black">
                <a:alpha val="40000"/>
              </a:prstClr>
            </a:outerShdw>
          </a:effectLst>
        </p:spPr>
        <p:style>
          <a:lnRef idx="0">
            <a:scrgbClr r="0" g="0" b="0"/>
          </a:lnRef>
          <a:fillRef idx="3">
            <a:scrgbClr r="0" g="0" b="0"/>
          </a:fillRef>
          <a:effectRef idx="2">
            <a:schemeClr val="dk2">
              <a:hueOff val="0"/>
              <a:satOff val="0"/>
              <a:lumOff val="0"/>
              <a:alphaOff val="0"/>
            </a:schemeClr>
          </a:effectRef>
          <a:fontRef idx="minor">
            <a:schemeClr val="lt1"/>
          </a:fontRef>
        </p:style>
        <p:txBody>
          <a:bodyPr spcFirstLastPara="0" vert="horz" wrap="square" lIns="84410" tIns="84410" rIns="84410" bIns="84410" numCol="1" spcCol="1270" anchor="ctr" anchorCtr="0">
            <a:noAutofit/>
          </a:bodyPr>
          <a:lstStyle/>
          <a:p>
            <a:pPr lvl="0" algn="r" defTabSz="622300">
              <a:lnSpc>
                <a:spcPts val="1600"/>
              </a:lnSpc>
              <a:spcAft>
                <a:spcPts val="0"/>
              </a:spcAft>
            </a:pPr>
            <a:r>
              <a:rPr lang="en-US" b="1" dirty="0">
                <a:latin typeface="Calibri" panose="020F0502020204030204" pitchFamily="34" charset="0"/>
                <a:cs typeface="Calibri" panose="020F0502020204030204" pitchFamily="34" charset="0"/>
              </a:rPr>
              <a:t>Test Data Management</a:t>
            </a:r>
            <a:endParaRPr lang="en-US" dirty="0">
              <a:latin typeface="Calibri" panose="020F0502020204030204" pitchFamily="34" charset="0"/>
              <a:cs typeface="Calibri" panose="020F0502020204030204" pitchFamily="34" charset="0"/>
            </a:endParaRPr>
          </a:p>
        </p:txBody>
      </p:sp>
      <p:sp>
        <p:nvSpPr>
          <p:cNvPr id="28" name="Rectangle 27"/>
          <p:cNvSpPr/>
          <p:nvPr/>
        </p:nvSpPr>
        <p:spPr>
          <a:xfrm>
            <a:off x="3836276" y="1620725"/>
            <a:ext cx="1837165" cy="500434"/>
          </a:xfrm>
          <a:prstGeom prst="rect">
            <a:avLst/>
          </a:prstGeom>
          <a:noFill/>
          <a:ln>
            <a:noFill/>
          </a:ln>
          <a:effectLst>
            <a:outerShdw blurRad="50800" dist="38100" dir="2700000" algn="tl" rotWithShape="0">
              <a:prstClr val="black">
                <a:alpha val="40000"/>
              </a:prstClr>
            </a:outerShdw>
          </a:effectLst>
        </p:spPr>
        <p:style>
          <a:lnRef idx="0">
            <a:scrgbClr r="0" g="0" b="0"/>
          </a:lnRef>
          <a:fillRef idx="3">
            <a:scrgbClr r="0" g="0" b="0"/>
          </a:fillRef>
          <a:effectRef idx="2">
            <a:schemeClr val="dk2">
              <a:hueOff val="0"/>
              <a:satOff val="0"/>
              <a:lumOff val="0"/>
              <a:alphaOff val="0"/>
            </a:schemeClr>
          </a:effectRef>
          <a:fontRef idx="minor">
            <a:schemeClr val="lt1"/>
          </a:fontRef>
        </p:style>
        <p:txBody>
          <a:bodyPr spcFirstLastPara="0" vert="horz" wrap="square" lIns="84410" tIns="84410" rIns="84410" bIns="84410" numCol="1" spcCol="1270" anchor="ctr" anchorCtr="0">
            <a:noAutofit/>
          </a:bodyPr>
          <a:lstStyle/>
          <a:p>
            <a:pPr algn="r" defTabSz="622300" eaLnBrk="0" hangingPunct="0">
              <a:lnSpc>
                <a:spcPts val="1600"/>
              </a:lnSpc>
              <a:spcAft>
                <a:spcPts val="0"/>
              </a:spcAft>
              <a:defRPr/>
            </a:pPr>
            <a:r>
              <a:rPr lang="en-IN" b="1" dirty="0">
                <a:latin typeface="Calibri" panose="020F0502020204030204" pitchFamily="34" charset="0"/>
                <a:cs typeface="Calibri" panose="020F0502020204030204" pitchFamily="34" charset="0"/>
              </a:rPr>
              <a:t>Continuous Improvement Through Predictive Analytics</a:t>
            </a:r>
          </a:p>
        </p:txBody>
      </p:sp>
      <p:sp>
        <p:nvSpPr>
          <p:cNvPr id="30" name="Rectangle 29"/>
          <p:cNvSpPr/>
          <p:nvPr/>
        </p:nvSpPr>
        <p:spPr>
          <a:xfrm>
            <a:off x="3472442" y="2477014"/>
            <a:ext cx="1783857" cy="704308"/>
          </a:xfrm>
          <a:prstGeom prst="rect">
            <a:avLst/>
          </a:prstGeom>
          <a:noFill/>
          <a:ln>
            <a:noFill/>
          </a:ln>
          <a:effectLst>
            <a:outerShdw blurRad="50800" dist="38100" dir="2700000" algn="tl" rotWithShape="0">
              <a:prstClr val="black">
                <a:alpha val="40000"/>
              </a:prstClr>
            </a:outerShdw>
          </a:effectLst>
        </p:spPr>
        <p:style>
          <a:lnRef idx="0">
            <a:scrgbClr r="0" g="0" b="0"/>
          </a:lnRef>
          <a:fillRef idx="3">
            <a:scrgbClr r="0" g="0" b="0"/>
          </a:fillRef>
          <a:effectRef idx="2">
            <a:schemeClr val="dk2">
              <a:hueOff val="0"/>
              <a:satOff val="0"/>
              <a:lumOff val="0"/>
              <a:alphaOff val="0"/>
            </a:schemeClr>
          </a:effectRef>
          <a:fontRef idx="minor">
            <a:schemeClr val="lt1"/>
          </a:fontRef>
        </p:style>
        <p:txBody>
          <a:bodyPr spcFirstLastPara="0" vert="horz" wrap="square" lIns="84410" tIns="84410" rIns="84410" bIns="84410" numCol="1" spcCol="1270" anchor="ctr" anchorCtr="0">
            <a:noAutofit/>
          </a:bodyPr>
          <a:lstStyle/>
          <a:p>
            <a:pPr lvl="0" algn="l" defTabSz="622300">
              <a:lnSpc>
                <a:spcPts val="1600"/>
              </a:lnSpc>
              <a:spcAft>
                <a:spcPts val="0"/>
              </a:spcAft>
            </a:pPr>
            <a:r>
              <a:rPr lang="en-US" b="1" dirty="0">
                <a:latin typeface="Calibri" panose="020F0502020204030204" pitchFamily="34" charset="0"/>
                <a:cs typeface="Calibri" panose="020F0502020204030204" pitchFamily="34" charset="0"/>
              </a:rPr>
              <a:t>Moving From Waterfall to Agile</a:t>
            </a:r>
          </a:p>
        </p:txBody>
      </p:sp>
      <p:sp>
        <p:nvSpPr>
          <p:cNvPr id="31" name="Rectangle 30"/>
          <p:cNvSpPr/>
          <p:nvPr/>
        </p:nvSpPr>
        <p:spPr>
          <a:xfrm>
            <a:off x="7668413" y="2952141"/>
            <a:ext cx="1557030" cy="883905"/>
          </a:xfrm>
          <a:prstGeom prst="rect">
            <a:avLst/>
          </a:prstGeom>
          <a:noFill/>
          <a:ln>
            <a:noFill/>
          </a:ln>
          <a:effectLst>
            <a:outerShdw blurRad="50800" dist="38100" dir="2700000" algn="tl" rotWithShape="0">
              <a:prstClr val="black">
                <a:alpha val="40000"/>
              </a:prstClr>
            </a:outerShdw>
          </a:effectLst>
        </p:spPr>
        <p:style>
          <a:lnRef idx="0">
            <a:scrgbClr r="0" g="0" b="0"/>
          </a:lnRef>
          <a:fillRef idx="3">
            <a:scrgbClr r="0" g="0" b="0"/>
          </a:fillRef>
          <a:effectRef idx="2">
            <a:schemeClr val="dk2">
              <a:hueOff val="0"/>
              <a:satOff val="0"/>
              <a:lumOff val="0"/>
              <a:alphaOff val="0"/>
            </a:schemeClr>
          </a:effectRef>
          <a:fontRef idx="minor">
            <a:schemeClr val="lt1"/>
          </a:fontRef>
        </p:style>
        <p:txBody>
          <a:bodyPr spcFirstLastPara="0" vert="horz" wrap="square" lIns="84410" tIns="84410" rIns="84410" bIns="84410" numCol="1" spcCol="1270" anchor="ctr" anchorCtr="0">
            <a:noAutofit/>
          </a:bodyPr>
          <a:lstStyle/>
          <a:p>
            <a:pPr lvl="0" defTabSz="622300">
              <a:lnSpc>
                <a:spcPts val="1600"/>
              </a:lnSpc>
              <a:spcAft>
                <a:spcPts val="0"/>
              </a:spcAft>
            </a:pPr>
            <a:r>
              <a:rPr lang="en-US" b="1" dirty="0">
                <a:latin typeface="Calibri" panose="020F0502020204030204" pitchFamily="34" charset="0"/>
                <a:cs typeface="Calibri" panose="020F0502020204030204" pitchFamily="34" charset="0"/>
              </a:rPr>
              <a:t>E2E Automation and Orchestration </a:t>
            </a:r>
            <a:endParaRPr lang="en-US" dirty="0">
              <a:latin typeface="Calibri" panose="020F0502020204030204" pitchFamily="34" charset="0"/>
              <a:cs typeface="Calibri" panose="020F0502020204030204" pitchFamily="34" charset="0"/>
            </a:endParaRPr>
          </a:p>
        </p:txBody>
      </p:sp>
      <p:grpSp>
        <p:nvGrpSpPr>
          <p:cNvPr id="25" name="Group 24"/>
          <p:cNvGrpSpPr/>
          <p:nvPr/>
        </p:nvGrpSpPr>
        <p:grpSpPr>
          <a:xfrm rot="13833716">
            <a:off x="5614436" y="1371696"/>
            <a:ext cx="2380037" cy="2659128"/>
            <a:chOff x="2821943" y="488754"/>
            <a:chExt cx="3554239" cy="3971022"/>
          </a:xfrm>
        </p:grpSpPr>
        <p:grpSp>
          <p:nvGrpSpPr>
            <p:cNvPr id="27" name="Group 26"/>
            <p:cNvGrpSpPr/>
            <p:nvPr/>
          </p:nvGrpSpPr>
          <p:grpSpPr>
            <a:xfrm rot="5400000">
              <a:off x="4962381" y="2541593"/>
              <a:ext cx="975369" cy="1181622"/>
              <a:chOff x="4022782" y="1236097"/>
              <a:chExt cx="1180197" cy="1429763"/>
            </a:xfrm>
            <a:effectLst>
              <a:outerShdw blurRad="279400" dist="127000" dir="5400000" sx="63000" sy="63000" algn="ctr" rotWithShape="0">
                <a:srgbClr val="000000">
                  <a:alpha val="74000"/>
                </a:srgbClr>
              </a:outerShdw>
            </a:effectLst>
          </p:grpSpPr>
          <p:sp>
            <p:nvSpPr>
              <p:cNvPr id="70" name="Right Arrow 4"/>
              <p:cNvSpPr/>
              <p:nvPr/>
            </p:nvSpPr>
            <p:spPr>
              <a:xfrm rot="18209306">
                <a:off x="4026889" y="2071582"/>
                <a:ext cx="590171" cy="598386"/>
              </a:xfrm>
              <a:custGeom>
                <a:avLst/>
                <a:gdLst>
                  <a:gd name="connsiteX0" fmla="*/ 0 w 989449"/>
                  <a:gd name="connsiteY0" fmla="*/ 182585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0 w 989449"/>
                  <a:gd name="connsiteY7" fmla="*/ 182585 h 730339"/>
                  <a:gd name="connsiteX0" fmla="*/ 60872 w 989449"/>
                  <a:gd name="connsiteY0" fmla="*/ 113366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60872 w 989449"/>
                  <a:gd name="connsiteY7" fmla="*/ 113366 h 730339"/>
                  <a:gd name="connsiteX0" fmla="*/ 0 w 928577"/>
                  <a:gd name="connsiteY0" fmla="*/ 113366 h 730339"/>
                  <a:gd name="connsiteX1" fmla="*/ 563408 w 928577"/>
                  <a:gd name="connsiteY1" fmla="*/ 182585 h 730339"/>
                  <a:gd name="connsiteX2" fmla="*/ 563408 w 928577"/>
                  <a:gd name="connsiteY2" fmla="*/ 0 h 730339"/>
                  <a:gd name="connsiteX3" fmla="*/ 928577 w 928577"/>
                  <a:gd name="connsiteY3" fmla="*/ 365170 h 730339"/>
                  <a:gd name="connsiteX4" fmla="*/ 563408 w 928577"/>
                  <a:gd name="connsiteY4" fmla="*/ 730339 h 730339"/>
                  <a:gd name="connsiteX5" fmla="*/ 563408 w 928577"/>
                  <a:gd name="connsiteY5" fmla="*/ 547754 h 730339"/>
                  <a:gd name="connsiteX6" fmla="*/ 8270 w 928577"/>
                  <a:gd name="connsiteY6" fmla="*/ 582071 h 730339"/>
                  <a:gd name="connsiteX7" fmla="*/ 0 w 928577"/>
                  <a:gd name="connsiteY7"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563408 w 928577"/>
                  <a:gd name="connsiteY6" fmla="*/ 547754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0701 w 928577"/>
                  <a:gd name="connsiteY7" fmla="*/ 563359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590 w 928577"/>
                  <a:gd name="connsiteY7" fmla="*/ 574113 h 730339"/>
                  <a:gd name="connsiteX8" fmla="*/ 0 w 928577"/>
                  <a:gd name="connsiteY8" fmla="*/ 113366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48140 w 971127"/>
                  <a:gd name="connsiteY7" fmla="*/ 574113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34902 w 971127"/>
                  <a:gd name="connsiteY7" fmla="*/ 587428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0 h 730339"/>
                  <a:gd name="connsiteX3" fmla="*/ 971127 w 971127"/>
                  <a:gd name="connsiteY3" fmla="*/ 365170 h 730339"/>
                  <a:gd name="connsiteX4" fmla="*/ 605958 w 971127"/>
                  <a:gd name="connsiteY4" fmla="*/ 730339 h 730339"/>
                  <a:gd name="connsiteX5" fmla="*/ 366778 w 971127"/>
                  <a:gd name="connsiteY5" fmla="*/ 482070 h 730339"/>
                  <a:gd name="connsiteX6" fmla="*/ 34902 w 971127"/>
                  <a:gd name="connsiteY6" fmla="*/ 587428 h 730339"/>
                  <a:gd name="connsiteX7" fmla="*/ 0 w 971127"/>
                  <a:gd name="connsiteY7" fmla="*/ 92247 h 73033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66778 w 971127"/>
                  <a:gd name="connsiteY4" fmla="*/ 500810 h 749079"/>
                  <a:gd name="connsiteX5" fmla="*/ 34902 w 971127"/>
                  <a:gd name="connsiteY5" fmla="*/ 606168 h 749079"/>
                  <a:gd name="connsiteX6" fmla="*/ 0 w 971127"/>
                  <a:gd name="connsiteY6" fmla="*/ 110987 h 74907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4902 w 971127"/>
                  <a:gd name="connsiteY4" fmla="*/ 606168 h 749079"/>
                  <a:gd name="connsiteX5" fmla="*/ 0 w 971127"/>
                  <a:gd name="connsiteY5" fmla="*/ 110987 h 74907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713340"/>
                  <a:gd name="connsiteY0" fmla="*/ 129516 h 743616"/>
                  <a:gd name="connsiteX1" fmla="*/ 637714 w 713340"/>
                  <a:gd name="connsiteY1" fmla="*/ 0 h 743616"/>
                  <a:gd name="connsiteX2" fmla="*/ 637753 w 713340"/>
                  <a:gd name="connsiteY2" fmla="*/ 743616 h 743616"/>
                  <a:gd name="connsiteX3" fmla="*/ 34902 w 713340"/>
                  <a:gd name="connsiteY3" fmla="*/ 624697 h 743616"/>
                  <a:gd name="connsiteX4" fmla="*/ 0 w 713340"/>
                  <a:gd name="connsiteY4" fmla="*/ 129516 h 743616"/>
                  <a:gd name="connsiteX0" fmla="*/ 0 w 722878"/>
                  <a:gd name="connsiteY0" fmla="*/ 129516 h 732941"/>
                  <a:gd name="connsiteX1" fmla="*/ 637714 w 722878"/>
                  <a:gd name="connsiteY1" fmla="*/ 0 h 732941"/>
                  <a:gd name="connsiteX2" fmla="*/ 656309 w 722878"/>
                  <a:gd name="connsiteY2" fmla="*/ 732941 h 732941"/>
                  <a:gd name="connsiteX3" fmla="*/ 34902 w 722878"/>
                  <a:gd name="connsiteY3" fmla="*/ 624697 h 732941"/>
                  <a:gd name="connsiteX4" fmla="*/ 0 w 722878"/>
                  <a:gd name="connsiteY4" fmla="*/ 129516 h 73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878" h="732941">
                    <a:moveTo>
                      <a:pt x="0" y="129516"/>
                    </a:moveTo>
                    <a:cubicBezTo>
                      <a:pt x="111674" y="225410"/>
                      <a:pt x="330904" y="326697"/>
                      <a:pt x="637714" y="0"/>
                    </a:cubicBezTo>
                    <a:cubicBezTo>
                      <a:pt x="744006" y="102350"/>
                      <a:pt x="751485" y="635036"/>
                      <a:pt x="656309" y="732941"/>
                    </a:cubicBezTo>
                    <a:cubicBezTo>
                      <a:pt x="531602" y="432847"/>
                      <a:pt x="153044" y="497288"/>
                      <a:pt x="34902" y="624697"/>
                    </a:cubicBezTo>
                    <a:cubicBezTo>
                      <a:pt x="33039" y="471115"/>
                      <a:pt x="1863" y="283098"/>
                      <a:pt x="0" y="129516"/>
                    </a:cubicBezTo>
                    <a:close/>
                  </a:path>
                </a:pathLst>
              </a:custGeom>
              <a:solidFill>
                <a:srgbClr val="005D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Oval 70"/>
              <p:cNvSpPr/>
              <p:nvPr/>
            </p:nvSpPr>
            <p:spPr>
              <a:xfrm>
                <a:off x="4085995" y="1236097"/>
                <a:ext cx="1116984" cy="1116984"/>
              </a:xfrm>
              <a:prstGeom prst="ellipse">
                <a:avLst/>
              </a:prstGeom>
              <a:solidFill>
                <a:srgbClr val="007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7" name="Oval 36"/>
            <p:cNvSpPr/>
            <p:nvPr/>
          </p:nvSpPr>
          <p:spPr>
            <a:xfrm rot="5400000">
              <a:off x="4523482" y="2457141"/>
              <a:ext cx="479642" cy="479642"/>
            </a:xfrm>
            <a:prstGeom prst="ellipse">
              <a:avLst/>
            </a:prstGeom>
            <a:solidFill>
              <a:schemeClr val="bg1"/>
            </a:solidFill>
            <a:ln>
              <a:noFill/>
            </a:ln>
            <a:effectLst>
              <a:outerShdw blurRad="279400" dist="127000" dir="5400000" sx="63000" sy="63000" algn="ctr" rotWithShape="0">
                <a:srgbClr val="000000">
                  <a:alpha val="7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p:cNvSpPr/>
            <p:nvPr/>
          </p:nvSpPr>
          <p:spPr>
            <a:xfrm rot="5400000">
              <a:off x="3269294" y="1382480"/>
              <a:ext cx="1329759" cy="1329760"/>
            </a:xfrm>
            <a:prstGeom prst="ellipse">
              <a:avLst/>
            </a:prstGeom>
            <a:solidFill>
              <a:schemeClr val="bg1"/>
            </a:solidFill>
            <a:ln>
              <a:noFill/>
            </a:ln>
            <a:effectLst>
              <a:outerShdw blurRad="355600" dist="101600" dir="2700000" sx="103000" sy="103000" algn="tl"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9" name="Group 38"/>
            <p:cNvGrpSpPr/>
            <p:nvPr/>
          </p:nvGrpSpPr>
          <p:grpSpPr>
            <a:xfrm rot="5400000">
              <a:off x="5281546" y="1376371"/>
              <a:ext cx="923127" cy="1266144"/>
              <a:chOff x="2855625" y="921819"/>
              <a:chExt cx="1116984" cy="1532034"/>
            </a:xfrm>
            <a:effectLst>
              <a:outerShdw blurRad="279400" dist="127000" dir="5400000" sx="63000" sy="63000" algn="ctr" rotWithShape="0">
                <a:srgbClr val="000000">
                  <a:alpha val="74000"/>
                </a:srgbClr>
              </a:outerShdw>
            </a:effectLst>
          </p:grpSpPr>
          <p:sp>
            <p:nvSpPr>
              <p:cNvPr id="68" name="Right Arrow 4"/>
              <p:cNvSpPr/>
              <p:nvPr/>
            </p:nvSpPr>
            <p:spPr>
              <a:xfrm rot="16200000">
                <a:off x="3141763" y="1859575"/>
                <a:ext cx="590171" cy="598386"/>
              </a:xfrm>
              <a:custGeom>
                <a:avLst/>
                <a:gdLst>
                  <a:gd name="connsiteX0" fmla="*/ 0 w 989449"/>
                  <a:gd name="connsiteY0" fmla="*/ 182585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0 w 989449"/>
                  <a:gd name="connsiteY7" fmla="*/ 182585 h 730339"/>
                  <a:gd name="connsiteX0" fmla="*/ 60872 w 989449"/>
                  <a:gd name="connsiteY0" fmla="*/ 113366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60872 w 989449"/>
                  <a:gd name="connsiteY7" fmla="*/ 113366 h 730339"/>
                  <a:gd name="connsiteX0" fmla="*/ 0 w 928577"/>
                  <a:gd name="connsiteY0" fmla="*/ 113366 h 730339"/>
                  <a:gd name="connsiteX1" fmla="*/ 563408 w 928577"/>
                  <a:gd name="connsiteY1" fmla="*/ 182585 h 730339"/>
                  <a:gd name="connsiteX2" fmla="*/ 563408 w 928577"/>
                  <a:gd name="connsiteY2" fmla="*/ 0 h 730339"/>
                  <a:gd name="connsiteX3" fmla="*/ 928577 w 928577"/>
                  <a:gd name="connsiteY3" fmla="*/ 365170 h 730339"/>
                  <a:gd name="connsiteX4" fmla="*/ 563408 w 928577"/>
                  <a:gd name="connsiteY4" fmla="*/ 730339 h 730339"/>
                  <a:gd name="connsiteX5" fmla="*/ 563408 w 928577"/>
                  <a:gd name="connsiteY5" fmla="*/ 547754 h 730339"/>
                  <a:gd name="connsiteX6" fmla="*/ 8270 w 928577"/>
                  <a:gd name="connsiteY6" fmla="*/ 582071 h 730339"/>
                  <a:gd name="connsiteX7" fmla="*/ 0 w 928577"/>
                  <a:gd name="connsiteY7"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563408 w 928577"/>
                  <a:gd name="connsiteY6" fmla="*/ 547754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0701 w 928577"/>
                  <a:gd name="connsiteY7" fmla="*/ 563359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590 w 928577"/>
                  <a:gd name="connsiteY7" fmla="*/ 574113 h 730339"/>
                  <a:gd name="connsiteX8" fmla="*/ 0 w 928577"/>
                  <a:gd name="connsiteY8" fmla="*/ 113366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48140 w 971127"/>
                  <a:gd name="connsiteY7" fmla="*/ 574113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34902 w 971127"/>
                  <a:gd name="connsiteY7" fmla="*/ 587428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0 h 730339"/>
                  <a:gd name="connsiteX3" fmla="*/ 971127 w 971127"/>
                  <a:gd name="connsiteY3" fmla="*/ 365170 h 730339"/>
                  <a:gd name="connsiteX4" fmla="*/ 605958 w 971127"/>
                  <a:gd name="connsiteY4" fmla="*/ 730339 h 730339"/>
                  <a:gd name="connsiteX5" fmla="*/ 366778 w 971127"/>
                  <a:gd name="connsiteY5" fmla="*/ 482070 h 730339"/>
                  <a:gd name="connsiteX6" fmla="*/ 34902 w 971127"/>
                  <a:gd name="connsiteY6" fmla="*/ 587428 h 730339"/>
                  <a:gd name="connsiteX7" fmla="*/ 0 w 971127"/>
                  <a:gd name="connsiteY7" fmla="*/ 92247 h 73033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66778 w 971127"/>
                  <a:gd name="connsiteY4" fmla="*/ 500810 h 749079"/>
                  <a:gd name="connsiteX5" fmla="*/ 34902 w 971127"/>
                  <a:gd name="connsiteY5" fmla="*/ 606168 h 749079"/>
                  <a:gd name="connsiteX6" fmla="*/ 0 w 971127"/>
                  <a:gd name="connsiteY6" fmla="*/ 110987 h 74907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4902 w 971127"/>
                  <a:gd name="connsiteY4" fmla="*/ 606168 h 749079"/>
                  <a:gd name="connsiteX5" fmla="*/ 0 w 971127"/>
                  <a:gd name="connsiteY5" fmla="*/ 110987 h 74907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713340"/>
                  <a:gd name="connsiteY0" fmla="*/ 129516 h 743616"/>
                  <a:gd name="connsiteX1" fmla="*/ 637714 w 713340"/>
                  <a:gd name="connsiteY1" fmla="*/ 0 h 743616"/>
                  <a:gd name="connsiteX2" fmla="*/ 637753 w 713340"/>
                  <a:gd name="connsiteY2" fmla="*/ 743616 h 743616"/>
                  <a:gd name="connsiteX3" fmla="*/ 34902 w 713340"/>
                  <a:gd name="connsiteY3" fmla="*/ 624697 h 743616"/>
                  <a:gd name="connsiteX4" fmla="*/ 0 w 713340"/>
                  <a:gd name="connsiteY4" fmla="*/ 129516 h 743616"/>
                  <a:gd name="connsiteX0" fmla="*/ 0 w 722878"/>
                  <a:gd name="connsiteY0" fmla="*/ 129516 h 732941"/>
                  <a:gd name="connsiteX1" fmla="*/ 637714 w 722878"/>
                  <a:gd name="connsiteY1" fmla="*/ 0 h 732941"/>
                  <a:gd name="connsiteX2" fmla="*/ 656309 w 722878"/>
                  <a:gd name="connsiteY2" fmla="*/ 732941 h 732941"/>
                  <a:gd name="connsiteX3" fmla="*/ 34902 w 722878"/>
                  <a:gd name="connsiteY3" fmla="*/ 624697 h 732941"/>
                  <a:gd name="connsiteX4" fmla="*/ 0 w 722878"/>
                  <a:gd name="connsiteY4" fmla="*/ 129516 h 73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878" h="732941">
                    <a:moveTo>
                      <a:pt x="0" y="129516"/>
                    </a:moveTo>
                    <a:cubicBezTo>
                      <a:pt x="111674" y="225410"/>
                      <a:pt x="330904" y="326697"/>
                      <a:pt x="637714" y="0"/>
                    </a:cubicBezTo>
                    <a:cubicBezTo>
                      <a:pt x="744006" y="102350"/>
                      <a:pt x="751485" y="635036"/>
                      <a:pt x="656309" y="732941"/>
                    </a:cubicBezTo>
                    <a:cubicBezTo>
                      <a:pt x="531602" y="432847"/>
                      <a:pt x="153044" y="497288"/>
                      <a:pt x="34902" y="624697"/>
                    </a:cubicBezTo>
                    <a:cubicBezTo>
                      <a:pt x="33039" y="471115"/>
                      <a:pt x="1863" y="283098"/>
                      <a:pt x="0" y="129516"/>
                    </a:cubicBezTo>
                    <a:close/>
                  </a:path>
                </a:pathLst>
              </a:custGeom>
              <a:solidFill>
                <a:srgbClr val="C56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p:nvPr/>
            </p:nvSpPr>
            <p:spPr>
              <a:xfrm>
                <a:off x="2855625" y="921819"/>
                <a:ext cx="1116984" cy="1116984"/>
              </a:xfrm>
              <a:prstGeom prst="ellipse">
                <a:avLst/>
              </a:prstGeom>
              <a:solidFill>
                <a:srgbClr val="F79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Oval 39"/>
            <p:cNvSpPr/>
            <p:nvPr/>
          </p:nvSpPr>
          <p:spPr>
            <a:xfrm rot="5400000">
              <a:off x="4729094" y="1807538"/>
              <a:ext cx="479642" cy="479642"/>
            </a:xfrm>
            <a:prstGeom prst="ellipse">
              <a:avLst/>
            </a:prstGeom>
            <a:solidFill>
              <a:schemeClr val="bg1"/>
            </a:solidFill>
            <a:ln>
              <a:noFill/>
            </a:ln>
            <a:effectLst>
              <a:outerShdw blurRad="279400" dist="127000" dir="5400000" sx="63000" sy="63000" algn="ctr" rotWithShape="0">
                <a:srgbClr val="000000">
                  <a:alpha val="7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p:cNvGrpSpPr/>
            <p:nvPr/>
          </p:nvGrpSpPr>
          <p:grpSpPr>
            <a:xfrm rot="5400000">
              <a:off x="4967350" y="388106"/>
              <a:ext cx="989319" cy="1190615"/>
              <a:chOff x="1711243" y="1239064"/>
              <a:chExt cx="1197076" cy="1440644"/>
            </a:xfrm>
            <a:effectLst>
              <a:outerShdw blurRad="279400" dist="127000" dir="5400000" sx="63000" sy="63000" algn="ctr" rotWithShape="0">
                <a:srgbClr val="000000">
                  <a:alpha val="74000"/>
                </a:srgbClr>
              </a:outerShdw>
            </a:effectLst>
          </p:grpSpPr>
          <p:sp>
            <p:nvSpPr>
              <p:cNvPr id="66" name="Right Arrow 4"/>
              <p:cNvSpPr/>
              <p:nvPr/>
            </p:nvSpPr>
            <p:spPr>
              <a:xfrm rot="14616172">
                <a:off x="2314040" y="2085430"/>
                <a:ext cx="590171" cy="598386"/>
              </a:xfrm>
              <a:custGeom>
                <a:avLst/>
                <a:gdLst>
                  <a:gd name="connsiteX0" fmla="*/ 0 w 989449"/>
                  <a:gd name="connsiteY0" fmla="*/ 182585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0 w 989449"/>
                  <a:gd name="connsiteY7" fmla="*/ 182585 h 730339"/>
                  <a:gd name="connsiteX0" fmla="*/ 60872 w 989449"/>
                  <a:gd name="connsiteY0" fmla="*/ 113366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60872 w 989449"/>
                  <a:gd name="connsiteY7" fmla="*/ 113366 h 730339"/>
                  <a:gd name="connsiteX0" fmla="*/ 0 w 928577"/>
                  <a:gd name="connsiteY0" fmla="*/ 113366 h 730339"/>
                  <a:gd name="connsiteX1" fmla="*/ 563408 w 928577"/>
                  <a:gd name="connsiteY1" fmla="*/ 182585 h 730339"/>
                  <a:gd name="connsiteX2" fmla="*/ 563408 w 928577"/>
                  <a:gd name="connsiteY2" fmla="*/ 0 h 730339"/>
                  <a:gd name="connsiteX3" fmla="*/ 928577 w 928577"/>
                  <a:gd name="connsiteY3" fmla="*/ 365170 h 730339"/>
                  <a:gd name="connsiteX4" fmla="*/ 563408 w 928577"/>
                  <a:gd name="connsiteY4" fmla="*/ 730339 h 730339"/>
                  <a:gd name="connsiteX5" fmla="*/ 563408 w 928577"/>
                  <a:gd name="connsiteY5" fmla="*/ 547754 h 730339"/>
                  <a:gd name="connsiteX6" fmla="*/ 8270 w 928577"/>
                  <a:gd name="connsiteY6" fmla="*/ 582071 h 730339"/>
                  <a:gd name="connsiteX7" fmla="*/ 0 w 928577"/>
                  <a:gd name="connsiteY7"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563408 w 928577"/>
                  <a:gd name="connsiteY6" fmla="*/ 547754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0701 w 928577"/>
                  <a:gd name="connsiteY7" fmla="*/ 563359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590 w 928577"/>
                  <a:gd name="connsiteY7" fmla="*/ 574113 h 730339"/>
                  <a:gd name="connsiteX8" fmla="*/ 0 w 928577"/>
                  <a:gd name="connsiteY8" fmla="*/ 113366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48140 w 971127"/>
                  <a:gd name="connsiteY7" fmla="*/ 574113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34902 w 971127"/>
                  <a:gd name="connsiteY7" fmla="*/ 587428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0 h 730339"/>
                  <a:gd name="connsiteX3" fmla="*/ 971127 w 971127"/>
                  <a:gd name="connsiteY3" fmla="*/ 365170 h 730339"/>
                  <a:gd name="connsiteX4" fmla="*/ 605958 w 971127"/>
                  <a:gd name="connsiteY4" fmla="*/ 730339 h 730339"/>
                  <a:gd name="connsiteX5" fmla="*/ 366778 w 971127"/>
                  <a:gd name="connsiteY5" fmla="*/ 482070 h 730339"/>
                  <a:gd name="connsiteX6" fmla="*/ 34902 w 971127"/>
                  <a:gd name="connsiteY6" fmla="*/ 587428 h 730339"/>
                  <a:gd name="connsiteX7" fmla="*/ 0 w 971127"/>
                  <a:gd name="connsiteY7" fmla="*/ 92247 h 73033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66778 w 971127"/>
                  <a:gd name="connsiteY4" fmla="*/ 500810 h 749079"/>
                  <a:gd name="connsiteX5" fmla="*/ 34902 w 971127"/>
                  <a:gd name="connsiteY5" fmla="*/ 606168 h 749079"/>
                  <a:gd name="connsiteX6" fmla="*/ 0 w 971127"/>
                  <a:gd name="connsiteY6" fmla="*/ 110987 h 74907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4902 w 971127"/>
                  <a:gd name="connsiteY4" fmla="*/ 606168 h 749079"/>
                  <a:gd name="connsiteX5" fmla="*/ 0 w 971127"/>
                  <a:gd name="connsiteY5" fmla="*/ 110987 h 74907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713340"/>
                  <a:gd name="connsiteY0" fmla="*/ 129516 h 743616"/>
                  <a:gd name="connsiteX1" fmla="*/ 637714 w 713340"/>
                  <a:gd name="connsiteY1" fmla="*/ 0 h 743616"/>
                  <a:gd name="connsiteX2" fmla="*/ 637753 w 713340"/>
                  <a:gd name="connsiteY2" fmla="*/ 743616 h 743616"/>
                  <a:gd name="connsiteX3" fmla="*/ 34902 w 713340"/>
                  <a:gd name="connsiteY3" fmla="*/ 624697 h 743616"/>
                  <a:gd name="connsiteX4" fmla="*/ 0 w 713340"/>
                  <a:gd name="connsiteY4" fmla="*/ 129516 h 743616"/>
                  <a:gd name="connsiteX0" fmla="*/ 0 w 722878"/>
                  <a:gd name="connsiteY0" fmla="*/ 129516 h 732941"/>
                  <a:gd name="connsiteX1" fmla="*/ 637714 w 722878"/>
                  <a:gd name="connsiteY1" fmla="*/ 0 h 732941"/>
                  <a:gd name="connsiteX2" fmla="*/ 656309 w 722878"/>
                  <a:gd name="connsiteY2" fmla="*/ 732941 h 732941"/>
                  <a:gd name="connsiteX3" fmla="*/ 34902 w 722878"/>
                  <a:gd name="connsiteY3" fmla="*/ 624697 h 732941"/>
                  <a:gd name="connsiteX4" fmla="*/ 0 w 722878"/>
                  <a:gd name="connsiteY4" fmla="*/ 129516 h 73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878" h="732941">
                    <a:moveTo>
                      <a:pt x="0" y="129516"/>
                    </a:moveTo>
                    <a:cubicBezTo>
                      <a:pt x="111674" y="225410"/>
                      <a:pt x="330904" y="326697"/>
                      <a:pt x="637714" y="0"/>
                    </a:cubicBezTo>
                    <a:cubicBezTo>
                      <a:pt x="744006" y="102350"/>
                      <a:pt x="751485" y="635036"/>
                      <a:pt x="656309" y="732941"/>
                    </a:cubicBezTo>
                    <a:cubicBezTo>
                      <a:pt x="531602" y="432847"/>
                      <a:pt x="153044" y="497288"/>
                      <a:pt x="34902" y="624697"/>
                    </a:cubicBezTo>
                    <a:cubicBezTo>
                      <a:pt x="33039" y="471115"/>
                      <a:pt x="1863" y="283098"/>
                      <a:pt x="0" y="129516"/>
                    </a:cubicBezTo>
                    <a:close/>
                  </a:path>
                </a:pathLst>
              </a:custGeom>
              <a:solidFill>
                <a:srgbClr val="232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p:nvPr/>
            </p:nvSpPr>
            <p:spPr>
              <a:xfrm>
                <a:off x="1711243" y="1239064"/>
                <a:ext cx="1116984" cy="1116984"/>
              </a:xfrm>
              <a:prstGeom prst="ellipse">
                <a:avLst/>
              </a:pr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Oval 41"/>
            <p:cNvSpPr/>
            <p:nvPr/>
          </p:nvSpPr>
          <p:spPr>
            <a:xfrm rot="5400000">
              <a:off x="4525813" y="1163436"/>
              <a:ext cx="479642" cy="479642"/>
            </a:xfrm>
            <a:prstGeom prst="ellipse">
              <a:avLst/>
            </a:prstGeom>
            <a:solidFill>
              <a:schemeClr val="bg1"/>
            </a:solidFill>
            <a:ln>
              <a:noFill/>
            </a:ln>
            <a:effectLst>
              <a:outerShdw blurRad="279400" dist="127000" dir="5400000" sx="63000" sy="63000" algn="ctr" rotWithShape="0">
                <a:srgbClr val="000000">
                  <a:alpha val="7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p:cNvGrpSpPr/>
            <p:nvPr/>
          </p:nvGrpSpPr>
          <p:grpSpPr>
            <a:xfrm rot="12133937">
              <a:off x="2821943" y="3100124"/>
              <a:ext cx="923127" cy="1266144"/>
              <a:chOff x="2855625" y="921819"/>
              <a:chExt cx="1116984" cy="1532034"/>
            </a:xfrm>
            <a:effectLst>
              <a:outerShdw blurRad="279400" dist="127000" dir="5400000" sx="63000" sy="63000" algn="ctr" rotWithShape="0">
                <a:srgbClr val="000000">
                  <a:alpha val="74000"/>
                </a:srgbClr>
              </a:outerShdw>
            </a:effectLst>
          </p:grpSpPr>
          <p:sp>
            <p:nvSpPr>
              <p:cNvPr id="62" name="Right Arrow 4"/>
              <p:cNvSpPr/>
              <p:nvPr/>
            </p:nvSpPr>
            <p:spPr>
              <a:xfrm rot="16200000">
                <a:off x="3141763" y="1859575"/>
                <a:ext cx="590171" cy="598386"/>
              </a:xfrm>
              <a:custGeom>
                <a:avLst/>
                <a:gdLst>
                  <a:gd name="connsiteX0" fmla="*/ 0 w 989449"/>
                  <a:gd name="connsiteY0" fmla="*/ 182585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0 w 989449"/>
                  <a:gd name="connsiteY7" fmla="*/ 182585 h 730339"/>
                  <a:gd name="connsiteX0" fmla="*/ 60872 w 989449"/>
                  <a:gd name="connsiteY0" fmla="*/ 113366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60872 w 989449"/>
                  <a:gd name="connsiteY7" fmla="*/ 113366 h 730339"/>
                  <a:gd name="connsiteX0" fmla="*/ 0 w 928577"/>
                  <a:gd name="connsiteY0" fmla="*/ 113366 h 730339"/>
                  <a:gd name="connsiteX1" fmla="*/ 563408 w 928577"/>
                  <a:gd name="connsiteY1" fmla="*/ 182585 h 730339"/>
                  <a:gd name="connsiteX2" fmla="*/ 563408 w 928577"/>
                  <a:gd name="connsiteY2" fmla="*/ 0 h 730339"/>
                  <a:gd name="connsiteX3" fmla="*/ 928577 w 928577"/>
                  <a:gd name="connsiteY3" fmla="*/ 365170 h 730339"/>
                  <a:gd name="connsiteX4" fmla="*/ 563408 w 928577"/>
                  <a:gd name="connsiteY4" fmla="*/ 730339 h 730339"/>
                  <a:gd name="connsiteX5" fmla="*/ 563408 w 928577"/>
                  <a:gd name="connsiteY5" fmla="*/ 547754 h 730339"/>
                  <a:gd name="connsiteX6" fmla="*/ 8270 w 928577"/>
                  <a:gd name="connsiteY6" fmla="*/ 582071 h 730339"/>
                  <a:gd name="connsiteX7" fmla="*/ 0 w 928577"/>
                  <a:gd name="connsiteY7"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563408 w 928577"/>
                  <a:gd name="connsiteY6" fmla="*/ 547754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0701 w 928577"/>
                  <a:gd name="connsiteY7" fmla="*/ 563359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590 w 928577"/>
                  <a:gd name="connsiteY7" fmla="*/ 574113 h 730339"/>
                  <a:gd name="connsiteX8" fmla="*/ 0 w 928577"/>
                  <a:gd name="connsiteY8" fmla="*/ 113366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48140 w 971127"/>
                  <a:gd name="connsiteY7" fmla="*/ 574113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34902 w 971127"/>
                  <a:gd name="connsiteY7" fmla="*/ 587428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0 h 730339"/>
                  <a:gd name="connsiteX3" fmla="*/ 971127 w 971127"/>
                  <a:gd name="connsiteY3" fmla="*/ 365170 h 730339"/>
                  <a:gd name="connsiteX4" fmla="*/ 605958 w 971127"/>
                  <a:gd name="connsiteY4" fmla="*/ 730339 h 730339"/>
                  <a:gd name="connsiteX5" fmla="*/ 366778 w 971127"/>
                  <a:gd name="connsiteY5" fmla="*/ 482070 h 730339"/>
                  <a:gd name="connsiteX6" fmla="*/ 34902 w 971127"/>
                  <a:gd name="connsiteY6" fmla="*/ 587428 h 730339"/>
                  <a:gd name="connsiteX7" fmla="*/ 0 w 971127"/>
                  <a:gd name="connsiteY7" fmla="*/ 92247 h 73033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66778 w 971127"/>
                  <a:gd name="connsiteY4" fmla="*/ 500810 h 749079"/>
                  <a:gd name="connsiteX5" fmla="*/ 34902 w 971127"/>
                  <a:gd name="connsiteY5" fmla="*/ 606168 h 749079"/>
                  <a:gd name="connsiteX6" fmla="*/ 0 w 971127"/>
                  <a:gd name="connsiteY6" fmla="*/ 110987 h 74907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4902 w 971127"/>
                  <a:gd name="connsiteY4" fmla="*/ 606168 h 749079"/>
                  <a:gd name="connsiteX5" fmla="*/ 0 w 971127"/>
                  <a:gd name="connsiteY5" fmla="*/ 110987 h 74907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713340"/>
                  <a:gd name="connsiteY0" fmla="*/ 129516 h 743616"/>
                  <a:gd name="connsiteX1" fmla="*/ 637714 w 713340"/>
                  <a:gd name="connsiteY1" fmla="*/ 0 h 743616"/>
                  <a:gd name="connsiteX2" fmla="*/ 637753 w 713340"/>
                  <a:gd name="connsiteY2" fmla="*/ 743616 h 743616"/>
                  <a:gd name="connsiteX3" fmla="*/ 34902 w 713340"/>
                  <a:gd name="connsiteY3" fmla="*/ 624697 h 743616"/>
                  <a:gd name="connsiteX4" fmla="*/ 0 w 713340"/>
                  <a:gd name="connsiteY4" fmla="*/ 129516 h 743616"/>
                  <a:gd name="connsiteX0" fmla="*/ 0 w 722878"/>
                  <a:gd name="connsiteY0" fmla="*/ 129516 h 732941"/>
                  <a:gd name="connsiteX1" fmla="*/ 637714 w 722878"/>
                  <a:gd name="connsiteY1" fmla="*/ 0 h 732941"/>
                  <a:gd name="connsiteX2" fmla="*/ 656309 w 722878"/>
                  <a:gd name="connsiteY2" fmla="*/ 732941 h 732941"/>
                  <a:gd name="connsiteX3" fmla="*/ 34902 w 722878"/>
                  <a:gd name="connsiteY3" fmla="*/ 624697 h 732941"/>
                  <a:gd name="connsiteX4" fmla="*/ 0 w 722878"/>
                  <a:gd name="connsiteY4" fmla="*/ 129516 h 73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878" h="732941">
                    <a:moveTo>
                      <a:pt x="0" y="129516"/>
                    </a:moveTo>
                    <a:cubicBezTo>
                      <a:pt x="111674" y="225410"/>
                      <a:pt x="330904" y="326697"/>
                      <a:pt x="637714" y="0"/>
                    </a:cubicBezTo>
                    <a:cubicBezTo>
                      <a:pt x="744006" y="102350"/>
                      <a:pt x="751485" y="635036"/>
                      <a:pt x="656309" y="732941"/>
                    </a:cubicBezTo>
                    <a:cubicBezTo>
                      <a:pt x="531602" y="432847"/>
                      <a:pt x="153044" y="497288"/>
                      <a:pt x="34902" y="624697"/>
                    </a:cubicBezTo>
                    <a:cubicBezTo>
                      <a:pt x="33039" y="471115"/>
                      <a:pt x="1863" y="283098"/>
                      <a:pt x="0" y="129516"/>
                    </a:cubicBezTo>
                    <a:close/>
                  </a:path>
                </a:pathLst>
              </a:custGeom>
              <a:solidFill>
                <a:srgbClr val="C56F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p:nvPr/>
            </p:nvSpPr>
            <p:spPr>
              <a:xfrm>
                <a:off x="2855625" y="921819"/>
                <a:ext cx="1116984" cy="1116984"/>
              </a:xfrm>
              <a:prstGeom prst="ellipse">
                <a:avLst/>
              </a:prstGeom>
              <a:solidFill>
                <a:srgbClr val="F79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 name="Oval 45"/>
            <p:cNvSpPr/>
            <p:nvPr/>
          </p:nvSpPr>
          <p:spPr>
            <a:xfrm rot="12133937">
              <a:off x="3301514" y="2762390"/>
              <a:ext cx="479642" cy="479642"/>
            </a:xfrm>
            <a:prstGeom prst="ellipse">
              <a:avLst/>
            </a:prstGeom>
            <a:solidFill>
              <a:schemeClr val="bg1"/>
            </a:solidFill>
            <a:ln>
              <a:noFill/>
            </a:ln>
            <a:effectLst>
              <a:outerShdw blurRad="279400" dist="127000" dir="5400000" sx="63000" sy="63000" algn="ctr" rotWithShape="0">
                <a:srgbClr val="000000">
                  <a:alpha val="7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p:cNvGrpSpPr/>
            <p:nvPr/>
          </p:nvGrpSpPr>
          <p:grpSpPr>
            <a:xfrm rot="12133937">
              <a:off x="3844315" y="3264912"/>
              <a:ext cx="984949" cy="1194864"/>
              <a:chOff x="1716531" y="1233923"/>
              <a:chExt cx="1191788" cy="1445785"/>
            </a:xfrm>
            <a:effectLst>
              <a:outerShdw blurRad="279400" dist="127000" dir="5400000" sx="63000" sy="63000" algn="ctr" rotWithShape="0">
                <a:srgbClr val="000000">
                  <a:alpha val="74000"/>
                </a:srgbClr>
              </a:outerShdw>
            </a:effectLst>
          </p:grpSpPr>
          <p:sp>
            <p:nvSpPr>
              <p:cNvPr id="55" name="Right Arrow 4"/>
              <p:cNvSpPr/>
              <p:nvPr/>
            </p:nvSpPr>
            <p:spPr>
              <a:xfrm rot="14616172">
                <a:off x="2314040" y="2085430"/>
                <a:ext cx="590171" cy="598386"/>
              </a:xfrm>
              <a:custGeom>
                <a:avLst/>
                <a:gdLst>
                  <a:gd name="connsiteX0" fmla="*/ 0 w 989449"/>
                  <a:gd name="connsiteY0" fmla="*/ 182585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0 w 989449"/>
                  <a:gd name="connsiteY7" fmla="*/ 182585 h 730339"/>
                  <a:gd name="connsiteX0" fmla="*/ 60872 w 989449"/>
                  <a:gd name="connsiteY0" fmla="*/ 113366 h 730339"/>
                  <a:gd name="connsiteX1" fmla="*/ 624280 w 989449"/>
                  <a:gd name="connsiteY1" fmla="*/ 182585 h 730339"/>
                  <a:gd name="connsiteX2" fmla="*/ 624280 w 989449"/>
                  <a:gd name="connsiteY2" fmla="*/ 0 h 730339"/>
                  <a:gd name="connsiteX3" fmla="*/ 989449 w 989449"/>
                  <a:gd name="connsiteY3" fmla="*/ 365170 h 730339"/>
                  <a:gd name="connsiteX4" fmla="*/ 624280 w 989449"/>
                  <a:gd name="connsiteY4" fmla="*/ 730339 h 730339"/>
                  <a:gd name="connsiteX5" fmla="*/ 624280 w 989449"/>
                  <a:gd name="connsiteY5" fmla="*/ 547754 h 730339"/>
                  <a:gd name="connsiteX6" fmla="*/ 0 w 989449"/>
                  <a:gd name="connsiteY6" fmla="*/ 547754 h 730339"/>
                  <a:gd name="connsiteX7" fmla="*/ 60872 w 989449"/>
                  <a:gd name="connsiteY7" fmla="*/ 113366 h 730339"/>
                  <a:gd name="connsiteX0" fmla="*/ 0 w 928577"/>
                  <a:gd name="connsiteY0" fmla="*/ 113366 h 730339"/>
                  <a:gd name="connsiteX1" fmla="*/ 563408 w 928577"/>
                  <a:gd name="connsiteY1" fmla="*/ 182585 h 730339"/>
                  <a:gd name="connsiteX2" fmla="*/ 563408 w 928577"/>
                  <a:gd name="connsiteY2" fmla="*/ 0 h 730339"/>
                  <a:gd name="connsiteX3" fmla="*/ 928577 w 928577"/>
                  <a:gd name="connsiteY3" fmla="*/ 365170 h 730339"/>
                  <a:gd name="connsiteX4" fmla="*/ 563408 w 928577"/>
                  <a:gd name="connsiteY4" fmla="*/ 730339 h 730339"/>
                  <a:gd name="connsiteX5" fmla="*/ 563408 w 928577"/>
                  <a:gd name="connsiteY5" fmla="*/ 547754 h 730339"/>
                  <a:gd name="connsiteX6" fmla="*/ 8270 w 928577"/>
                  <a:gd name="connsiteY6" fmla="*/ 582071 h 730339"/>
                  <a:gd name="connsiteX7" fmla="*/ 0 w 928577"/>
                  <a:gd name="connsiteY7"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563408 w 928577"/>
                  <a:gd name="connsiteY6" fmla="*/ 547754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8270 w 928577"/>
                  <a:gd name="connsiteY7" fmla="*/ 582071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0701 w 928577"/>
                  <a:gd name="connsiteY7" fmla="*/ 563359 h 730339"/>
                  <a:gd name="connsiteX8" fmla="*/ 0 w 928577"/>
                  <a:gd name="connsiteY8" fmla="*/ 113366 h 730339"/>
                  <a:gd name="connsiteX0" fmla="*/ 0 w 928577"/>
                  <a:gd name="connsiteY0" fmla="*/ 113366 h 730339"/>
                  <a:gd name="connsiteX1" fmla="*/ 304624 w 928577"/>
                  <a:gd name="connsiteY1" fmla="*/ 170423 h 730339"/>
                  <a:gd name="connsiteX2" fmla="*/ 563408 w 928577"/>
                  <a:gd name="connsiteY2" fmla="*/ 182585 h 730339"/>
                  <a:gd name="connsiteX3" fmla="*/ 563408 w 928577"/>
                  <a:gd name="connsiteY3" fmla="*/ 0 h 730339"/>
                  <a:gd name="connsiteX4" fmla="*/ 928577 w 928577"/>
                  <a:gd name="connsiteY4" fmla="*/ 365170 h 730339"/>
                  <a:gd name="connsiteX5" fmla="*/ 563408 w 928577"/>
                  <a:gd name="connsiteY5" fmla="*/ 730339 h 730339"/>
                  <a:gd name="connsiteX6" fmla="*/ 324228 w 928577"/>
                  <a:gd name="connsiteY6" fmla="*/ 482070 h 730339"/>
                  <a:gd name="connsiteX7" fmla="*/ 5590 w 928577"/>
                  <a:gd name="connsiteY7" fmla="*/ 574113 h 730339"/>
                  <a:gd name="connsiteX8" fmla="*/ 0 w 928577"/>
                  <a:gd name="connsiteY8" fmla="*/ 113366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48140 w 971127"/>
                  <a:gd name="connsiteY7" fmla="*/ 574113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182585 h 730339"/>
                  <a:gd name="connsiteX3" fmla="*/ 605958 w 971127"/>
                  <a:gd name="connsiteY3" fmla="*/ 0 h 730339"/>
                  <a:gd name="connsiteX4" fmla="*/ 971127 w 971127"/>
                  <a:gd name="connsiteY4" fmla="*/ 365170 h 730339"/>
                  <a:gd name="connsiteX5" fmla="*/ 605958 w 971127"/>
                  <a:gd name="connsiteY5" fmla="*/ 730339 h 730339"/>
                  <a:gd name="connsiteX6" fmla="*/ 366778 w 971127"/>
                  <a:gd name="connsiteY6" fmla="*/ 482070 h 730339"/>
                  <a:gd name="connsiteX7" fmla="*/ 34902 w 971127"/>
                  <a:gd name="connsiteY7" fmla="*/ 587428 h 730339"/>
                  <a:gd name="connsiteX8" fmla="*/ 0 w 971127"/>
                  <a:gd name="connsiteY8" fmla="*/ 92247 h 730339"/>
                  <a:gd name="connsiteX0" fmla="*/ 0 w 971127"/>
                  <a:gd name="connsiteY0" fmla="*/ 92247 h 730339"/>
                  <a:gd name="connsiteX1" fmla="*/ 347174 w 971127"/>
                  <a:gd name="connsiteY1" fmla="*/ 170423 h 730339"/>
                  <a:gd name="connsiteX2" fmla="*/ 605958 w 971127"/>
                  <a:gd name="connsiteY2" fmla="*/ 0 h 730339"/>
                  <a:gd name="connsiteX3" fmla="*/ 971127 w 971127"/>
                  <a:gd name="connsiteY3" fmla="*/ 365170 h 730339"/>
                  <a:gd name="connsiteX4" fmla="*/ 605958 w 971127"/>
                  <a:gd name="connsiteY4" fmla="*/ 730339 h 730339"/>
                  <a:gd name="connsiteX5" fmla="*/ 366778 w 971127"/>
                  <a:gd name="connsiteY5" fmla="*/ 482070 h 730339"/>
                  <a:gd name="connsiteX6" fmla="*/ 34902 w 971127"/>
                  <a:gd name="connsiteY6" fmla="*/ 587428 h 730339"/>
                  <a:gd name="connsiteX7" fmla="*/ 0 w 971127"/>
                  <a:gd name="connsiteY7" fmla="*/ 92247 h 73033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66778 w 971127"/>
                  <a:gd name="connsiteY4" fmla="*/ 500810 h 749079"/>
                  <a:gd name="connsiteX5" fmla="*/ 34902 w 971127"/>
                  <a:gd name="connsiteY5" fmla="*/ 606168 h 749079"/>
                  <a:gd name="connsiteX6" fmla="*/ 0 w 971127"/>
                  <a:gd name="connsiteY6" fmla="*/ 110987 h 749079"/>
                  <a:gd name="connsiteX0" fmla="*/ 0 w 971127"/>
                  <a:gd name="connsiteY0" fmla="*/ 110987 h 749079"/>
                  <a:gd name="connsiteX1" fmla="*/ 605958 w 971127"/>
                  <a:gd name="connsiteY1" fmla="*/ 18740 h 749079"/>
                  <a:gd name="connsiteX2" fmla="*/ 971127 w 971127"/>
                  <a:gd name="connsiteY2" fmla="*/ 383910 h 749079"/>
                  <a:gd name="connsiteX3" fmla="*/ 605958 w 971127"/>
                  <a:gd name="connsiteY3" fmla="*/ 749079 h 749079"/>
                  <a:gd name="connsiteX4" fmla="*/ 34902 w 971127"/>
                  <a:gd name="connsiteY4" fmla="*/ 606168 h 749079"/>
                  <a:gd name="connsiteX5" fmla="*/ 0 w 971127"/>
                  <a:gd name="connsiteY5" fmla="*/ 110987 h 74907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30339"/>
                  <a:gd name="connsiteX1" fmla="*/ 605958 w 971127"/>
                  <a:gd name="connsiteY1" fmla="*/ 0 h 730339"/>
                  <a:gd name="connsiteX2" fmla="*/ 971127 w 971127"/>
                  <a:gd name="connsiteY2" fmla="*/ 365170 h 730339"/>
                  <a:gd name="connsiteX3" fmla="*/ 605958 w 971127"/>
                  <a:gd name="connsiteY3" fmla="*/ 730339 h 730339"/>
                  <a:gd name="connsiteX4" fmla="*/ 34902 w 971127"/>
                  <a:gd name="connsiteY4" fmla="*/ 587428 h 730339"/>
                  <a:gd name="connsiteX5" fmla="*/ 0 w 971127"/>
                  <a:gd name="connsiteY5" fmla="*/ 92247 h 730339"/>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971127"/>
                  <a:gd name="connsiteY0" fmla="*/ 92247 h 706347"/>
                  <a:gd name="connsiteX1" fmla="*/ 605958 w 971127"/>
                  <a:gd name="connsiteY1" fmla="*/ 0 h 706347"/>
                  <a:gd name="connsiteX2" fmla="*/ 971127 w 971127"/>
                  <a:gd name="connsiteY2" fmla="*/ 365170 h 706347"/>
                  <a:gd name="connsiteX3" fmla="*/ 637753 w 971127"/>
                  <a:gd name="connsiteY3" fmla="*/ 706347 h 706347"/>
                  <a:gd name="connsiteX4" fmla="*/ 34902 w 971127"/>
                  <a:gd name="connsiteY4" fmla="*/ 587428 h 706347"/>
                  <a:gd name="connsiteX5" fmla="*/ 0 w 971127"/>
                  <a:gd name="connsiteY5"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698679"/>
                  <a:gd name="connsiteY0" fmla="*/ 92247 h 706347"/>
                  <a:gd name="connsiteX1" fmla="*/ 605958 w 698679"/>
                  <a:gd name="connsiteY1" fmla="*/ 0 h 706347"/>
                  <a:gd name="connsiteX2" fmla="*/ 637753 w 698679"/>
                  <a:gd name="connsiteY2" fmla="*/ 706347 h 706347"/>
                  <a:gd name="connsiteX3" fmla="*/ 34902 w 698679"/>
                  <a:gd name="connsiteY3" fmla="*/ 587428 h 706347"/>
                  <a:gd name="connsiteX4" fmla="*/ 0 w 698679"/>
                  <a:gd name="connsiteY4" fmla="*/ 92247 h 706347"/>
                  <a:gd name="connsiteX0" fmla="*/ 0 w 713340"/>
                  <a:gd name="connsiteY0" fmla="*/ 129516 h 743616"/>
                  <a:gd name="connsiteX1" fmla="*/ 637714 w 713340"/>
                  <a:gd name="connsiteY1" fmla="*/ 0 h 743616"/>
                  <a:gd name="connsiteX2" fmla="*/ 637753 w 713340"/>
                  <a:gd name="connsiteY2" fmla="*/ 743616 h 743616"/>
                  <a:gd name="connsiteX3" fmla="*/ 34902 w 713340"/>
                  <a:gd name="connsiteY3" fmla="*/ 624697 h 743616"/>
                  <a:gd name="connsiteX4" fmla="*/ 0 w 713340"/>
                  <a:gd name="connsiteY4" fmla="*/ 129516 h 743616"/>
                  <a:gd name="connsiteX0" fmla="*/ 0 w 722878"/>
                  <a:gd name="connsiteY0" fmla="*/ 129516 h 732941"/>
                  <a:gd name="connsiteX1" fmla="*/ 637714 w 722878"/>
                  <a:gd name="connsiteY1" fmla="*/ 0 h 732941"/>
                  <a:gd name="connsiteX2" fmla="*/ 656309 w 722878"/>
                  <a:gd name="connsiteY2" fmla="*/ 732941 h 732941"/>
                  <a:gd name="connsiteX3" fmla="*/ 34902 w 722878"/>
                  <a:gd name="connsiteY3" fmla="*/ 624697 h 732941"/>
                  <a:gd name="connsiteX4" fmla="*/ 0 w 722878"/>
                  <a:gd name="connsiteY4" fmla="*/ 129516 h 732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878" h="732941">
                    <a:moveTo>
                      <a:pt x="0" y="129516"/>
                    </a:moveTo>
                    <a:cubicBezTo>
                      <a:pt x="111674" y="225410"/>
                      <a:pt x="330904" y="326697"/>
                      <a:pt x="637714" y="0"/>
                    </a:cubicBezTo>
                    <a:cubicBezTo>
                      <a:pt x="744006" y="102350"/>
                      <a:pt x="751485" y="635036"/>
                      <a:pt x="656309" y="732941"/>
                    </a:cubicBezTo>
                    <a:cubicBezTo>
                      <a:pt x="531602" y="432847"/>
                      <a:pt x="153044" y="497288"/>
                      <a:pt x="34902" y="624697"/>
                    </a:cubicBezTo>
                    <a:cubicBezTo>
                      <a:pt x="33039" y="471115"/>
                      <a:pt x="1863" y="283098"/>
                      <a:pt x="0" y="129516"/>
                    </a:cubicBezTo>
                    <a:close/>
                  </a:path>
                </a:pathLst>
              </a:custGeom>
              <a:solidFill>
                <a:srgbClr val="232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Oval 60"/>
              <p:cNvSpPr/>
              <p:nvPr/>
            </p:nvSpPr>
            <p:spPr>
              <a:xfrm>
                <a:off x="1716531" y="1233923"/>
                <a:ext cx="1116984" cy="1116984"/>
              </a:xfrm>
              <a:prstGeom prst="ellipse">
                <a:avLst/>
              </a:prstGeom>
              <a:solidFill>
                <a:srgbClr val="2C2E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8" name="Oval 47"/>
            <p:cNvSpPr/>
            <p:nvPr/>
          </p:nvSpPr>
          <p:spPr>
            <a:xfrm rot="12133937">
              <a:off x="3974646" y="2817925"/>
              <a:ext cx="479642" cy="479642"/>
            </a:xfrm>
            <a:prstGeom prst="ellipse">
              <a:avLst/>
            </a:prstGeom>
            <a:solidFill>
              <a:schemeClr val="bg1"/>
            </a:solidFill>
            <a:ln>
              <a:noFill/>
            </a:ln>
            <a:effectLst>
              <a:outerShdw blurRad="279400" dist="127000" dir="5400000" sx="63000" sy="63000" algn="ctr" rotWithShape="0">
                <a:srgbClr val="000000">
                  <a:alpha val="7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2" name="Group 5"/>
          <p:cNvGrpSpPr>
            <a:grpSpLocks noChangeAspect="1"/>
          </p:cNvGrpSpPr>
          <p:nvPr/>
        </p:nvGrpSpPr>
        <p:grpSpPr bwMode="auto">
          <a:xfrm>
            <a:off x="5469797" y="2689965"/>
            <a:ext cx="275939" cy="278536"/>
            <a:chOff x="862" y="-420"/>
            <a:chExt cx="4037" cy="4075"/>
          </a:xfrm>
          <a:solidFill>
            <a:schemeClr val="bg1"/>
          </a:solidFill>
        </p:grpSpPr>
        <p:sp>
          <p:nvSpPr>
            <p:cNvPr id="73" name="Freeform 6"/>
            <p:cNvSpPr>
              <a:spLocks/>
            </p:cNvSpPr>
            <p:nvPr/>
          </p:nvSpPr>
          <p:spPr bwMode="auto">
            <a:xfrm>
              <a:off x="862" y="-420"/>
              <a:ext cx="3069" cy="4075"/>
            </a:xfrm>
            <a:custGeom>
              <a:avLst/>
              <a:gdLst>
                <a:gd name="T0" fmla="*/ 1272 w 1299"/>
                <a:gd name="T1" fmla="*/ 1471 h 1725"/>
                <a:gd name="T2" fmla="*/ 1296 w 1299"/>
                <a:gd name="T3" fmla="*/ 1530 h 1725"/>
                <a:gd name="T4" fmla="*/ 1290 w 1299"/>
                <a:gd name="T5" fmla="*/ 1621 h 1725"/>
                <a:gd name="T6" fmla="*/ 1156 w 1299"/>
                <a:gd name="T7" fmla="*/ 1725 h 1725"/>
                <a:gd name="T8" fmla="*/ 390 w 1299"/>
                <a:gd name="T9" fmla="*/ 1725 h 1725"/>
                <a:gd name="T10" fmla="*/ 148 w 1299"/>
                <a:gd name="T11" fmla="*/ 1725 h 1725"/>
                <a:gd name="T12" fmla="*/ 2 w 1299"/>
                <a:gd name="T13" fmla="*/ 1577 h 1725"/>
                <a:gd name="T14" fmla="*/ 1 w 1299"/>
                <a:gd name="T15" fmla="*/ 159 h 1725"/>
                <a:gd name="T16" fmla="*/ 161 w 1299"/>
                <a:gd name="T17" fmla="*/ 1 h 1725"/>
                <a:gd name="T18" fmla="*/ 868 w 1299"/>
                <a:gd name="T19" fmla="*/ 1 h 1725"/>
                <a:gd name="T20" fmla="*/ 985 w 1299"/>
                <a:gd name="T21" fmla="*/ 52 h 1725"/>
                <a:gd name="T22" fmla="*/ 1257 w 1299"/>
                <a:gd name="T23" fmla="*/ 349 h 1725"/>
                <a:gd name="T24" fmla="*/ 1296 w 1299"/>
                <a:gd name="T25" fmla="*/ 443 h 1725"/>
                <a:gd name="T26" fmla="*/ 1296 w 1299"/>
                <a:gd name="T27" fmla="*/ 579 h 1725"/>
                <a:gd name="T28" fmla="*/ 1294 w 1299"/>
                <a:gd name="T29" fmla="*/ 589 h 1725"/>
                <a:gd name="T30" fmla="*/ 1208 w 1299"/>
                <a:gd name="T31" fmla="*/ 561 h 1725"/>
                <a:gd name="T32" fmla="*/ 1201 w 1299"/>
                <a:gd name="T33" fmla="*/ 544 h 1725"/>
                <a:gd name="T34" fmla="*/ 1202 w 1299"/>
                <a:gd name="T35" fmla="*/ 456 h 1725"/>
                <a:gd name="T36" fmla="*/ 1181 w 1299"/>
                <a:gd name="T37" fmla="*/ 436 h 1725"/>
                <a:gd name="T38" fmla="*/ 937 w 1299"/>
                <a:gd name="T39" fmla="*/ 436 h 1725"/>
                <a:gd name="T40" fmla="*/ 871 w 1299"/>
                <a:gd name="T41" fmla="*/ 371 h 1725"/>
                <a:gd name="T42" fmla="*/ 870 w 1299"/>
                <a:gd name="T43" fmla="*/ 125 h 1725"/>
                <a:gd name="T44" fmla="*/ 872 w 1299"/>
                <a:gd name="T45" fmla="*/ 98 h 1725"/>
                <a:gd name="T46" fmla="*/ 849 w 1299"/>
                <a:gd name="T47" fmla="*/ 97 h 1725"/>
                <a:gd name="T48" fmla="*/ 153 w 1299"/>
                <a:gd name="T49" fmla="*/ 97 h 1725"/>
                <a:gd name="T50" fmla="*/ 97 w 1299"/>
                <a:gd name="T51" fmla="*/ 154 h 1725"/>
                <a:gd name="T52" fmla="*/ 97 w 1299"/>
                <a:gd name="T53" fmla="*/ 1572 h 1725"/>
                <a:gd name="T54" fmla="*/ 156 w 1299"/>
                <a:gd name="T55" fmla="*/ 1630 h 1725"/>
                <a:gd name="T56" fmla="*/ 1143 w 1299"/>
                <a:gd name="T57" fmla="*/ 1630 h 1725"/>
                <a:gd name="T58" fmla="*/ 1201 w 1299"/>
                <a:gd name="T59" fmla="*/ 1571 h 1725"/>
                <a:gd name="T60" fmla="*/ 1201 w 1299"/>
                <a:gd name="T61" fmla="*/ 1505 h 1725"/>
                <a:gd name="T62" fmla="*/ 1215 w 1299"/>
                <a:gd name="T63" fmla="*/ 1488 h 1725"/>
                <a:gd name="T64" fmla="*/ 1272 w 1299"/>
                <a:gd name="T65" fmla="*/ 1471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9" h="1725">
                  <a:moveTo>
                    <a:pt x="1272" y="1471"/>
                  </a:moveTo>
                  <a:cubicBezTo>
                    <a:pt x="1292" y="1486"/>
                    <a:pt x="1299" y="1506"/>
                    <a:pt x="1296" y="1530"/>
                  </a:cubicBezTo>
                  <a:cubicBezTo>
                    <a:pt x="1294" y="1561"/>
                    <a:pt x="1297" y="1592"/>
                    <a:pt x="1290" y="1621"/>
                  </a:cubicBezTo>
                  <a:cubicBezTo>
                    <a:pt x="1275" y="1683"/>
                    <a:pt x="1220" y="1725"/>
                    <a:pt x="1156" y="1725"/>
                  </a:cubicBezTo>
                  <a:cubicBezTo>
                    <a:pt x="901" y="1725"/>
                    <a:pt x="646" y="1725"/>
                    <a:pt x="390" y="1725"/>
                  </a:cubicBezTo>
                  <a:cubicBezTo>
                    <a:pt x="310" y="1725"/>
                    <a:pt x="229" y="1725"/>
                    <a:pt x="148" y="1725"/>
                  </a:cubicBezTo>
                  <a:cubicBezTo>
                    <a:pt x="61" y="1724"/>
                    <a:pt x="2" y="1664"/>
                    <a:pt x="2" y="1577"/>
                  </a:cubicBezTo>
                  <a:cubicBezTo>
                    <a:pt x="2" y="1105"/>
                    <a:pt x="3" y="632"/>
                    <a:pt x="1" y="159"/>
                  </a:cubicBezTo>
                  <a:cubicBezTo>
                    <a:pt x="0" y="65"/>
                    <a:pt x="66" y="0"/>
                    <a:pt x="161" y="1"/>
                  </a:cubicBezTo>
                  <a:cubicBezTo>
                    <a:pt x="396" y="3"/>
                    <a:pt x="632" y="2"/>
                    <a:pt x="868" y="1"/>
                  </a:cubicBezTo>
                  <a:cubicBezTo>
                    <a:pt x="915" y="1"/>
                    <a:pt x="954" y="18"/>
                    <a:pt x="985" y="52"/>
                  </a:cubicBezTo>
                  <a:cubicBezTo>
                    <a:pt x="1076" y="151"/>
                    <a:pt x="1166" y="250"/>
                    <a:pt x="1257" y="349"/>
                  </a:cubicBezTo>
                  <a:cubicBezTo>
                    <a:pt x="1281" y="375"/>
                    <a:pt x="1295" y="407"/>
                    <a:pt x="1296" y="443"/>
                  </a:cubicBezTo>
                  <a:cubicBezTo>
                    <a:pt x="1297" y="488"/>
                    <a:pt x="1296" y="533"/>
                    <a:pt x="1296" y="579"/>
                  </a:cubicBezTo>
                  <a:cubicBezTo>
                    <a:pt x="1296" y="582"/>
                    <a:pt x="1295" y="585"/>
                    <a:pt x="1294" y="589"/>
                  </a:cubicBezTo>
                  <a:cubicBezTo>
                    <a:pt x="1265" y="580"/>
                    <a:pt x="1236" y="571"/>
                    <a:pt x="1208" y="561"/>
                  </a:cubicBezTo>
                  <a:cubicBezTo>
                    <a:pt x="1205" y="559"/>
                    <a:pt x="1202" y="550"/>
                    <a:pt x="1201" y="544"/>
                  </a:cubicBezTo>
                  <a:cubicBezTo>
                    <a:pt x="1201" y="515"/>
                    <a:pt x="1201" y="486"/>
                    <a:pt x="1202" y="456"/>
                  </a:cubicBezTo>
                  <a:cubicBezTo>
                    <a:pt x="1202" y="441"/>
                    <a:pt x="1197" y="436"/>
                    <a:pt x="1181" y="436"/>
                  </a:cubicBezTo>
                  <a:cubicBezTo>
                    <a:pt x="1099" y="436"/>
                    <a:pt x="1018" y="436"/>
                    <a:pt x="937" y="436"/>
                  </a:cubicBezTo>
                  <a:cubicBezTo>
                    <a:pt x="891" y="436"/>
                    <a:pt x="871" y="416"/>
                    <a:pt x="871" y="371"/>
                  </a:cubicBezTo>
                  <a:cubicBezTo>
                    <a:pt x="870" y="289"/>
                    <a:pt x="870" y="207"/>
                    <a:pt x="870" y="125"/>
                  </a:cubicBezTo>
                  <a:cubicBezTo>
                    <a:pt x="870" y="117"/>
                    <a:pt x="871" y="109"/>
                    <a:pt x="872" y="98"/>
                  </a:cubicBezTo>
                  <a:cubicBezTo>
                    <a:pt x="864" y="98"/>
                    <a:pt x="857" y="97"/>
                    <a:pt x="849" y="97"/>
                  </a:cubicBezTo>
                  <a:cubicBezTo>
                    <a:pt x="617" y="97"/>
                    <a:pt x="385" y="97"/>
                    <a:pt x="153" y="97"/>
                  </a:cubicBezTo>
                  <a:cubicBezTo>
                    <a:pt x="113" y="97"/>
                    <a:pt x="97" y="113"/>
                    <a:pt x="97" y="154"/>
                  </a:cubicBezTo>
                  <a:cubicBezTo>
                    <a:pt x="97" y="627"/>
                    <a:pt x="97" y="1100"/>
                    <a:pt x="97" y="1572"/>
                  </a:cubicBezTo>
                  <a:cubicBezTo>
                    <a:pt x="97" y="1613"/>
                    <a:pt x="114" y="1630"/>
                    <a:pt x="156" y="1630"/>
                  </a:cubicBezTo>
                  <a:cubicBezTo>
                    <a:pt x="485" y="1630"/>
                    <a:pt x="814" y="1630"/>
                    <a:pt x="1143" y="1630"/>
                  </a:cubicBezTo>
                  <a:cubicBezTo>
                    <a:pt x="1185" y="1630"/>
                    <a:pt x="1201" y="1613"/>
                    <a:pt x="1201" y="1571"/>
                  </a:cubicBezTo>
                  <a:cubicBezTo>
                    <a:pt x="1201" y="1549"/>
                    <a:pt x="1202" y="1527"/>
                    <a:pt x="1201" y="1505"/>
                  </a:cubicBezTo>
                  <a:cubicBezTo>
                    <a:pt x="1201" y="1495"/>
                    <a:pt x="1205" y="1490"/>
                    <a:pt x="1215" y="1488"/>
                  </a:cubicBezTo>
                  <a:cubicBezTo>
                    <a:pt x="1234" y="1483"/>
                    <a:pt x="1253" y="1477"/>
                    <a:pt x="1272" y="14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74" name="Freeform 7"/>
            <p:cNvSpPr>
              <a:spLocks noEditPoints="1"/>
            </p:cNvSpPr>
            <p:nvPr/>
          </p:nvSpPr>
          <p:spPr bwMode="auto">
            <a:xfrm>
              <a:off x="2528" y="1089"/>
              <a:ext cx="2371" cy="2348"/>
            </a:xfrm>
            <a:custGeom>
              <a:avLst/>
              <a:gdLst>
                <a:gd name="T0" fmla="*/ 673 w 1004"/>
                <a:gd name="T1" fmla="*/ 732 h 994"/>
                <a:gd name="T2" fmla="*/ 669 w 1004"/>
                <a:gd name="T3" fmla="*/ 725 h 994"/>
                <a:gd name="T4" fmla="*/ 630 w 1004"/>
                <a:gd name="T5" fmla="*/ 690 h 994"/>
                <a:gd name="T6" fmla="*/ 584 w 1004"/>
                <a:gd name="T7" fmla="*/ 712 h 994"/>
                <a:gd name="T8" fmla="*/ 184 w 1004"/>
                <a:gd name="T9" fmla="*/ 697 h 994"/>
                <a:gd name="T10" fmla="*/ 24 w 1004"/>
                <a:gd name="T11" fmla="*/ 325 h 994"/>
                <a:gd name="T12" fmla="*/ 359 w 1004"/>
                <a:gd name="T13" fmla="*/ 14 h 994"/>
                <a:gd name="T14" fmla="*/ 706 w 1004"/>
                <a:gd name="T15" fmla="*/ 176 h 994"/>
                <a:gd name="T16" fmla="*/ 731 w 1004"/>
                <a:gd name="T17" fmla="*/ 557 h 994"/>
                <a:gd name="T18" fmla="*/ 702 w 1004"/>
                <a:gd name="T19" fmla="*/ 603 h 994"/>
                <a:gd name="T20" fmla="*/ 704 w 1004"/>
                <a:gd name="T21" fmla="*/ 629 h 994"/>
                <a:gd name="T22" fmla="*/ 721 w 1004"/>
                <a:gd name="T23" fmla="*/ 646 h 994"/>
                <a:gd name="T24" fmla="*/ 760 w 1004"/>
                <a:gd name="T25" fmla="*/ 652 h 994"/>
                <a:gd name="T26" fmla="*/ 787 w 1004"/>
                <a:gd name="T27" fmla="*/ 654 h 994"/>
                <a:gd name="T28" fmla="*/ 992 w 1004"/>
                <a:gd name="T29" fmla="*/ 857 h 994"/>
                <a:gd name="T30" fmla="*/ 993 w 1004"/>
                <a:gd name="T31" fmla="*/ 892 h 994"/>
                <a:gd name="T32" fmla="*/ 900 w 1004"/>
                <a:gd name="T33" fmla="*/ 984 h 994"/>
                <a:gd name="T34" fmla="*/ 867 w 1004"/>
                <a:gd name="T35" fmla="*/ 983 h 994"/>
                <a:gd name="T36" fmla="*/ 665 w 1004"/>
                <a:gd name="T37" fmla="*/ 781 h 994"/>
                <a:gd name="T38" fmla="*/ 662 w 1004"/>
                <a:gd name="T39" fmla="*/ 747 h 994"/>
                <a:gd name="T40" fmla="*/ 673 w 1004"/>
                <a:gd name="T41" fmla="*/ 732 h 994"/>
                <a:gd name="T42" fmla="*/ 395 w 1004"/>
                <a:gd name="T43" fmla="*/ 104 h 994"/>
                <a:gd name="T44" fmla="*/ 111 w 1004"/>
                <a:gd name="T45" fmla="*/ 391 h 994"/>
                <a:gd name="T46" fmla="*/ 397 w 1004"/>
                <a:gd name="T47" fmla="*/ 671 h 994"/>
                <a:gd name="T48" fmla="*/ 681 w 1004"/>
                <a:gd name="T49" fmla="*/ 382 h 994"/>
                <a:gd name="T50" fmla="*/ 395 w 1004"/>
                <a:gd name="T51" fmla="*/ 104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4" h="994">
                  <a:moveTo>
                    <a:pt x="673" y="732"/>
                  </a:moveTo>
                  <a:cubicBezTo>
                    <a:pt x="671" y="728"/>
                    <a:pt x="670" y="726"/>
                    <a:pt x="669" y="725"/>
                  </a:cubicBezTo>
                  <a:cubicBezTo>
                    <a:pt x="656" y="713"/>
                    <a:pt x="644" y="693"/>
                    <a:pt x="630" y="690"/>
                  </a:cubicBezTo>
                  <a:cubicBezTo>
                    <a:pt x="616" y="687"/>
                    <a:pt x="599" y="703"/>
                    <a:pt x="584" y="712"/>
                  </a:cubicBezTo>
                  <a:cubicBezTo>
                    <a:pt x="448" y="787"/>
                    <a:pt x="312" y="785"/>
                    <a:pt x="184" y="697"/>
                  </a:cubicBezTo>
                  <a:cubicBezTo>
                    <a:pt x="54" y="609"/>
                    <a:pt x="0" y="481"/>
                    <a:pt x="24" y="325"/>
                  </a:cubicBezTo>
                  <a:cubicBezTo>
                    <a:pt x="51" y="156"/>
                    <a:pt x="185" y="31"/>
                    <a:pt x="359" y="14"/>
                  </a:cubicBezTo>
                  <a:cubicBezTo>
                    <a:pt x="505" y="0"/>
                    <a:pt x="623" y="55"/>
                    <a:pt x="706" y="176"/>
                  </a:cubicBezTo>
                  <a:cubicBezTo>
                    <a:pt x="789" y="296"/>
                    <a:pt x="794" y="425"/>
                    <a:pt x="731" y="557"/>
                  </a:cubicBezTo>
                  <a:cubicBezTo>
                    <a:pt x="723" y="573"/>
                    <a:pt x="713" y="588"/>
                    <a:pt x="702" y="603"/>
                  </a:cubicBezTo>
                  <a:cubicBezTo>
                    <a:pt x="694" y="613"/>
                    <a:pt x="693" y="621"/>
                    <a:pt x="704" y="629"/>
                  </a:cubicBezTo>
                  <a:cubicBezTo>
                    <a:pt x="710" y="634"/>
                    <a:pt x="716" y="640"/>
                    <a:pt x="721" y="646"/>
                  </a:cubicBezTo>
                  <a:cubicBezTo>
                    <a:pt x="732" y="661"/>
                    <a:pt x="743" y="667"/>
                    <a:pt x="760" y="652"/>
                  </a:cubicBezTo>
                  <a:cubicBezTo>
                    <a:pt x="764" y="647"/>
                    <a:pt x="782" y="649"/>
                    <a:pt x="787" y="654"/>
                  </a:cubicBezTo>
                  <a:cubicBezTo>
                    <a:pt x="856" y="721"/>
                    <a:pt x="924" y="789"/>
                    <a:pt x="992" y="857"/>
                  </a:cubicBezTo>
                  <a:cubicBezTo>
                    <a:pt x="1003" y="868"/>
                    <a:pt x="1004" y="881"/>
                    <a:pt x="993" y="892"/>
                  </a:cubicBezTo>
                  <a:cubicBezTo>
                    <a:pt x="962" y="923"/>
                    <a:pt x="931" y="953"/>
                    <a:pt x="900" y="984"/>
                  </a:cubicBezTo>
                  <a:cubicBezTo>
                    <a:pt x="890" y="994"/>
                    <a:pt x="878" y="993"/>
                    <a:pt x="867" y="983"/>
                  </a:cubicBezTo>
                  <a:cubicBezTo>
                    <a:pt x="799" y="915"/>
                    <a:pt x="732" y="848"/>
                    <a:pt x="665" y="781"/>
                  </a:cubicBezTo>
                  <a:cubicBezTo>
                    <a:pt x="654" y="770"/>
                    <a:pt x="653" y="759"/>
                    <a:pt x="662" y="747"/>
                  </a:cubicBezTo>
                  <a:cubicBezTo>
                    <a:pt x="666" y="742"/>
                    <a:pt x="669" y="737"/>
                    <a:pt x="673" y="732"/>
                  </a:cubicBezTo>
                  <a:close/>
                  <a:moveTo>
                    <a:pt x="395" y="104"/>
                  </a:moveTo>
                  <a:cubicBezTo>
                    <a:pt x="235" y="105"/>
                    <a:pt x="110" y="232"/>
                    <a:pt x="111" y="391"/>
                  </a:cubicBezTo>
                  <a:cubicBezTo>
                    <a:pt x="111" y="545"/>
                    <a:pt x="241" y="672"/>
                    <a:pt x="397" y="671"/>
                  </a:cubicBezTo>
                  <a:cubicBezTo>
                    <a:pt x="555" y="670"/>
                    <a:pt x="681" y="541"/>
                    <a:pt x="681" y="382"/>
                  </a:cubicBezTo>
                  <a:cubicBezTo>
                    <a:pt x="680" y="230"/>
                    <a:pt x="550" y="104"/>
                    <a:pt x="395"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75" name="Freeform 8"/>
            <p:cNvSpPr>
              <a:spLocks/>
            </p:cNvSpPr>
            <p:nvPr/>
          </p:nvSpPr>
          <p:spPr bwMode="auto">
            <a:xfrm>
              <a:off x="1495" y="2691"/>
              <a:ext cx="1255" cy="208"/>
            </a:xfrm>
            <a:custGeom>
              <a:avLst/>
              <a:gdLst>
                <a:gd name="T0" fmla="*/ 531 w 531"/>
                <a:gd name="T1" fmla="*/ 88 h 88"/>
                <a:gd name="T2" fmla="*/ 225 w 531"/>
                <a:gd name="T3" fmla="*/ 88 h 88"/>
                <a:gd name="T4" fmla="*/ 49 w 531"/>
                <a:gd name="T5" fmla="*/ 88 h 88"/>
                <a:gd name="T6" fmla="*/ 5 w 531"/>
                <a:gd name="T7" fmla="*/ 54 h 88"/>
                <a:gd name="T8" fmla="*/ 25 w 531"/>
                <a:gd name="T9" fmla="*/ 7 h 88"/>
                <a:gd name="T10" fmla="*/ 52 w 531"/>
                <a:gd name="T11" fmla="*/ 0 h 88"/>
                <a:gd name="T12" fmla="*/ 436 w 531"/>
                <a:gd name="T13" fmla="*/ 0 h 88"/>
                <a:gd name="T14" fmla="*/ 452 w 531"/>
                <a:gd name="T15" fmla="*/ 5 h 88"/>
                <a:gd name="T16" fmla="*/ 531 w 531"/>
                <a:gd name="T1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1" h="88">
                  <a:moveTo>
                    <a:pt x="531" y="88"/>
                  </a:moveTo>
                  <a:cubicBezTo>
                    <a:pt x="427" y="88"/>
                    <a:pt x="326" y="88"/>
                    <a:pt x="225" y="88"/>
                  </a:cubicBezTo>
                  <a:cubicBezTo>
                    <a:pt x="166" y="88"/>
                    <a:pt x="107" y="88"/>
                    <a:pt x="49" y="88"/>
                  </a:cubicBezTo>
                  <a:cubicBezTo>
                    <a:pt x="25" y="87"/>
                    <a:pt x="10" y="75"/>
                    <a:pt x="5" y="54"/>
                  </a:cubicBezTo>
                  <a:cubicBezTo>
                    <a:pt x="0" y="36"/>
                    <a:pt x="8" y="16"/>
                    <a:pt x="25" y="7"/>
                  </a:cubicBezTo>
                  <a:cubicBezTo>
                    <a:pt x="33" y="3"/>
                    <a:pt x="43" y="0"/>
                    <a:pt x="52" y="0"/>
                  </a:cubicBezTo>
                  <a:cubicBezTo>
                    <a:pt x="180" y="0"/>
                    <a:pt x="308" y="0"/>
                    <a:pt x="436" y="0"/>
                  </a:cubicBezTo>
                  <a:cubicBezTo>
                    <a:pt x="441" y="0"/>
                    <a:pt x="448" y="1"/>
                    <a:pt x="452" y="5"/>
                  </a:cubicBezTo>
                  <a:cubicBezTo>
                    <a:pt x="478" y="31"/>
                    <a:pt x="503" y="58"/>
                    <a:pt x="53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76" name="Freeform 9"/>
            <p:cNvSpPr>
              <a:spLocks/>
            </p:cNvSpPr>
            <p:nvPr/>
          </p:nvSpPr>
          <p:spPr bwMode="auto">
            <a:xfrm>
              <a:off x="1502" y="1467"/>
              <a:ext cx="950" cy="213"/>
            </a:xfrm>
            <a:custGeom>
              <a:avLst/>
              <a:gdLst>
                <a:gd name="T0" fmla="*/ 402 w 402"/>
                <a:gd name="T1" fmla="*/ 1 h 90"/>
                <a:gd name="T2" fmla="*/ 369 w 402"/>
                <a:gd name="T3" fmla="*/ 83 h 90"/>
                <a:gd name="T4" fmla="*/ 354 w 402"/>
                <a:gd name="T5" fmla="*/ 89 h 90"/>
                <a:gd name="T6" fmla="*/ 47 w 402"/>
                <a:gd name="T7" fmla="*/ 90 h 90"/>
                <a:gd name="T8" fmla="*/ 0 w 402"/>
                <a:gd name="T9" fmla="*/ 45 h 90"/>
                <a:gd name="T10" fmla="*/ 47 w 402"/>
                <a:gd name="T11" fmla="*/ 1 h 90"/>
                <a:gd name="T12" fmla="*/ 310 w 402"/>
                <a:gd name="T13" fmla="*/ 1 h 90"/>
                <a:gd name="T14" fmla="*/ 402 w 402"/>
                <a:gd name="T15" fmla="*/ 1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90">
                  <a:moveTo>
                    <a:pt x="402" y="1"/>
                  </a:moveTo>
                  <a:cubicBezTo>
                    <a:pt x="390" y="30"/>
                    <a:pt x="380" y="57"/>
                    <a:pt x="369" y="83"/>
                  </a:cubicBezTo>
                  <a:cubicBezTo>
                    <a:pt x="367" y="86"/>
                    <a:pt x="359" y="89"/>
                    <a:pt x="354" y="89"/>
                  </a:cubicBezTo>
                  <a:cubicBezTo>
                    <a:pt x="252" y="90"/>
                    <a:pt x="149" y="90"/>
                    <a:pt x="47" y="90"/>
                  </a:cubicBezTo>
                  <a:cubicBezTo>
                    <a:pt x="20" y="89"/>
                    <a:pt x="0" y="69"/>
                    <a:pt x="0" y="45"/>
                  </a:cubicBezTo>
                  <a:cubicBezTo>
                    <a:pt x="0" y="21"/>
                    <a:pt x="19" y="1"/>
                    <a:pt x="47" y="1"/>
                  </a:cubicBezTo>
                  <a:cubicBezTo>
                    <a:pt x="135" y="0"/>
                    <a:pt x="223" y="1"/>
                    <a:pt x="310" y="1"/>
                  </a:cubicBezTo>
                  <a:cubicBezTo>
                    <a:pt x="340" y="1"/>
                    <a:pt x="370" y="1"/>
                    <a:pt x="40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77" name="Freeform 10"/>
            <p:cNvSpPr>
              <a:spLocks/>
            </p:cNvSpPr>
            <p:nvPr/>
          </p:nvSpPr>
          <p:spPr bwMode="auto">
            <a:xfrm>
              <a:off x="1502" y="2079"/>
              <a:ext cx="851" cy="208"/>
            </a:xfrm>
            <a:custGeom>
              <a:avLst/>
              <a:gdLst>
                <a:gd name="T0" fmla="*/ 346 w 360"/>
                <a:gd name="T1" fmla="*/ 2 h 88"/>
                <a:gd name="T2" fmla="*/ 360 w 360"/>
                <a:gd name="T3" fmla="*/ 87 h 88"/>
                <a:gd name="T4" fmla="*/ 339 w 360"/>
                <a:gd name="T5" fmla="*/ 88 h 88"/>
                <a:gd name="T6" fmla="*/ 49 w 360"/>
                <a:gd name="T7" fmla="*/ 88 h 88"/>
                <a:gd name="T8" fmla="*/ 0 w 360"/>
                <a:gd name="T9" fmla="*/ 44 h 88"/>
                <a:gd name="T10" fmla="*/ 49 w 360"/>
                <a:gd name="T11" fmla="*/ 1 h 88"/>
                <a:gd name="T12" fmla="*/ 329 w 360"/>
                <a:gd name="T13" fmla="*/ 1 h 88"/>
                <a:gd name="T14" fmla="*/ 346 w 360"/>
                <a:gd name="T15" fmla="*/ 2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88">
                  <a:moveTo>
                    <a:pt x="346" y="2"/>
                  </a:moveTo>
                  <a:cubicBezTo>
                    <a:pt x="350" y="30"/>
                    <a:pt x="355" y="57"/>
                    <a:pt x="360" y="87"/>
                  </a:cubicBezTo>
                  <a:cubicBezTo>
                    <a:pt x="352" y="87"/>
                    <a:pt x="345" y="88"/>
                    <a:pt x="339" y="88"/>
                  </a:cubicBezTo>
                  <a:cubicBezTo>
                    <a:pt x="242" y="88"/>
                    <a:pt x="146" y="88"/>
                    <a:pt x="49" y="88"/>
                  </a:cubicBezTo>
                  <a:cubicBezTo>
                    <a:pt x="20" y="88"/>
                    <a:pt x="0" y="70"/>
                    <a:pt x="0" y="44"/>
                  </a:cubicBezTo>
                  <a:cubicBezTo>
                    <a:pt x="0" y="19"/>
                    <a:pt x="20" y="1"/>
                    <a:pt x="49" y="1"/>
                  </a:cubicBezTo>
                  <a:cubicBezTo>
                    <a:pt x="143" y="0"/>
                    <a:pt x="236" y="1"/>
                    <a:pt x="329" y="1"/>
                  </a:cubicBezTo>
                  <a:cubicBezTo>
                    <a:pt x="334" y="1"/>
                    <a:pt x="340" y="1"/>
                    <a:pt x="34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78" name="Freeform 11"/>
            <p:cNvSpPr>
              <a:spLocks noEditPoints="1"/>
            </p:cNvSpPr>
            <p:nvPr/>
          </p:nvSpPr>
          <p:spPr bwMode="auto">
            <a:xfrm>
              <a:off x="1552" y="116"/>
              <a:ext cx="704" cy="1084"/>
            </a:xfrm>
            <a:custGeom>
              <a:avLst/>
              <a:gdLst>
                <a:gd name="T0" fmla="*/ 128 w 298"/>
                <a:gd name="T1" fmla="*/ 403 h 459"/>
                <a:gd name="T2" fmla="*/ 40 w 298"/>
                <a:gd name="T3" fmla="*/ 364 h 459"/>
                <a:gd name="T4" fmla="*/ 7 w 298"/>
                <a:gd name="T5" fmla="*/ 311 h 459"/>
                <a:gd name="T6" fmla="*/ 17 w 298"/>
                <a:gd name="T7" fmla="*/ 295 h 459"/>
                <a:gd name="T8" fmla="*/ 73 w 298"/>
                <a:gd name="T9" fmla="*/ 282 h 459"/>
                <a:gd name="T10" fmla="*/ 128 w 298"/>
                <a:gd name="T11" fmla="*/ 340 h 459"/>
                <a:gd name="T12" fmla="*/ 128 w 298"/>
                <a:gd name="T13" fmla="*/ 257 h 459"/>
                <a:gd name="T14" fmla="*/ 117 w 298"/>
                <a:gd name="T15" fmla="*/ 249 h 459"/>
                <a:gd name="T16" fmla="*/ 45 w 298"/>
                <a:gd name="T17" fmla="*/ 214 h 459"/>
                <a:gd name="T18" fmla="*/ 69 w 298"/>
                <a:gd name="T19" fmla="*/ 59 h 459"/>
                <a:gd name="T20" fmla="*/ 126 w 298"/>
                <a:gd name="T21" fmla="*/ 38 h 459"/>
                <a:gd name="T22" fmla="*/ 134 w 298"/>
                <a:gd name="T23" fmla="*/ 6 h 459"/>
                <a:gd name="T24" fmla="*/ 163 w 298"/>
                <a:gd name="T25" fmla="*/ 2 h 459"/>
                <a:gd name="T26" fmla="*/ 178 w 298"/>
                <a:gd name="T27" fmla="*/ 16 h 459"/>
                <a:gd name="T28" fmla="*/ 178 w 298"/>
                <a:gd name="T29" fmla="*/ 37 h 459"/>
                <a:gd name="T30" fmla="*/ 225 w 298"/>
                <a:gd name="T31" fmla="*/ 56 h 459"/>
                <a:gd name="T32" fmla="*/ 277 w 298"/>
                <a:gd name="T33" fmla="*/ 113 h 459"/>
                <a:gd name="T34" fmla="*/ 264 w 298"/>
                <a:gd name="T35" fmla="*/ 135 h 459"/>
                <a:gd name="T36" fmla="*/ 217 w 298"/>
                <a:gd name="T37" fmla="*/ 145 h 459"/>
                <a:gd name="T38" fmla="*/ 178 w 298"/>
                <a:gd name="T39" fmla="*/ 104 h 459"/>
                <a:gd name="T40" fmla="*/ 178 w 298"/>
                <a:gd name="T41" fmla="*/ 174 h 459"/>
                <a:gd name="T42" fmla="*/ 186 w 298"/>
                <a:gd name="T43" fmla="*/ 181 h 459"/>
                <a:gd name="T44" fmla="*/ 229 w 298"/>
                <a:gd name="T45" fmla="*/ 196 h 459"/>
                <a:gd name="T46" fmla="*/ 294 w 298"/>
                <a:gd name="T47" fmla="*/ 301 h 459"/>
                <a:gd name="T48" fmla="*/ 191 w 298"/>
                <a:gd name="T49" fmla="*/ 401 h 459"/>
                <a:gd name="T50" fmla="*/ 178 w 298"/>
                <a:gd name="T51" fmla="*/ 415 h 459"/>
                <a:gd name="T52" fmla="*/ 179 w 298"/>
                <a:gd name="T53" fmla="*/ 421 h 459"/>
                <a:gd name="T54" fmla="*/ 141 w 298"/>
                <a:gd name="T55" fmla="*/ 453 h 459"/>
                <a:gd name="T56" fmla="*/ 129 w 298"/>
                <a:gd name="T57" fmla="*/ 438 h 459"/>
                <a:gd name="T58" fmla="*/ 128 w 298"/>
                <a:gd name="T59" fmla="*/ 403 h 459"/>
                <a:gd name="T60" fmla="*/ 179 w 298"/>
                <a:gd name="T61" fmla="*/ 261 h 459"/>
                <a:gd name="T62" fmla="*/ 179 w 298"/>
                <a:gd name="T63" fmla="*/ 340 h 459"/>
                <a:gd name="T64" fmla="*/ 223 w 298"/>
                <a:gd name="T65" fmla="*/ 297 h 459"/>
                <a:gd name="T66" fmla="*/ 179 w 298"/>
                <a:gd name="T67" fmla="*/ 261 h 459"/>
                <a:gd name="T68" fmla="*/ 127 w 298"/>
                <a:gd name="T69" fmla="*/ 172 h 459"/>
                <a:gd name="T70" fmla="*/ 127 w 298"/>
                <a:gd name="T71" fmla="*/ 102 h 459"/>
                <a:gd name="T72" fmla="*/ 90 w 298"/>
                <a:gd name="T73" fmla="*/ 138 h 459"/>
                <a:gd name="T74" fmla="*/ 127 w 298"/>
                <a:gd name="T75" fmla="*/ 172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459">
                  <a:moveTo>
                    <a:pt x="128" y="403"/>
                  </a:moveTo>
                  <a:cubicBezTo>
                    <a:pt x="93" y="399"/>
                    <a:pt x="62" y="389"/>
                    <a:pt x="40" y="364"/>
                  </a:cubicBezTo>
                  <a:cubicBezTo>
                    <a:pt x="26" y="348"/>
                    <a:pt x="17" y="329"/>
                    <a:pt x="7" y="311"/>
                  </a:cubicBezTo>
                  <a:cubicBezTo>
                    <a:pt x="3" y="304"/>
                    <a:pt x="7" y="297"/>
                    <a:pt x="17" y="295"/>
                  </a:cubicBezTo>
                  <a:cubicBezTo>
                    <a:pt x="35" y="291"/>
                    <a:pt x="54" y="286"/>
                    <a:pt x="73" y="282"/>
                  </a:cubicBezTo>
                  <a:cubicBezTo>
                    <a:pt x="81" y="310"/>
                    <a:pt x="94" y="334"/>
                    <a:pt x="128" y="340"/>
                  </a:cubicBezTo>
                  <a:cubicBezTo>
                    <a:pt x="128" y="312"/>
                    <a:pt x="128" y="285"/>
                    <a:pt x="128" y="257"/>
                  </a:cubicBezTo>
                  <a:cubicBezTo>
                    <a:pt x="127" y="254"/>
                    <a:pt x="121" y="250"/>
                    <a:pt x="117" y="249"/>
                  </a:cubicBezTo>
                  <a:cubicBezTo>
                    <a:pt x="92" y="240"/>
                    <a:pt x="65" y="234"/>
                    <a:pt x="45" y="214"/>
                  </a:cubicBezTo>
                  <a:cubicBezTo>
                    <a:pt x="0" y="169"/>
                    <a:pt x="12" y="88"/>
                    <a:pt x="69" y="59"/>
                  </a:cubicBezTo>
                  <a:cubicBezTo>
                    <a:pt x="87" y="50"/>
                    <a:pt x="107" y="45"/>
                    <a:pt x="126" y="38"/>
                  </a:cubicBezTo>
                  <a:cubicBezTo>
                    <a:pt x="128" y="28"/>
                    <a:pt x="128" y="14"/>
                    <a:pt x="134" y="6"/>
                  </a:cubicBezTo>
                  <a:cubicBezTo>
                    <a:pt x="138" y="0"/>
                    <a:pt x="153" y="3"/>
                    <a:pt x="163" y="2"/>
                  </a:cubicBezTo>
                  <a:cubicBezTo>
                    <a:pt x="173" y="1"/>
                    <a:pt x="178" y="5"/>
                    <a:pt x="178" y="16"/>
                  </a:cubicBezTo>
                  <a:cubicBezTo>
                    <a:pt x="178" y="23"/>
                    <a:pt x="178" y="31"/>
                    <a:pt x="178" y="37"/>
                  </a:cubicBezTo>
                  <a:cubicBezTo>
                    <a:pt x="195" y="44"/>
                    <a:pt x="211" y="48"/>
                    <a:pt x="225" y="56"/>
                  </a:cubicBezTo>
                  <a:cubicBezTo>
                    <a:pt x="250" y="67"/>
                    <a:pt x="267" y="87"/>
                    <a:pt x="277" y="113"/>
                  </a:cubicBezTo>
                  <a:cubicBezTo>
                    <a:pt x="282" y="128"/>
                    <a:pt x="279" y="132"/>
                    <a:pt x="264" y="135"/>
                  </a:cubicBezTo>
                  <a:cubicBezTo>
                    <a:pt x="249" y="138"/>
                    <a:pt x="233" y="142"/>
                    <a:pt x="217" y="145"/>
                  </a:cubicBezTo>
                  <a:cubicBezTo>
                    <a:pt x="209" y="128"/>
                    <a:pt x="204" y="108"/>
                    <a:pt x="178" y="104"/>
                  </a:cubicBezTo>
                  <a:cubicBezTo>
                    <a:pt x="178" y="128"/>
                    <a:pt x="178" y="151"/>
                    <a:pt x="178" y="174"/>
                  </a:cubicBezTo>
                  <a:cubicBezTo>
                    <a:pt x="179" y="177"/>
                    <a:pt x="183" y="180"/>
                    <a:pt x="186" y="181"/>
                  </a:cubicBezTo>
                  <a:cubicBezTo>
                    <a:pt x="200" y="186"/>
                    <a:pt x="214" y="192"/>
                    <a:pt x="229" y="196"/>
                  </a:cubicBezTo>
                  <a:cubicBezTo>
                    <a:pt x="274" y="207"/>
                    <a:pt x="298" y="258"/>
                    <a:pt x="294" y="301"/>
                  </a:cubicBezTo>
                  <a:cubicBezTo>
                    <a:pt x="288" y="361"/>
                    <a:pt x="242" y="394"/>
                    <a:pt x="191" y="401"/>
                  </a:cubicBezTo>
                  <a:cubicBezTo>
                    <a:pt x="182" y="402"/>
                    <a:pt x="177" y="405"/>
                    <a:pt x="178" y="415"/>
                  </a:cubicBezTo>
                  <a:cubicBezTo>
                    <a:pt x="179" y="417"/>
                    <a:pt x="178" y="419"/>
                    <a:pt x="179" y="421"/>
                  </a:cubicBezTo>
                  <a:cubicBezTo>
                    <a:pt x="180" y="459"/>
                    <a:pt x="174" y="454"/>
                    <a:pt x="141" y="453"/>
                  </a:cubicBezTo>
                  <a:cubicBezTo>
                    <a:pt x="137" y="453"/>
                    <a:pt x="130" y="443"/>
                    <a:pt x="129" y="438"/>
                  </a:cubicBezTo>
                  <a:cubicBezTo>
                    <a:pt x="127" y="427"/>
                    <a:pt x="128" y="416"/>
                    <a:pt x="128" y="403"/>
                  </a:cubicBezTo>
                  <a:close/>
                  <a:moveTo>
                    <a:pt x="179" y="261"/>
                  </a:moveTo>
                  <a:cubicBezTo>
                    <a:pt x="179" y="288"/>
                    <a:pt x="179" y="314"/>
                    <a:pt x="179" y="340"/>
                  </a:cubicBezTo>
                  <a:cubicBezTo>
                    <a:pt x="204" y="339"/>
                    <a:pt x="223" y="319"/>
                    <a:pt x="223" y="297"/>
                  </a:cubicBezTo>
                  <a:cubicBezTo>
                    <a:pt x="222" y="278"/>
                    <a:pt x="203" y="261"/>
                    <a:pt x="179" y="261"/>
                  </a:cubicBezTo>
                  <a:close/>
                  <a:moveTo>
                    <a:pt x="127" y="172"/>
                  </a:moveTo>
                  <a:cubicBezTo>
                    <a:pt x="127" y="148"/>
                    <a:pt x="127" y="125"/>
                    <a:pt x="127" y="102"/>
                  </a:cubicBezTo>
                  <a:cubicBezTo>
                    <a:pt x="100" y="109"/>
                    <a:pt x="90" y="119"/>
                    <a:pt x="90" y="138"/>
                  </a:cubicBezTo>
                  <a:cubicBezTo>
                    <a:pt x="90" y="156"/>
                    <a:pt x="99" y="164"/>
                    <a:pt x="127" y="1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grpSp>
      <p:grpSp>
        <p:nvGrpSpPr>
          <p:cNvPr id="79" name="Group 15"/>
          <p:cNvGrpSpPr>
            <a:grpSpLocks noChangeAspect="1"/>
          </p:cNvGrpSpPr>
          <p:nvPr/>
        </p:nvGrpSpPr>
        <p:grpSpPr bwMode="auto">
          <a:xfrm>
            <a:off x="5872062" y="2056210"/>
            <a:ext cx="278195" cy="287081"/>
            <a:chOff x="840" y="-481"/>
            <a:chExt cx="4070" cy="4200"/>
          </a:xfrm>
          <a:solidFill>
            <a:schemeClr val="bg1"/>
          </a:solidFill>
        </p:grpSpPr>
        <p:sp>
          <p:nvSpPr>
            <p:cNvPr id="80" name="Freeform 16"/>
            <p:cNvSpPr>
              <a:spLocks/>
            </p:cNvSpPr>
            <p:nvPr/>
          </p:nvSpPr>
          <p:spPr bwMode="auto">
            <a:xfrm>
              <a:off x="1574" y="-481"/>
              <a:ext cx="2039" cy="2357"/>
            </a:xfrm>
            <a:custGeom>
              <a:avLst/>
              <a:gdLst>
                <a:gd name="T0" fmla="*/ 65 w 863"/>
                <a:gd name="T1" fmla="*/ 428 h 998"/>
                <a:gd name="T2" fmla="*/ 65 w 863"/>
                <a:gd name="T3" fmla="*/ 277 h 998"/>
                <a:gd name="T4" fmla="*/ 203 w 863"/>
                <a:gd name="T5" fmla="*/ 78 h 998"/>
                <a:gd name="T6" fmla="*/ 299 w 863"/>
                <a:gd name="T7" fmla="*/ 61 h 998"/>
                <a:gd name="T8" fmla="*/ 319 w 863"/>
                <a:gd name="T9" fmla="*/ 61 h 998"/>
                <a:gd name="T10" fmla="*/ 405 w 863"/>
                <a:gd name="T11" fmla="*/ 0 h 998"/>
                <a:gd name="T12" fmla="*/ 623 w 863"/>
                <a:gd name="T13" fmla="*/ 57 h 998"/>
                <a:gd name="T14" fmla="*/ 794 w 863"/>
                <a:gd name="T15" fmla="*/ 380 h 998"/>
                <a:gd name="T16" fmla="*/ 792 w 863"/>
                <a:gd name="T17" fmla="*/ 427 h 998"/>
                <a:gd name="T18" fmla="*/ 806 w 863"/>
                <a:gd name="T19" fmla="*/ 430 h 998"/>
                <a:gd name="T20" fmla="*/ 858 w 863"/>
                <a:gd name="T21" fmla="*/ 496 h 998"/>
                <a:gd name="T22" fmla="*/ 834 w 863"/>
                <a:gd name="T23" fmla="*/ 607 h 998"/>
                <a:gd name="T24" fmla="*/ 764 w 863"/>
                <a:gd name="T25" fmla="*/ 661 h 998"/>
                <a:gd name="T26" fmla="*/ 748 w 863"/>
                <a:gd name="T27" fmla="*/ 677 h 998"/>
                <a:gd name="T28" fmla="*/ 548 w 863"/>
                <a:gd name="T29" fmla="*/ 945 h 998"/>
                <a:gd name="T30" fmla="*/ 282 w 863"/>
                <a:gd name="T31" fmla="*/ 928 h 998"/>
                <a:gd name="T32" fmla="*/ 110 w 863"/>
                <a:gd name="T33" fmla="*/ 680 h 998"/>
                <a:gd name="T34" fmla="*/ 88 w 863"/>
                <a:gd name="T35" fmla="*/ 660 h 998"/>
                <a:gd name="T36" fmla="*/ 30 w 863"/>
                <a:gd name="T37" fmla="*/ 620 h 998"/>
                <a:gd name="T38" fmla="*/ 1 w 863"/>
                <a:gd name="T39" fmla="*/ 483 h 998"/>
                <a:gd name="T40" fmla="*/ 46 w 863"/>
                <a:gd name="T41" fmla="*/ 431 h 998"/>
                <a:gd name="T42" fmla="*/ 65 w 863"/>
                <a:gd name="T43" fmla="*/ 42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3" h="998">
                  <a:moveTo>
                    <a:pt x="65" y="428"/>
                  </a:moveTo>
                  <a:cubicBezTo>
                    <a:pt x="65" y="376"/>
                    <a:pt x="61" y="326"/>
                    <a:pt x="65" y="277"/>
                  </a:cubicBezTo>
                  <a:cubicBezTo>
                    <a:pt x="73" y="185"/>
                    <a:pt x="110" y="110"/>
                    <a:pt x="203" y="78"/>
                  </a:cubicBezTo>
                  <a:cubicBezTo>
                    <a:pt x="234" y="68"/>
                    <a:pt x="267" y="66"/>
                    <a:pt x="299" y="61"/>
                  </a:cubicBezTo>
                  <a:cubicBezTo>
                    <a:pt x="306" y="60"/>
                    <a:pt x="312" y="61"/>
                    <a:pt x="319" y="61"/>
                  </a:cubicBezTo>
                  <a:cubicBezTo>
                    <a:pt x="336" y="12"/>
                    <a:pt x="353" y="0"/>
                    <a:pt x="405" y="0"/>
                  </a:cubicBezTo>
                  <a:cubicBezTo>
                    <a:pt x="483" y="1"/>
                    <a:pt x="556" y="18"/>
                    <a:pt x="623" y="57"/>
                  </a:cubicBezTo>
                  <a:cubicBezTo>
                    <a:pt x="747" y="129"/>
                    <a:pt x="797" y="241"/>
                    <a:pt x="794" y="380"/>
                  </a:cubicBezTo>
                  <a:cubicBezTo>
                    <a:pt x="794" y="395"/>
                    <a:pt x="793" y="411"/>
                    <a:pt x="792" y="427"/>
                  </a:cubicBezTo>
                  <a:cubicBezTo>
                    <a:pt x="797" y="428"/>
                    <a:pt x="802" y="429"/>
                    <a:pt x="806" y="430"/>
                  </a:cubicBezTo>
                  <a:cubicBezTo>
                    <a:pt x="846" y="438"/>
                    <a:pt x="863" y="456"/>
                    <a:pt x="858" y="496"/>
                  </a:cubicBezTo>
                  <a:cubicBezTo>
                    <a:pt x="854" y="534"/>
                    <a:pt x="845" y="571"/>
                    <a:pt x="834" y="607"/>
                  </a:cubicBezTo>
                  <a:cubicBezTo>
                    <a:pt x="824" y="639"/>
                    <a:pt x="801" y="660"/>
                    <a:pt x="764" y="661"/>
                  </a:cubicBezTo>
                  <a:cubicBezTo>
                    <a:pt x="753" y="661"/>
                    <a:pt x="750" y="668"/>
                    <a:pt x="748" y="677"/>
                  </a:cubicBezTo>
                  <a:cubicBezTo>
                    <a:pt x="723" y="797"/>
                    <a:pt x="654" y="885"/>
                    <a:pt x="548" y="945"/>
                  </a:cubicBezTo>
                  <a:cubicBezTo>
                    <a:pt x="455" y="998"/>
                    <a:pt x="367" y="986"/>
                    <a:pt x="282" y="928"/>
                  </a:cubicBezTo>
                  <a:cubicBezTo>
                    <a:pt x="193" y="868"/>
                    <a:pt x="132" y="787"/>
                    <a:pt x="110" y="680"/>
                  </a:cubicBezTo>
                  <a:cubicBezTo>
                    <a:pt x="107" y="666"/>
                    <a:pt x="102" y="661"/>
                    <a:pt x="88" y="660"/>
                  </a:cubicBezTo>
                  <a:cubicBezTo>
                    <a:pt x="62" y="658"/>
                    <a:pt x="42" y="644"/>
                    <a:pt x="30" y="620"/>
                  </a:cubicBezTo>
                  <a:cubicBezTo>
                    <a:pt x="9" y="577"/>
                    <a:pt x="0" y="531"/>
                    <a:pt x="1" y="483"/>
                  </a:cubicBezTo>
                  <a:cubicBezTo>
                    <a:pt x="1" y="453"/>
                    <a:pt x="16" y="437"/>
                    <a:pt x="46" y="431"/>
                  </a:cubicBezTo>
                  <a:cubicBezTo>
                    <a:pt x="52" y="430"/>
                    <a:pt x="58" y="429"/>
                    <a:pt x="65"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1" name="Freeform 17"/>
            <p:cNvSpPr>
              <a:spLocks/>
            </p:cNvSpPr>
            <p:nvPr/>
          </p:nvSpPr>
          <p:spPr bwMode="auto">
            <a:xfrm>
              <a:off x="840" y="1971"/>
              <a:ext cx="2178" cy="1481"/>
            </a:xfrm>
            <a:custGeom>
              <a:avLst/>
              <a:gdLst>
                <a:gd name="T0" fmla="*/ 456 w 922"/>
                <a:gd name="T1" fmla="*/ 6 h 627"/>
                <a:gd name="T2" fmla="*/ 616 w 922"/>
                <a:gd name="T3" fmla="*/ 409 h 627"/>
                <a:gd name="T4" fmla="*/ 631 w 922"/>
                <a:gd name="T5" fmla="*/ 372 h 627"/>
                <a:gd name="T6" fmla="*/ 688 w 922"/>
                <a:gd name="T7" fmla="*/ 223 h 627"/>
                <a:gd name="T8" fmla="*/ 680 w 922"/>
                <a:gd name="T9" fmla="*/ 195 h 627"/>
                <a:gd name="T10" fmla="*/ 619 w 922"/>
                <a:gd name="T11" fmla="*/ 72 h 627"/>
                <a:gd name="T12" fmla="*/ 660 w 922"/>
                <a:gd name="T13" fmla="*/ 16 h 627"/>
                <a:gd name="T14" fmla="*/ 821 w 922"/>
                <a:gd name="T15" fmla="*/ 16 h 627"/>
                <a:gd name="T16" fmla="*/ 861 w 922"/>
                <a:gd name="T17" fmla="*/ 93 h 627"/>
                <a:gd name="T18" fmla="*/ 786 w 922"/>
                <a:gd name="T19" fmla="*/ 206 h 627"/>
                <a:gd name="T20" fmla="*/ 863 w 922"/>
                <a:gd name="T21" fmla="*/ 409 h 627"/>
                <a:gd name="T22" fmla="*/ 922 w 922"/>
                <a:gd name="T23" fmla="*/ 264 h 627"/>
                <a:gd name="T24" fmla="*/ 922 w 922"/>
                <a:gd name="T25" fmla="*/ 606 h 627"/>
                <a:gd name="T26" fmla="*/ 856 w 922"/>
                <a:gd name="T27" fmla="*/ 613 h 627"/>
                <a:gd name="T28" fmla="*/ 261 w 922"/>
                <a:gd name="T29" fmla="*/ 549 h 627"/>
                <a:gd name="T30" fmla="*/ 64 w 922"/>
                <a:gd name="T31" fmla="*/ 467 h 627"/>
                <a:gd name="T32" fmla="*/ 37 w 922"/>
                <a:gd name="T33" fmla="*/ 450 h 627"/>
                <a:gd name="T34" fmla="*/ 3 w 922"/>
                <a:gd name="T35" fmla="*/ 383 h 627"/>
                <a:gd name="T36" fmla="*/ 3 w 922"/>
                <a:gd name="T37" fmla="*/ 303 h 627"/>
                <a:gd name="T38" fmla="*/ 101 w 922"/>
                <a:gd name="T39" fmla="*/ 140 h 627"/>
                <a:gd name="T40" fmla="*/ 245 w 922"/>
                <a:gd name="T41" fmla="*/ 86 h 627"/>
                <a:gd name="T42" fmla="*/ 456 w 922"/>
                <a:gd name="T43" fmla="*/ 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2" h="627">
                  <a:moveTo>
                    <a:pt x="456" y="6"/>
                  </a:moveTo>
                  <a:cubicBezTo>
                    <a:pt x="509" y="140"/>
                    <a:pt x="562" y="271"/>
                    <a:pt x="616" y="409"/>
                  </a:cubicBezTo>
                  <a:cubicBezTo>
                    <a:pt x="623" y="392"/>
                    <a:pt x="627" y="382"/>
                    <a:pt x="631" y="372"/>
                  </a:cubicBezTo>
                  <a:cubicBezTo>
                    <a:pt x="650" y="322"/>
                    <a:pt x="668" y="272"/>
                    <a:pt x="688" y="223"/>
                  </a:cubicBezTo>
                  <a:cubicBezTo>
                    <a:pt x="693" y="210"/>
                    <a:pt x="692" y="204"/>
                    <a:pt x="680" y="195"/>
                  </a:cubicBezTo>
                  <a:cubicBezTo>
                    <a:pt x="639" y="165"/>
                    <a:pt x="617" y="124"/>
                    <a:pt x="619" y="72"/>
                  </a:cubicBezTo>
                  <a:cubicBezTo>
                    <a:pt x="620" y="44"/>
                    <a:pt x="633" y="24"/>
                    <a:pt x="660" y="16"/>
                  </a:cubicBezTo>
                  <a:cubicBezTo>
                    <a:pt x="713" y="1"/>
                    <a:pt x="768" y="0"/>
                    <a:pt x="821" y="16"/>
                  </a:cubicBezTo>
                  <a:cubicBezTo>
                    <a:pt x="854" y="25"/>
                    <a:pt x="867" y="56"/>
                    <a:pt x="861" y="93"/>
                  </a:cubicBezTo>
                  <a:cubicBezTo>
                    <a:pt x="854" y="142"/>
                    <a:pt x="828" y="178"/>
                    <a:pt x="786" y="206"/>
                  </a:cubicBezTo>
                  <a:cubicBezTo>
                    <a:pt x="811" y="272"/>
                    <a:pt x="836" y="337"/>
                    <a:pt x="863" y="409"/>
                  </a:cubicBezTo>
                  <a:cubicBezTo>
                    <a:pt x="884" y="359"/>
                    <a:pt x="902" y="314"/>
                    <a:pt x="922" y="264"/>
                  </a:cubicBezTo>
                  <a:cubicBezTo>
                    <a:pt x="922" y="381"/>
                    <a:pt x="922" y="492"/>
                    <a:pt x="922" y="606"/>
                  </a:cubicBezTo>
                  <a:cubicBezTo>
                    <a:pt x="900" y="608"/>
                    <a:pt x="878" y="611"/>
                    <a:pt x="856" y="613"/>
                  </a:cubicBezTo>
                  <a:cubicBezTo>
                    <a:pt x="653" y="627"/>
                    <a:pt x="455" y="604"/>
                    <a:pt x="261" y="549"/>
                  </a:cubicBezTo>
                  <a:cubicBezTo>
                    <a:pt x="192" y="529"/>
                    <a:pt x="125" y="504"/>
                    <a:pt x="64" y="467"/>
                  </a:cubicBezTo>
                  <a:cubicBezTo>
                    <a:pt x="55" y="462"/>
                    <a:pt x="46" y="456"/>
                    <a:pt x="37" y="450"/>
                  </a:cubicBezTo>
                  <a:cubicBezTo>
                    <a:pt x="14" y="434"/>
                    <a:pt x="0" y="413"/>
                    <a:pt x="3" y="383"/>
                  </a:cubicBezTo>
                  <a:cubicBezTo>
                    <a:pt x="5" y="356"/>
                    <a:pt x="4" y="329"/>
                    <a:pt x="3" y="303"/>
                  </a:cubicBezTo>
                  <a:cubicBezTo>
                    <a:pt x="2" y="228"/>
                    <a:pt x="35" y="172"/>
                    <a:pt x="101" y="140"/>
                  </a:cubicBezTo>
                  <a:cubicBezTo>
                    <a:pt x="147" y="118"/>
                    <a:pt x="196" y="102"/>
                    <a:pt x="245" y="86"/>
                  </a:cubicBezTo>
                  <a:cubicBezTo>
                    <a:pt x="316" y="64"/>
                    <a:pt x="388" y="45"/>
                    <a:pt x="45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2" name="Freeform 18"/>
            <p:cNvSpPr>
              <a:spLocks noEditPoints="1"/>
            </p:cNvSpPr>
            <p:nvPr/>
          </p:nvSpPr>
          <p:spPr bwMode="auto">
            <a:xfrm>
              <a:off x="3171" y="1692"/>
              <a:ext cx="1739" cy="2027"/>
            </a:xfrm>
            <a:custGeom>
              <a:avLst/>
              <a:gdLst>
                <a:gd name="T0" fmla="*/ 1 w 736"/>
                <a:gd name="T1" fmla="*/ 428 h 858"/>
                <a:gd name="T2" fmla="*/ 1 w 736"/>
                <a:gd name="T3" fmla="*/ 94 h 858"/>
                <a:gd name="T4" fmla="*/ 94 w 736"/>
                <a:gd name="T5" fmla="*/ 1 h 858"/>
                <a:gd name="T6" fmla="*/ 469 w 736"/>
                <a:gd name="T7" fmla="*/ 0 h 858"/>
                <a:gd name="T8" fmla="*/ 529 w 736"/>
                <a:gd name="T9" fmla="*/ 24 h 858"/>
                <a:gd name="T10" fmla="*/ 710 w 736"/>
                <a:gd name="T11" fmla="*/ 202 h 858"/>
                <a:gd name="T12" fmla="*/ 736 w 736"/>
                <a:gd name="T13" fmla="*/ 262 h 858"/>
                <a:gd name="T14" fmla="*/ 736 w 736"/>
                <a:gd name="T15" fmla="*/ 760 h 858"/>
                <a:gd name="T16" fmla="*/ 639 w 736"/>
                <a:gd name="T17" fmla="*/ 857 h 858"/>
                <a:gd name="T18" fmla="*/ 99 w 736"/>
                <a:gd name="T19" fmla="*/ 857 h 858"/>
                <a:gd name="T20" fmla="*/ 0 w 736"/>
                <a:gd name="T21" fmla="*/ 758 h 858"/>
                <a:gd name="T22" fmla="*/ 1 w 736"/>
                <a:gd name="T23" fmla="*/ 592 h 858"/>
                <a:gd name="T24" fmla="*/ 1 w 736"/>
                <a:gd name="T25" fmla="*/ 428 h 858"/>
                <a:gd name="T26" fmla="*/ 120 w 736"/>
                <a:gd name="T27" fmla="*/ 430 h 858"/>
                <a:gd name="T28" fmla="*/ 120 w 736"/>
                <a:gd name="T29" fmla="*/ 708 h 858"/>
                <a:gd name="T30" fmla="*/ 148 w 736"/>
                <a:gd name="T31" fmla="*/ 737 h 858"/>
                <a:gd name="T32" fmla="*/ 589 w 736"/>
                <a:gd name="T33" fmla="*/ 737 h 858"/>
                <a:gd name="T34" fmla="*/ 616 w 736"/>
                <a:gd name="T35" fmla="*/ 711 h 858"/>
                <a:gd name="T36" fmla="*/ 616 w 736"/>
                <a:gd name="T37" fmla="*/ 323 h 858"/>
                <a:gd name="T38" fmla="*/ 598 w 736"/>
                <a:gd name="T39" fmla="*/ 305 h 858"/>
                <a:gd name="T40" fmla="*/ 504 w 736"/>
                <a:gd name="T41" fmla="*/ 305 h 858"/>
                <a:gd name="T42" fmla="*/ 431 w 736"/>
                <a:gd name="T43" fmla="*/ 233 h 858"/>
                <a:gd name="T44" fmla="*/ 431 w 736"/>
                <a:gd name="T45" fmla="*/ 145 h 858"/>
                <a:gd name="T46" fmla="*/ 407 w 736"/>
                <a:gd name="T47" fmla="*/ 120 h 858"/>
                <a:gd name="T48" fmla="*/ 153 w 736"/>
                <a:gd name="T49" fmla="*/ 120 h 858"/>
                <a:gd name="T50" fmla="*/ 120 w 736"/>
                <a:gd name="T51" fmla="*/ 154 h 858"/>
                <a:gd name="T52" fmla="*/ 120 w 736"/>
                <a:gd name="T53" fmla="*/ 43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36" h="858">
                  <a:moveTo>
                    <a:pt x="1" y="428"/>
                  </a:moveTo>
                  <a:cubicBezTo>
                    <a:pt x="1" y="316"/>
                    <a:pt x="0" y="205"/>
                    <a:pt x="1" y="94"/>
                  </a:cubicBezTo>
                  <a:cubicBezTo>
                    <a:pt x="1" y="39"/>
                    <a:pt x="39" y="1"/>
                    <a:pt x="94" y="1"/>
                  </a:cubicBezTo>
                  <a:cubicBezTo>
                    <a:pt x="219" y="0"/>
                    <a:pt x="344" y="1"/>
                    <a:pt x="469" y="0"/>
                  </a:cubicBezTo>
                  <a:cubicBezTo>
                    <a:pt x="493" y="0"/>
                    <a:pt x="512" y="8"/>
                    <a:pt x="529" y="24"/>
                  </a:cubicBezTo>
                  <a:cubicBezTo>
                    <a:pt x="589" y="84"/>
                    <a:pt x="649" y="143"/>
                    <a:pt x="710" y="202"/>
                  </a:cubicBezTo>
                  <a:cubicBezTo>
                    <a:pt x="728" y="218"/>
                    <a:pt x="736" y="238"/>
                    <a:pt x="736" y="262"/>
                  </a:cubicBezTo>
                  <a:cubicBezTo>
                    <a:pt x="735" y="428"/>
                    <a:pt x="736" y="594"/>
                    <a:pt x="736" y="760"/>
                  </a:cubicBezTo>
                  <a:cubicBezTo>
                    <a:pt x="736" y="820"/>
                    <a:pt x="699" y="857"/>
                    <a:pt x="639" y="857"/>
                  </a:cubicBezTo>
                  <a:cubicBezTo>
                    <a:pt x="459" y="858"/>
                    <a:pt x="279" y="858"/>
                    <a:pt x="99" y="857"/>
                  </a:cubicBezTo>
                  <a:cubicBezTo>
                    <a:pt x="36" y="857"/>
                    <a:pt x="0" y="820"/>
                    <a:pt x="0" y="758"/>
                  </a:cubicBezTo>
                  <a:cubicBezTo>
                    <a:pt x="1" y="702"/>
                    <a:pt x="1" y="647"/>
                    <a:pt x="1" y="592"/>
                  </a:cubicBezTo>
                  <a:cubicBezTo>
                    <a:pt x="1" y="537"/>
                    <a:pt x="1" y="482"/>
                    <a:pt x="1" y="428"/>
                  </a:cubicBezTo>
                  <a:close/>
                  <a:moveTo>
                    <a:pt x="120" y="430"/>
                  </a:moveTo>
                  <a:cubicBezTo>
                    <a:pt x="120" y="523"/>
                    <a:pt x="120" y="615"/>
                    <a:pt x="120" y="708"/>
                  </a:cubicBezTo>
                  <a:cubicBezTo>
                    <a:pt x="120" y="732"/>
                    <a:pt x="125" y="737"/>
                    <a:pt x="148" y="737"/>
                  </a:cubicBezTo>
                  <a:cubicBezTo>
                    <a:pt x="295" y="737"/>
                    <a:pt x="442" y="737"/>
                    <a:pt x="589" y="737"/>
                  </a:cubicBezTo>
                  <a:cubicBezTo>
                    <a:pt x="608" y="737"/>
                    <a:pt x="616" y="730"/>
                    <a:pt x="616" y="711"/>
                  </a:cubicBezTo>
                  <a:cubicBezTo>
                    <a:pt x="616" y="582"/>
                    <a:pt x="616" y="453"/>
                    <a:pt x="616" y="323"/>
                  </a:cubicBezTo>
                  <a:cubicBezTo>
                    <a:pt x="616" y="310"/>
                    <a:pt x="612" y="304"/>
                    <a:pt x="598" y="305"/>
                  </a:cubicBezTo>
                  <a:cubicBezTo>
                    <a:pt x="566" y="305"/>
                    <a:pt x="535" y="305"/>
                    <a:pt x="504" y="305"/>
                  </a:cubicBezTo>
                  <a:cubicBezTo>
                    <a:pt x="458" y="305"/>
                    <a:pt x="431" y="279"/>
                    <a:pt x="431" y="233"/>
                  </a:cubicBezTo>
                  <a:cubicBezTo>
                    <a:pt x="430" y="204"/>
                    <a:pt x="430" y="175"/>
                    <a:pt x="431" y="145"/>
                  </a:cubicBezTo>
                  <a:cubicBezTo>
                    <a:pt x="432" y="127"/>
                    <a:pt x="427" y="120"/>
                    <a:pt x="407" y="120"/>
                  </a:cubicBezTo>
                  <a:cubicBezTo>
                    <a:pt x="322" y="121"/>
                    <a:pt x="238" y="120"/>
                    <a:pt x="153" y="120"/>
                  </a:cubicBezTo>
                  <a:cubicBezTo>
                    <a:pt x="124" y="120"/>
                    <a:pt x="120" y="124"/>
                    <a:pt x="120" y="154"/>
                  </a:cubicBezTo>
                  <a:cubicBezTo>
                    <a:pt x="120" y="246"/>
                    <a:pt x="120" y="338"/>
                    <a:pt x="120" y="4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3" name="Freeform 19"/>
            <p:cNvSpPr>
              <a:spLocks/>
            </p:cNvSpPr>
            <p:nvPr/>
          </p:nvSpPr>
          <p:spPr bwMode="auto">
            <a:xfrm>
              <a:off x="3611" y="2564"/>
              <a:ext cx="860" cy="134"/>
            </a:xfrm>
            <a:custGeom>
              <a:avLst/>
              <a:gdLst>
                <a:gd name="T0" fmla="*/ 0 w 364"/>
                <a:gd name="T1" fmla="*/ 0 h 57"/>
                <a:gd name="T2" fmla="*/ 364 w 364"/>
                <a:gd name="T3" fmla="*/ 0 h 57"/>
                <a:gd name="T4" fmla="*/ 364 w 364"/>
                <a:gd name="T5" fmla="*/ 57 h 57"/>
                <a:gd name="T6" fmla="*/ 0 w 364"/>
                <a:gd name="T7" fmla="*/ 57 h 57"/>
                <a:gd name="T8" fmla="*/ 0 w 364"/>
                <a:gd name="T9" fmla="*/ 0 h 57"/>
              </a:gdLst>
              <a:ahLst/>
              <a:cxnLst>
                <a:cxn ang="0">
                  <a:pos x="T0" y="T1"/>
                </a:cxn>
                <a:cxn ang="0">
                  <a:pos x="T2" y="T3"/>
                </a:cxn>
                <a:cxn ang="0">
                  <a:pos x="T4" y="T5"/>
                </a:cxn>
                <a:cxn ang="0">
                  <a:pos x="T6" y="T7"/>
                </a:cxn>
                <a:cxn ang="0">
                  <a:pos x="T8" y="T9"/>
                </a:cxn>
              </a:cxnLst>
              <a:rect l="0" t="0" r="r" b="b"/>
              <a:pathLst>
                <a:path w="364" h="57">
                  <a:moveTo>
                    <a:pt x="0" y="0"/>
                  </a:moveTo>
                  <a:cubicBezTo>
                    <a:pt x="122" y="0"/>
                    <a:pt x="242" y="0"/>
                    <a:pt x="364" y="0"/>
                  </a:cubicBezTo>
                  <a:cubicBezTo>
                    <a:pt x="364" y="19"/>
                    <a:pt x="364" y="37"/>
                    <a:pt x="364" y="57"/>
                  </a:cubicBezTo>
                  <a:cubicBezTo>
                    <a:pt x="243" y="57"/>
                    <a:pt x="122" y="57"/>
                    <a:pt x="0" y="57"/>
                  </a:cubicBezTo>
                  <a:cubicBezTo>
                    <a:pt x="0" y="39"/>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4" name="Freeform 20"/>
            <p:cNvSpPr>
              <a:spLocks/>
            </p:cNvSpPr>
            <p:nvPr/>
          </p:nvSpPr>
          <p:spPr bwMode="auto">
            <a:xfrm>
              <a:off x="3611" y="2859"/>
              <a:ext cx="860" cy="132"/>
            </a:xfrm>
            <a:custGeom>
              <a:avLst/>
              <a:gdLst>
                <a:gd name="T0" fmla="*/ 364 w 364"/>
                <a:gd name="T1" fmla="*/ 0 h 56"/>
                <a:gd name="T2" fmla="*/ 364 w 364"/>
                <a:gd name="T3" fmla="*/ 56 h 56"/>
                <a:gd name="T4" fmla="*/ 0 w 364"/>
                <a:gd name="T5" fmla="*/ 56 h 56"/>
                <a:gd name="T6" fmla="*/ 0 w 364"/>
                <a:gd name="T7" fmla="*/ 0 h 56"/>
                <a:gd name="T8" fmla="*/ 364 w 364"/>
                <a:gd name="T9" fmla="*/ 0 h 56"/>
              </a:gdLst>
              <a:ahLst/>
              <a:cxnLst>
                <a:cxn ang="0">
                  <a:pos x="T0" y="T1"/>
                </a:cxn>
                <a:cxn ang="0">
                  <a:pos x="T2" y="T3"/>
                </a:cxn>
                <a:cxn ang="0">
                  <a:pos x="T4" y="T5"/>
                </a:cxn>
                <a:cxn ang="0">
                  <a:pos x="T6" y="T7"/>
                </a:cxn>
                <a:cxn ang="0">
                  <a:pos x="T8" y="T9"/>
                </a:cxn>
              </a:cxnLst>
              <a:rect l="0" t="0" r="r" b="b"/>
              <a:pathLst>
                <a:path w="364" h="56">
                  <a:moveTo>
                    <a:pt x="364" y="0"/>
                  </a:moveTo>
                  <a:cubicBezTo>
                    <a:pt x="364" y="18"/>
                    <a:pt x="364" y="36"/>
                    <a:pt x="364" y="56"/>
                  </a:cubicBezTo>
                  <a:cubicBezTo>
                    <a:pt x="244" y="56"/>
                    <a:pt x="123" y="56"/>
                    <a:pt x="0" y="56"/>
                  </a:cubicBezTo>
                  <a:cubicBezTo>
                    <a:pt x="0" y="38"/>
                    <a:pt x="0" y="20"/>
                    <a:pt x="0" y="0"/>
                  </a:cubicBezTo>
                  <a:cubicBezTo>
                    <a:pt x="120" y="0"/>
                    <a:pt x="241" y="0"/>
                    <a:pt x="3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5" name="Freeform 21"/>
            <p:cNvSpPr>
              <a:spLocks/>
            </p:cNvSpPr>
            <p:nvPr/>
          </p:nvSpPr>
          <p:spPr bwMode="auto">
            <a:xfrm>
              <a:off x="3611" y="3145"/>
              <a:ext cx="860" cy="134"/>
            </a:xfrm>
            <a:custGeom>
              <a:avLst/>
              <a:gdLst>
                <a:gd name="T0" fmla="*/ 0 w 364"/>
                <a:gd name="T1" fmla="*/ 57 h 57"/>
                <a:gd name="T2" fmla="*/ 0 w 364"/>
                <a:gd name="T3" fmla="*/ 0 h 57"/>
                <a:gd name="T4" fmla="*/ 364 w 364"/>
                <a:gd name="T5" fmla="*/ 0 h 57"/>
                <a:gd name="T6" fmla="*/ 364 w 364"/>
                <a:gd name="T7" fmla="*/ 57 h 57"/>
                <a:gd name="T8" fmla="*/ 0 w 364"/>
                <a:gd name="T9" fmla="*/ 57 h 57"/>
              </a:gdLst>
              <a:ahLst/>
              <a:cxnLst>
                <a:cxn ang="0">
                  <a:pos x="T0" y="T1"/>
                </a:cxn>
                <a:cxn ang="0">
                  <a:pos x="T2" y="T3"/>
                </a:cxn>
                <a:cxn ang="0">
                  <a:pos x="T4" y="T5"/>
                </a:cxn>
                <a:cxn ang="0">
                  <a:pos x="T6" y="T7"/>
                </a:cxn>
                <a:cxn ang="0">
                  <a:pos x="T8" y="T9"/>
                </a:cxn>
              </a:cxnLst>
              <a:rect l="0" t="0" r="r" b="b"/>
              <a:pathLst>
                <a:path w="364" h="57">
                  <a:moveTo>
                    <a:pt x="0" y="57"/>
                  </a:moveTo>
                  <a:cubicBezTo>
                    <a:pt x="0" y="37"/>
                    <a:pt x="0" y="20"/>
                    <a:pt x="0" y="0"/>
                  </a:cubicBezTo>
                  <a:cubicBezTo>
                    <a:pt x="121" y="0"/>
                    <a:pt x="242" y="0"/>
                    <a:pt x="364" y="0"/>
                  </a:cubicBezTo>
                  <a:cubicBezTo>
                    <a:pt x="364" y="19"/>
                    <a:pt x="364" y="37"/>
                    <a:pt x="364" y="57"/>
                  </a:cubicBezTo>
                  <a:cubicBezTo>
                    <a:pt x="242" y="57"/>
                    <a:pt x="122" y="57"/>
                    <a:pt x="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86" name="Freeform 22"/>
            <p:cNvSpPr>
              <a:spLocks/>
            </p:cNvSpPr>
            <p:nvPr/>
          </p:nvSpPr>
          <p:spPr bwMode="auto">
            <a:xfrm>
              <a:off x="3611" y="2131"/>
              <a:ext cx="425" cy="135"/>
            </a:xfrm>
            <a:custGeom>
              <a:avLst/>
              <a:gdLst>
                <a:gd name="T0" fmla="*/ 180 w 180"/>
                <a:gd name="T1" fmla="*/ 57 h 57"/>
                <a:gd name="T2" fmla="*/ 8 w 180"/>
                <a:gd name="T3" fmla="*/ 57 h 57"/>
                <a:gd name="T4" fmla="*/ 0 w 180"/>
                <a:gd name="T5" fmla="*/ 56 h 57"/>
                <a:gd name="T6" fmla="*/ 0 w 180"/>
                <a:gd name="T7" fmla="*/ 0 h 57"/>
                <a:gd name="T8" fmla="*/ 180 w 180"/>
                <a:gd name="T9" fmla="*/ 0 h 57"/>
                <a:gd name="T10" fmla="*/ 180 w 180"/>
                <a:gd name="T11" fmla="*/ 57 h 57"/>
              </a:gdLst>
              <a:ahLst/>
              <a:cxnLst>
                <a:cxn ang="0">
                  <a:pos x="T0" y="T1"/>
                </a:cxn>
                <a:cxn ang="0">
                  <a:pos x="T2" y="T3"/>
                </a:cxn>
                <a:cxn ang="0">
                  <a:pos x="T4" y="T5"/>
                </a:cxn>
                <a:cxn ang="0">
                  <a:pos x="T6" y="T7"/>
                </a:cxn>
                <a:cxn ang="0">
                  <a:pos x="T8" y="T9"/>
                </a:cxn>
                <a:cxn ang="0">
                  <a:pos x="T10" y="T11"/>
                </a:cxn>
              </a:cxnLst>
              <a:rect l="0" t="0" r="r" b="b"/>
              <a:pathLst>
                <a:path w="180" h="57">
                  <a:moveTo>
                    <a:pt x="180" y="57"/>
                  </a:moveTo>
                  <a:cubicBezTo>
                    <a:pt x="121" y="57"/>
                    <a:pt x="65" y="57"/>
                    <a:pt x="8" y="57"/>
                  </a:cubicBezTo>
                  <a:cubicBezTo>
                    <a:pt x="6" y="57"/>
                    <a:pt x="3" y="57"/>
                    <a:pt x="0" y="56"/>
                  </a:cubicBezTo>
                  <a:cubicBezTo>
                    <a:pt x="0" y="37"/>
                    <a:pt x="0" y="19"/>
                    <a:pt x="0" y="0"/>
                  </a:cubicBezTo>
                  <a:cubicBezTo>
                    <a:pt x="60" y="0"/>
                    <a:pt x="120" y="0"/>
                    <a:pt x="180" y="0"/>
                  </a:cubicBezTo>
                  <a:cubicBezTo>
                    <a:pt x="180" y="19"/>
                    <a:pt x="180" y="38"/>
                    <a:pt x="180"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grpSp>
      <p:grpSp>
        <p:nvGrpSpPr>
          <p:cNvPr id="87" name="Group 86"/>
          <p:cNvGrpSpPr/>
          <p:nvPr/>
        </p:nvGrpSpPr>
        <p:grpSpPr>
          <a:xfrm>
            <a:off x="7967440" y="2651018"/>
            <a:ext cx="310500" cy="270465"/>
            <a:chOff x="-1639888" y="300276"/>
            <a:chExt cx="4913313" cy="3890724"/>
          </a:xfrm>
          <a:solidFill>
            <a:schemeClr val="bg1"/>
          </a:solidFill>
        </p:grpSpPr>
        <p:sp>
          <p:nvSpPr>
            <p:cNvPr id="88" name="Rounded Rectangle 87"/>
            <p:cNvSpPr/>
            <p:nvPr/>
          </p:nvSpPr>
          <p:spPr>
            <a:xfrm>
              <a:off x="-376557" y="300276"/>
              <a:ext cx="2384720" cy="106259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161"/>
              <a:endParaRPr lang="en-US" sz="1400">
                <a:solidFill>
                  <a:prstClr val="white"/>
                </a:solidFill>
              </a:endParaRPr>
            </a:p>
          </p:txBody>
        </p:sp>
        <p:grpSp>
          <p:nvGrpSpPr>
            <p:cNvPr id="89" name="Group 26"/>
            <p:cNvGrpSpPr>
              <a:grpSpLocks noChangeAspect="1"/>
            </p:cNvGrpSpPr>
            <p:nvPr/>
          </p:nvGrpSpPr>
          <p:grpSpPr bwMode="auto">
            <a:xfrm>
              <a:off x="-1639888" y="1327150"/>
              <a:ext cx="4913313" cy="2863850"/>
              <a:chOff x="-1033" y="836"/>
              <a:chExt cx="3095" cy="1804"/>
            </a:xfrm>
            <a:grpFill/>
          </p:grpSpPr>
          <p:sp>
            <p:nvSpPr>
              <p:cNvPr id="90" name="Freeform 27"/>
              <p:cNvSpPr>
                <a:spLocks noEditPoints="1"/>
              </p:cNvSpPr>
              <p:nvPr/>
            </p:nvSpPr>
            <p:spPr bwMode="auto">
              <a:xfrm>
                <a:off x="-1033" y="2048"/>
                <a:ext cx="848" cy="588"/>
              </a:xfrm>
              <a:custGeom>
                <a:avLst/>
                <a:gdLst>
                  <a:gd name="T0" fmla="*/ 159 w 359"/>
                  <a:gd name="T1" fmla="*/ 112 h 249"/>
                  <a:gd name="T2" fmla="*/ 169 w 359"/>
                  <a:gd name="T3" fmla="*/ 17 h 249"/>
                  <a:gd name="T4" fmla="*/ 179 w 359"/>
                  <a:gd name="T5" fmla="*/ 4 h 249"/>
                  <a:gd name="T6" fmla="*/ 188 w 359"/>
                  <a:gd name="T7" fmla="*/ 16 h 249"/>
                  <a:gd name="T8" fmla="*/ 197 w 359"/>
                  <a:gd name="T9" fmla="*/ 110 h 249"/>
                  <a:gd name="T10" fmla="*/ 204 w 359"/>
                  <a:gd name="T11" fmla="*/ 111 h 249"/>
                  <a:gd name="T12" fmla="*/ 228 w 359"/>
                  <a:gd name="T13" fmla="*/ 25 h 249"/>
                  <a:gd name="T14" fmla="*/ 255 w 359"/>
                  <a:gd name="T15" fmla="*/ 3 h 249"/>
                  <a:gd name="T16" fmla="*/ 305 w 359"/>
                  <a:gd name="T17" fmla="*/ 3 h 249"/>
                  <a:gd name="T18" fmla="*/ 358 w 359"/>
                  <a:gd name="T19" fmla="*/ 52 h 249"/>
                  <a:gd name="T20" fmla="*/ 358 w 359"/>
                  <a:gd name="T21" fmla="*/ 249 h 249"/>
                  <a:gd name="T22" fmla="*/ 0 w 359"/>
                  <a:gd name="T23" fmla="*/ 249 h 249"/>
                  <a:gd name="T24" fmla="*/ 0 w 359"/>
                  <a:gd name="T25" fmla="*/ 208 h 249"/>
                  <a:gd name="T26" fmla="*/ 0 w 359"/>
                  <a:gd name="T27" fmla="*/ 58 h 249"/>
                  <a:gd name="T28" fmla="*/ 51 w 359"/>
                  <a:gd name="T29" fmla="*/ 3 h 249"/>
                  <a:gd name="T30" fmla="*/ 113 w 359"/>
                  <a:gd name="T31" fmla="*/ 4 h 249"/>
                  <a:gd name="T32" fmla="*/ 128 w 359"/>
                  <a:gd name="T33" fmla="*/ 17 h 249"/>
                  <a:gd name="T34" fmla="*/ 156 w 359"/>
                  <a:gd name="T35" fmla="*/ 111 h 249"/>
                  <a:gd name="T36" fmla="*/ 159 w 359"/>
                  <a:gd name="T37" fmla="*/ 112 h 249"/>
                  <a:gd name="T38" fmla="*/ 200 w 359"/>
                  <a:gd name="T39" fmla="*/ 123 h 249"/>
                  <a:gd name="T40" fmla="*/ 197 w 359"/>
                  <a:gd name="T41" fmla="*/ 122 h 249"/>
                  <a:gd name="T42" fmla="*/ 179 w 359"/>
                  <a:gd name="T43" fmla="*/ 150 h 249"/>
                  <a:gd name="T44" fmla="*/ 160 w 359"/>
                  <a:gd name="T45" fmla="*/ 122 h 249"/>
                  <a:gd name="T46" fmla="*/ 157 w 359"/>
                  <a:gd name="T47" fmla="*/ 124 h 249"/>
                  <a:gd name="T48" fmla="*/ 176 w 359"/>
                  <a:gd name="T49" fmla="*/ 186 h 249"/>
                  <a:gd name="T50" fmla="*/ 181 w 359"/>
                  <a:gd name="T51" fmla="*/ 186 h 249"/>
                  <a:gd name="T52" fmla="*/ 200 w 359"/>
                  <a:gd name="T53" fmla="*/ 12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9" h="249">
                    <a:moveTo>
                      <a:pt x="159" y="112"/>
                    </a:moveTo>
                    <a:cubicBezTo>
                      <a:pt x="163" y="80"/>
                      <a:pt x="167" y="49"/>
                      <a:pt x="169" y="17"/>
                    </a:cubicBezTo>
                    <a:cubicBezTo>
                      <a:pt x="169" y="8"/>
                      <a:pt x="169" y="2"/>
                      <a:pt x="179" y="4"/>
                    </a:cubicBezTo>
                    <a:cubicBezTo>
                      <a:pt x="183" y="5"/>
                      <a:pt x="188" y="11"/>
                      <a:pt x="188" y="16"/>
                    </a:cubicBezTo>
                    <a:cubicBezTo>
                      <a:pt x="192" y="47"/>
                      <a:pt x="194" y="79"/>
                      <a:pt x="197" y="110"/>
                    </a:cubicBezTo>
                    <a:cubicBezTo>
                      <a:pt x="200" y="111"/>
                      <a:pt x="202" y="111"/>
                      <a:pt x="204" y="111"/>
                    </a:cubicBezTo>
                    <a:cubicBezTo>
                      <a:pt x="212" y="82"/>
                      <a:pt x="221" y="54"/>
                      <a:pt x="228" y="25"/>
                    </a:cubicBezTo>
                    <a:cubicBezTo>
                      <a:pt x="232" y="9"/>
                      <a:pt x="236" y="0"/>
                      <a:pt x="255" y="3"/>
                    </a:cubicBezTo>
                    <a:cubicBezTo>
                      <a:pt x="271" y="5"/>
                      <a:pt x="288" y="2"/>
                      <a:pt x="305" y="3"/>
                    </a:cubicBezTo>
                    <a:cubicBezTo>
                      <a:pt x="328" y="4"/>
                      <a:pt x="358" y="18"/>
                      <a:pt x="358" y="52"/>
                    </a:cubicBezTo>
                    <a:cubicBezTo>
                      <a:pt x="359" y="117"/>
                      <a:pt x="358" y="182"/>
                      <a:pt x="358" y="249"/>
                    </a:cubicBezTo>
                    <a:cubicBezTo>
                      <a:pt x="239" y="249"/>
                      <a:pt x="121" y="249"/>
                      <a:pt x="0" y="249"/>
                    </a:cubicBezTo>
                    <a:cubicBezTo>
                      <a:pt x="0" y="235"/>
                      <a:pt x="0" y="221"/>
                      <a:pt x="0" y="208"/>
                    </a:cubicBezTo>
                    <a:cubicBezTo>
                      <a:pt x="0" y="158"/>
                      <a:pt x="0" y="108"/>
                      <a:pt x="0" y="58"/>
                    </a:cubicBezTo>
                    <a:cubicBezTo>
                      <a:pt x="0" y="25"/>
                      <a:pt x="18" y="5"/>
                      <a:pt x="51" y="3"/>
                    </a:cubicBezTo>
                    <a:cubicBezTo>
                      <a:pt x="71" y="2"/>
                      <a:pt x="92" y="2"/>
                      <a:pt x="113" y="4"/>
                    </a:cubicBezTo>
                    <a:cubicBezTo>
                      <a:pt x="118" y="4"/>
                      <a:pt x="126" y="11"/>
                      <a:pt x="128" y="17"/>
                    </a:cubicBezTo>
                    <a:cubicBezTo>
                      <a:pt x="138" y="48"/>
                      <a:pt x="147" y="80"/>
                      <a:pt x="156" y="111"/>
                    </a:cubicBezTo>
                    <a:cubicBezTo>
                      <a:pt x="157" y="111"/>
                      <a:pt x="158" y="112"/>
                      <a:pt x="159" y="112"/>
                    </a:cubicBezTo>
                    <a:close/>
                    <a:moveTo>
                      <a:pt x="200" y="123"/>
                    </a:moveTo>
                    <a:cubicBezTo>
                      <a:pt x="199" y="123"/>
                      <a:pt x="198" y="122"/>
                      <a:pt x="197" y="122"/>
                    </a:cubicBezTo>
                    <a:cubicBezTo>
                      <a:pt x="191" y="131"/>
                      <a:pt x="185" y="140"/>
                      <a:pt x="179" y="150"/>
                    </a:cubicBezTo>
                    <a:cubicBezTo>
                      <a:pt x="171" y="139"/>
                      <a:pt x="166" y="131"/>
                      <a:pt x="160" y="122"/>
                    </a:cubicBezTo>
                    <a:cubicBezTo>
                      <a:pt x="159" y="123"/>
                      <a:pt x="158" y="123"/>
                      <a:pt x="157" y="124"/>
                    </a:cubicBezTo>
                    <a:cubicBezTo>
                      <a:pt x="163" y="144"/>
                      <a:pt x="170" y="165"/>
                      <a:pt x="176" y="186"/>
                    </a:cubicBezTo>
                    <a:cubicBezTo>
                      <a:pt x="178" y="186"/>
                      <a:pt x="179" y="186"/>
                      <a:pt x="181" y="186"/>
                    </a:cubicBezTo>
                    <a:cubicBezTo>
                      <a:pt x="187" y="165"/>
                      <a:pt x="194" y="144"/>
                      <a:pt x="200"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1" name="Freeform 28"/>
              <p:cNvSpPr>
                <a:spLocks/>
              </p:cNvSpPr>
              <p:nvPr/>
            </p:nvSpPr>
            <p:spPr bwMode="auto">
              <a:xfrm>
                <a:off x="94" y="2050"/>
                <a:ext cx="848" cy="586"/>
              </a:xfrm>
              <a:custGeom>
                <a:avLst/>
                <a:gdLst>
                  <a:gd name="T0" fmla="*/ 176 w 359"/>
                  <a:gd name="T1" fmla="*/ 149 h 248"/>
                  <a:gd name="T2" fmla="*/ 162 w 359"/>
                  <a:gd name="T3" fmla="*/ 127 h 248"/>
                  <a:gd name="T4" fmla="*/ 160 w 359"/>
                  <a:gd name="T5" fmla="*/ 128 h 248"/>
                  <a:gd name="T6" fmla="*/ 174 w 359"/>
                  <a:gd name="T7" fmla="*/ 184 h 248"/>
                  <a:gd name="T8" fmla="*/ 179 w 359"/>
                  <a:gd name="T9" fmla="*/ 184 h 248"/>
                  <a:gd name="T10" fmla="*/ 218 w 359"/>
                  <a:gd name="T11" fmla="*/ 57 h 248"/>
                  <a:gd name="T12" fmla="*/ 291 w 359"/>
                  <a:gd name="T13" fmla="*/ 1 h 248"/>
                  <a:gd name="T14" fmla="*/ 357 w 359"/>
                  <a:gd name="T15" fmla="*/ 68 h 248"/>
                  <a:gd name="T16" fmla="*/ 356 w 359"/>
                  <a:gd name="T17" fmla="*/ 248 h 248"/>
                  <a:gd name="T18" fmla="*/ 1 w 359"/>
                  <a:gd name="T19" fmla="*/ 248 h 248"/>
                  <a:gd name="T20" fmla="*/ 0 w 359"/>
                  <a:gd name="T21" fmla="*/ 231 h 248"/>
                  <a:gd name="T22" fmla="*/ 0 w 359"/>
                  <a:gd name="T23" fmla="*/ 57 h 248"/>
                  <a:gd name="T24" fmla="*/ 53 w 359"/>
                  <a:gd name="T25" fmla="*/ 2 h 248"/>
                  <a:gd name="T26" fmla="*/ 107 w 359"/>
                  <a:gd name="T27" fmla="*/ 2 h 248"/>
                  <a:gd name="T28" fmla="*/ 127 w 359"/>
                  <a:gd name="T29" fmla="*/ 16 h 248"/>
                  <a:gd name="T30" fmla="*/ 160 w 359"/>
                  <a:gd name="T31" fmla="*/ 110 h 248"/>
                  <a:gd name="T32" fmla="*/ 168 w 359"/>
                  <a:gd name="T33" fmla="*/ 17 h 248"/>
                  <a:gd name="T34" fmla="*/ 176 w 359"/>
                  <a:gd name="T35" fmla="*/ 2 h 248"/>
                  <a:gd name="T36" fmla="*/ 186 w 359"/>
                  <a:gd name="T37" fmla="*/ 16 h 248"/>
                  <a:gd name="T38" fmla="*/ 194 w 359"/>
                  <a:gd name="T39" fmla="*/ 85 h 248"/>
                  <a:gd name="T40" fmla="*/ 176 w 359"/>
                  <a:gd name="T41" fmla="*/ 14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9" h="248">
                    <a:moveTo>
                      <a:pt x="176" y="149"/>
                    </a:moveTo>
                    <a:cubicBezTo>
                      <a:pt x="172" y="141"/>
                      <a:pt x="167" y="134"/>
                      <a:pt x="162" y="127"/>
                    </a:cubicBezTo>
                    <a:cubicBezTo>
                      <a:pt x="161" y="128"/>
                      <a:pt x="160" y="128"/>
                      <a:pt x="160" y="128"/>
                    </a:cubicBezTo>
                    <a:cubicBezTo>
                      <a:pt x="164" y="147"/>
                      <a:pt x="169" y="166"/>
                      <a:pt x="174" y="184"/>
                    </a:cubicBezTo>
                    <a:cubicBezTo>
                      <a:pt x="175" y="184"/>
                      <a:pt x="177" y="184"/>
                      <a:pt x="179" y="184"/>
                    </a:cubicBezTo>
                    <a:cubicBezTo>
                      <a:pt x="192" y="142"/>
                      <a:pt x="206" y="100"/>
                      <a:pt x="218" y="57"/>
                    </a:cubicBezTo>
                    <a:cubicBezTo>
                      <a:pt x="234" y="2"/>
                      <a:pt x="234" y="4"/>
                      <a:pt x="291" y="1"/>
                    </a:cubicBezTo>
                    <a:cubicBezTo>
                      <a:pt x="334" y="0"/>
                      <a:pt x="359" y="26"/>
                      <a:pt x="357" y="68"/>
                    </a:cubicBezTo>
                    <a:cubicBezTo>
                      <a:pt x="354" y="127"/>
                      <a:pt x="356" y="187"/>
                      <a:pt x="356" y="248"/>
                    </a:cubicBezTo>
                    <a:cubicBezTo>
                      <a:pt x="238" y="248"/>
                      <a:pt x="120" y="248"/>
                      <a:pt x="1" y="248"/>
                    </a:cubicBezTo>
                    <a:cubicBezTo>
                      <a:pt x="1" y="242"/>
                      <a:pt x="0" y="236"/>
                      <a:pt x="0" y="231"/>
                    </a:cubicBezTo>
                    <a:cubicBezTo>
                      <a:pt x="0" y="173"/>
                      <a:pt x="0" y="115"/>
                      <a:pt x="0" y="57"/>
                    </a:cubicBezTo>
                    <a:cubicBezTo>
                      <a:pt x="0" y="21"/>
                      <a:pt x="18" y="3"/>
                      <a:pt x="53" y="2"/>
                    </a:cubicBezTo>
                    <a:cubicBezTo>
                      <a:pt x="71" y="2"/>
                      <a:pt x="89" y="3"/>
                      <a:pt x="107" y="2"/>
                    </a:cubicBezTo>
                    <a:cubicBezTo>
                      <a:pt x="119" y="1"/>
                      <a:pt x="124" y="5"/>
                      <a:pt x="127" y="16"/>
                    </a:cubicBezTo>
                    <a:cubicBezTo>
                      <a:pt x="137" y="48"/>
                      <a:pt x="147" y="79"/>
                      <a:pt x="160" y="110"/>
                    </a:cubicBezTo>
                    <a:cubicBezTo>
                      <a:pt x="163" y="79"/>
                      <a:pt x="165" y="48"/>
                      <a:pt x="168" y="17"/>
                    </a:cubicBezTo>
                    <a:cubicBezTo>
                      <a:pt x="169" y="12"/>
                      <a:pt x="173" y="7"/>
                      <a:pt x="176" y="2"/>
                    </a:cubicBezTo>
                    <a:cubicBezTo>
                      <a:pt x="180" y="7"/>
                      <a:pt x="186" y="11"/>
                      <a:pt x="186" y="16"/>
                    </a:cubicBezTo>
                    <a:cubicBezTo>
                      <a:pt x="190" y="39"/>
                      <a:pt x="190" y="63"/>
                      <a:pt x="194" y="85"/>
                    </a:cubicBezTo>
                    <a:cubicBezTo>
                      <a:pt x="199" y="110"/>
                      <a:pt x="194" y="130"/>
                      <a:pt x="176"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2" name="Freeform 29"/>
              <p:cNvSpPr>
                <a:spLocks/>
              </p:cNvSpPr>
              <p:nvPr/>
            </p:nvSpPr>
            <p:spPr bwMode="auto">
              <a:xfrm>
                <a:off x="1223" y="2052"/>
                <a:ext cx="839" cy="588"/>
              </a:xfrm>
              <a:custGeom>
                <a:avLst/>
                <a:gdLst>
                  <a:gd name="T0" fmla="*/ 197 w 355"/>
                  <a:gd name="T1" fmla="*/ 116 h 249"/>
                  <a:gd name="T2" fmla="*/ 229 w 355"/>
                  <a:gd name="T3" fmla="*/ 16 h 249"/>
                  <a:gd name="T4" fmla="*/ 251 w 355"/>
                  <a:gd name="T5" fmla="*/ 1 h 249"/>
                  <a:gd name="T6" fmla="*/ 309 w 355"/>
                  <a:gd name="T7" fmla="*/ 1 h 249"/>
                  <a:gd name="T8" fmla="*/ 354 w 355"/>
                  <a:gd name="T9" fmla="*/ 46 h 249"/>
                  <a:gd name="T10" fmla="*/ 355 w 355"/>
                  <a:gd name="T11" fmla="*/ 242 h 249"/>
                  <a:gd name="T12" fmla="*/ 352 w 355"/>
                  <a:gd name="T13" fmla="*/ 248 h 249"/>
                  <a:gd name="T14" fmla="*/ 315 w 355"/>
                  <a:gd name="T15" fmla="*/ 248 h 249"/>
                  <a:gd name="T16" fmla="*/ 21 w 355"/>
                  <a:gd name="T17" fmla="*/ 249 h 249"/>
                  <a:gd name="T18" fmla="*/ 1 w 355"/>
                  <a:gd name="T19" fmla="*/ 229 h 249"/>
                  <a:gd name="T20" fmla="*/ 1 w 355"/>
                  <a:gd name="T21" fmla="*/ 55 h 249"/>
                  <a:gd name="T22" fmla="*/ 55 w 355"/>
                  <a:gd name="T23" fmla="*/ 1 h 249"/>
                  <a:gd name="T24" fmla="*/ 91 w 355"/>
                  <a:gd name="T25" fmla="*/ 2 h 249"/>
                  <a:gd name="T26" fmla="*/ 131 w 355"/>
                  <a:gd name="T27" fmla="*/ 29 h 249"/>
                  <a:gd name="T28" fmla="*/ 179 w 355"/>
                  <a:gd name="T29" fmla="*/ 182 h 249"/>
                  <a:gd name="T30" fmla="*/ 197 w 355"/>
                  <a:gd name="T31" fmla="*/ 115 h 249"/>
                  <a:gd name="T32" fmla="*/ 197 w 355"/>
                  <a:gd name="T33" fmla="*/ 11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5" h="249">
                    <a:moveTo>
                      <a:pt x="197" y="116"/>
                    </a:moveTo>
                    <a:cubicBezTo>
                      <a:pt x="208" y="82"/>
                      <a:pt x="219" y="49"/>
                      <a:pt x="229" y="16"/>
                    </a:cubicBezTo>
                    <a:cubicBezTo>
                      <a:pt x="233" y="4"/>
                      <a:pt x="239" y="0"/>
                      <a:pt x="251" y="1"/>
                    </a:cubicBezTo>
                    <a:cubicBezTo>
                      <a:pt x="270" y="2"/>
                      <a:pt x="289" y="0"/>
                      <a:pt x="309" y="1"/>
                    </a:cubicBezTo>
                    <a:cubicBezTo>
                      <a:pt x="334" y="3"/>
                      <a:pt x="354" y="20"/>
                      <a:pt x="354" y="46"/>
                    </a:cubicBezTo>
                    <a:cubicBezTo>
                      <a:pt x="355" y="111"/>
                      <a:pt x="355" y="176"/>
                      <a:pt x="355" y="242"/>
                    </a:cubicBezTo>
                    <a:cubicBezTo>
                      <a:pt x="355" y="243"/>
                      <a:pt x="353" y="245"/>
                      <a:pt x="352" y="248"/>
                    </a:cubicBezTo>
                    <a:cubicBezTo>
                      <a:pt x="340" y="248"/>
                      <a:pt x="327" y="248"/>
                      <a:pt x="315" y="248"/>
                    </a:cubicBezTo>
                    <a:cubicBezTo>
                      <a:pt x="217" y="248"/>
                      <a:pt x="119" y="248"/>
                      <a:pt x="21" y="249"/>
                    </a:cubicBezTo>
                    <a:cubicBezTo>
                      <a:pt x="5" y="249"/>
                      <a:pt x="0" y="245"/>
                      <a:pt x="1" y="229"/>
                    </a:cubicBezTo>
                    <a:cubicBezTo>
                      <a:pt x="2" y="171"/>
                      <a:pt x="1" y="113"/>
                      <a:pt x="1" y="55"/>
                    </a:cubicBezTo>
                    <a:cubicBezTo>
                      <a:pt x="1" y="19"/>
                      <a:pt x="19" y="1"/>
                      <a:pt x="55" y="1"/>
                    </a:cubicBezTo>
                    <a:cubicBezTo>
                      <a:pt x="67" y="1"/>
                      <a:pt x="79" y="2"/>
                      <a:pt x="91" y="2"/>
                    </a:cubicBezTo>
                    <a:cubicBezTo>
                      <a:pt x="122" y="1"/>
                      <a:pt x="122" y="1"/>
                      <a:pt x="131" y="29"/>
                    </a:cubicBezTo>
                    <a:cubicBezTo>
                      <a:pt x="146" y="79"/>
                      <a:pt x="160" y="130"/>
                      <a:pt x="179" y="182"/>
                    </a:cubicBezTo>
                    <a:cubicBezTo>
                      <a:pt x="185" y="159"/>
                      <a:pt x="191" y="137"/>
                      <a:pt x="197" y="115"/>
                    </a:cubicBezTo>
                    <a:lnTo>
                      <a:pt x="197"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3" name="Freeform 30"/>
              <p:cNvSpPr>
                <a:spLocks/>
              </p:cNvSpPr>
              <p:nvPr/>
            </p:nvSpPr>
            <p:spPr bwMode="auto">
              <a:xfrm>
                <a:off x="-636" y="836"/>
                <a:ext cx="2306" cy="657"/>
              </a:xfrm>
              <a:custGeom>
                <a:avLst/>
                <a:gdLst>
                  <a:gd name="T0" fmla="*/ 472 w 976"/>
                  <a:gd name="T1" fmla="*/ 0 h 278"/>
                  <a:gd name="T2" fmla="*/ 499 w 976"/>
                  <a:gd name="T3" fmla="*/ 0 h 278"/>
                  <a:gd name="T4" fmla="*/ 499 w 976"/>
                  <a:gd name="T5" fmla="*/ 120 h 278"/>
                  <a:gd name="T6" fmla="*/ 543 w 976"/>
                  <a:gd name="T7" fmla="*/ 120 h 278"/>
                  <a:gd name="T8" fmla="*/ 953 w 976"/>
                  <a:gd name="T9" fmla="*/ 119 h 278"/>
                  <a:gd name="T10" fmla="*/ 975 w 976"/>
                  <a:gd name="T11" fmla="*/ 142 h 278"/>
                  <a:gd name="T12" fmla="*/ 975 w 976"/>
                  <a:gd name="T13" fmla="*/ 254 h 278"/>
                  <a:gd name="T14" fmla="*/ 962 w 976"/>
                  <a:gd name="T15" fmla="*/ 273 h 278"/>
                  <a:gd name="T16" fmla="*/ 949 w 976"/>
                  <a:gd name="T17" fmla="*/ 254 h 278"/>
                  <a:gd name="T18" fmla="*/ 949 w 976"/>
                  <a:gd name="T19" fmla="*/ 148 h 278"/>
                  <a:gd name="T20" fmla="*/ 501 w 976"/>
                  <a:gd name="T21" fmla="*/ 148 h 278"/>
                  <a:gd name="T22" fmla="*/ 501 w 976"/>
                  <a:gd name="T23" fmla="*/ 269 h 278"/>
                  <a:gd name="T24" fmla="*/ 473 w 976"/>
                  <a:gd name="T25" fmla="*/ 251 h 278"/>
                  <a:gd name="T26" fmla="*/ 473 w 976"/>
                  <a:gd name="T27" fmla="*/ 148 h 278"/>
                  <a:gd name="T28" fmla="*/ 28 w 976"/>
                  <a:gd name="T29" fmla="*/ 148 h 278"/>
                  <a:gd name="T30" fmla="*/ 28 w 976"/>
                  <a:gd name="T31" fmla="*/ 228 h 278"/>
                  <a:gd name="T32" fmla="*/ 28 w 976"/>
                  <a:gd name="T33" fmla="*/ 250 h 278"/>
                  <a:gd name="T34" fmla="*/ 0 w 976"/>
                  <a:gd name="T35" fmla="*/ 271 h 278"/>
                  <a:gd name="T36" fmla="*/ 0 w 976"/>
                  <a:gd name="T37" fmla="*/ 121 h 278"/>
                  <a:gd name="T38" fmla="*/ 472 w 976"/>
                  <a:gd name="T39" fmla="*/ 121 h 278"/>
                  <a:gd name="T40" fmla="*/ 472 w 976"/>
                  <a:gd name="T4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6" h="278">
                    <a:moveTo>
                      <a:pt x="472" y="0"/>
                    </a:moveTo>
                    <a:cubicBezTo>
                      <a:pt x="483" y="0"/>
                      <a:pt x="490" y="0"/>
                      <a:pt x="499" y="0"/>
                    </a:cubicBezTo>
                    <a:cubicBezTo>
                      <a:pt x="499" y="39"/>
                      <a:pt x="499" y="79"/>
                      <a:pt x="499" y="120"/>
                    </a:cubicBezTo>
                    <a:cubicBezTo>
                      <a:pt x="516" y="120"/>
                      <a:pt x="529" y="120"/>
                      <a:pt x="543" y="120"/>
                    </a:cubicBezTo>
                    <a:cubicBezTo>
                      <a:pt x="680" y="120"/>
                      <a:pt x="816" y="120"/>
                      <a:pt x="953" y="119"/>
                    </a:cubicBezTo>
                    <a:cubicBezTo>
                      <a:pt x="971" y="119"/>
                      <a:pt x="976" y="124"/>
                      <a:pt x="975" y="142"/>
                    </a:cubicBezTo>
                    <a:cubicBezTo>
                      <a:pt x="974" y="179"/>
                      <a:pt x="975" y="217"/>
                      <a:pt x="975" y="254"/>
                    </a:cubicBezTo>
                    <a:cubicBezTo>
                      <a:pt x="975" y="264"/>
                      <a:pt x="976" y="273"/>
                      <a:pt x="962" y="273"/>
                    </a:cubicBezTo>
                    <a:cubicBezTo>
                      <a:pt x="947" y="274"/>
                      <a:pt x="949" y="264"/>
                      <a:pt x="949" y="254"/>
                    </a:cubicBezTo>
                    <a:cubicBezTo>
                      <a:pt x="949" y="219"/>
                      <a:pt x="949" y="184"/>
                      <a:pt x="949" y="148"/>
                    </a:cubicBezTo>
                    <a:cubicBezTo>
                      <a:pt x="799" y="148"/>
                      <a:pt x="650" y="148"/>
                      <a:pt x="501" y="148"/>
                    </a:cubicBezTo>
                    <a:cubicBezTo>
                      <a:pt x="501" y="189"/>
                      <a:pt x="501" y="229"/>
                      <a:pt x="501" y="269"/>
                    </a:cubicBezTo>
                    <a:cubicBezTo>
                      <a:pt x="475" y="278"/>
                      <a:pt x="473" y="276"/>
                      <a:pt x="473" y="251"/>
                    </a:cubicBezTo>
                    <a:cubicBezTo>
                      <a:pt x="473" y="217"/>
                      <a:pt x="473" y="184"/>
                      <a:pt x="473" y="148"/>
                    </a:cubicBezTo>
                    <a:cubicBezTo>
                      <a:pt x="325" y="148"/>
                      <a:pt x="178" y="148"/>
                      <a:pt x="28" y="148"/>
                    </a:cubicBezTo>
                    <a:cubicBezTo>
                      <a:pt x="28" y="174"/>
                      <a:pt x="28" y="201"/>
                      <a:pt x="28" y="228"/>
                    </a:cubicBezTo>
                    <a:cubicBezTo>
                      <a:pt x="28" y="236"/>
                      <a:pt x="28" y="243"/>
                      <a:pt x="28" y="250"/>
                    </a:cubicBezTo>
                    <a:cubicBezTo>
                      <a:pt x="28" y="275"/>
                      <a:pt x="27" y="276"/>
                      <a:pt x="0" y="271"/>
                    </a:cubicBezTo>
                    <a:cubicBezTo>
                      <a:pt x="0" y="221"/>
                      <a:pt x="0" y="172"/>
                      <a:pt x="0" y="121"/>
                    </a:cubicBezTo>
                    <a:cubicBezTo>
                      <a:pt x="157" y="121"/>
                      <a:pt x="313" y="121"/>
                      <a:pt x="472" y="121"/>
                    </a:cubicBezTo>
                    <a:cubicBezTo>
                      <a:pt x="472" y="80"/>
                      <a:pt x="472" y="41"/>
                      <a:pt x="4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4" name="Freeform 31"/>
              <p:cNvSpPr>
                <a:spLocks/>
              </p:cNvSpPr>
              <p:nvPr/>
            </p:nvSpPr>
            <p:spPr bwMode="auto">
              <a:xfrm>
                <a:off x="297" y="1599"/>
                <a:ext cx="423" cy="413"/>
              </a:xfrm>
              <a:custGeom>
                <a:avLst/>
                <a:gdLst>
                  <a:gd name="T0" fmla="*/ 4 w 179"/>
                  <a:gd name="T1" fmla="*/ 87 h 175"/>
                  <a:gd name="T2" fmla="*/ 93 w 179"/>
                  <a:gd name="T3" fmla="*/ 0 h 175"/>
                  <a:gd name="T4" fmla="*/ 178 w 179"/>
                  <a:gd name="T5" fmla="*/ 88 h 175"/>
                  <a:gd name="T6" fmla="*/ 92 w 179"/>
                  <a:gd name="T7" fmla="*/ 175 h 175"/>
                  <a:gd name="T8" fmla="*/ 4 w 179"/>
                  <a:gd name="T9" fmla="*/ 87 h 175"/>
                </a:gdLst>
                <a:ahLst/>
                <a:cxnLst>
                  <a:cxn ang="0">
                    <a:pos x="T0" y="T1"/>
                  </a:cxn>
                  <a:cxn ang="0">
                    <a:pos x="T2" y="T3"/>
                  </a:cxn>
                  <a:cxn ang="0">
                    <a:pos x="T4" y="T5"/>
                  </a:cxn>
                  <a:cxn ang="0">
                    <a:pos x="T6" y="T7"/>
                  </a:cxn>
                  <a:cxn ang="0">
                    <a:pos x="T8" y="T9"/>
                  </a:cxn>
                </a:cxnLst>
                <a:rect l="0" t="0" r="r" b="b"/>
                <a:pathLst>
                  <a:path w="179" h="175">
                    <a:moveTo>
                      <a:pt x="4" y="87"/>
                    </a:moveTo>
                    <a:cubicBezTo>
                      <a:pt x="4" y="40"/>
                      <a:pt x="46" y="0"/>
                      <a:pt x="93" y="0"/>
                    </a:cubicBezTo>
                    <a:cubicBezTo>
                      <a:pt x="143" y="0"/>
                      <a:pt x="179" y="42"/>
                      <a:pt x="178" y="88"/>
                    </a:cubicBezTo>
                    <a:cubicBezTo>
                      <a:pt x="177" y="134"/>
                      <a:pt x="142" y="175"/>
                      <a:pt x="92" y="175"/>
                    </a:cubicBezTo>
                    <a:cubicBezTo>
                      <a:pt x="47" y="175"/>
                      <a:pt x="0" y="131"/>
                      <a:pt x="4"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5" name="Freeform 32"/>
              <p:cNvSpPr>
                <a:spLocks/>
              </p:cNvSpPr>
              <p:nvPr/>
            </p:nvSpPr>
            <p:spPr bwMode="auto">
              <a:xfrm>
                <a:off x="-822" y="1599"/>
                <a:ext cx="418" cy="413"/>
              </a:xfrm>
              <a:custGeom>
                <a:avLst/>
                <a:gdLst>
                  <a:gd name="T0" fmla="*/ 90 w 177"/>
                  <a:gd name="T1" fmla="*/ 0 h 175"/>
                  <a:gd name="T2" fmla="*/ 177 w 177"/>
                  <a:gd name="T3" fmla="*/ 88 h 175"/>
                  <a:gd name="T4" fmla="*/ 90 w 177"/>
                  <a:gd name="T5" fmla="*/ 175 h 175"/>
                  <a:gd name="T6" fmla="*/ 2 w 177"/>
                  <a:gd name="T7" fmla="*/ 86 h 175"/>
                  <a:gd name="T8" fmla="*/ 90 w 177"/>
                  <a:gd name="T9" fmla="*/ 0 h 175"/>
                </a:gdLst>
                <a:ahLst/>
                <a:cxnLst>
                  <a:cxn ang="0">
                    <a:pos x="T0" y="T1"/>
                  </a:cxn>
                  <a:cxn ang="0">
                    <a:pos x="T2" y="T3"/>
                  </a:cxn>
                  <a:cxn ang="0">
                    <a:pos x="T4" y="T5"/>
                  </a:cxn>
                  <a:cxn ang="0">
                    <a:pos x="T6" y="T7"/>
                  </a:cxn>
                  <a:cxn ang="0">
                    <a:pos x="T8" y="T9"/>
                  </a:cxn>
                </a:cxnLst>
                <a:rect l="0" t="0" r="r" b="b"/>
                <a:pathLst>
                  <a:path w="177" h="175">
                    <a:moveTo>
                      <a:pt x="90" y="0"/>
                    </a:moveTo>
                    <a:cubicBezTo>
                      <a:pt x="139" y="0"/>
                      <a:pt x="177" y="39"/>
                      <a:pt x="177" y="88"/>
                    </a:cubicBezTo>
                    <a:cubicBezTo>
                      <a:pt x="177" y="133"/>
                      <a:pt x="135" y="175"/>
                      <a:pt x="90" y="175"/>
                    </a:cubicBezTo>
                    <a:cubicBezTo>
                      <a:pt x="48" y="175"/>
                      <a:pt x="0" y="131"/>
                      <a:pt x="2" y="86"/>
                    </a:cubicBezTo>
                    <a:cubicBezTo>
                      <a:pt x="5" y="41"/>
                      <a:pt x="45" y="0"/>
                      <a:pt x="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6" name="Freeform 33"/>
              <p:cNvSpPr>
                <a:spLocks/>
              </p:cNvSpPr>
              <p:nvPr/>
            </p:nvSpPr>
            <p:spPr bwMode="auto">
              <a:xfrm>
                <a:off x="1426" y="1596"/>
                <a:ext cx="419" cy="416"/>
              </a:xfrm>
              <a:custGeom>
                <a:avLst/>
                <a:gdLst>
                  <a:gd name="T0" fmla="*/ 6 w 177"/>
                  <a:gd name="T1" fmla="*/ 87 h 176"/>
                  <a:gd name="T2" fmla="*/ 92 w 177"/>
                  <a:gd name="T3" fmla="*/ 1 h 176"/>
                  <a:gd name="T4" fmla="*/ 177 w 177"/>
                  <a:gd name="T5" fmla="*/ 89 h 176"/>
                  <a:gd name="T6" fmla="*/ 91 w 177"/>
                  <a:gd name="T7" fmla="*/ 176 h 176"/>
                  <a:gd name="T8" fmla="*/ 6 w 177"/>
                  <a:gd name="T9" fmla="*/ 87 h 176"/>
                </a:gdLst>
                <a:ahLst/>
                <a:cxnLst>
                  <a:cxn ang="0">
                    <a:pos x="T0" y="T1"/>
                  </a:cxn>
                  <a:cxn ang="0">
                    <a:pos x="T2" y="T3"/>
                  </a:cxn>
                  <a:cxn ang="0">
                    <a:pos x="T4" y="T5"/>
                  </a:cxn>
                  <a:cxn ang="0">
                    <a:pos x="T6" y="T7"/>
                  </a:cxn>
                  <a:cxn ang="0">
                    <a:pos x="T8" y="T9"/>
                  </a:cxn>
                </a:cxnLst>
                <a:rect l="0" t="0" r="r" b="b"/>
                <a:pathLst>
                  <a:path w="177" h="176">
                    <a:moveTo>
                      <a:pt x="6" y="87"/>
                    </a:moveTo>
                    <a:cubicBezTo>
                      <a:pt x="0" y="34"/>
                      <a:pt x="56" y="0"/>
                      <a:pt x="92" y="1"/>
                    </a:cubicBezTo>
                    <a:cubicBezTo>
                      <a:pt x="141" y="2"/>
                      <a:pt x="177" y="38"/>
                      <a:pt x="177" y="89"/>
                    </a:cubicBezTo>
                    <a:cubicBezTo>
                      <a:pt x="176" y="138"/>
                      <a:pt x="139" y="175"/>
                      <a:pt x="91" y="176"/>
                    </a:cubicBezTo>
                    <a:cubicBezTo>
                      <a:pt x="44" y="176"/>
                      <a:pt x="6" y="136"/>
                      <a:pt x="6"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sp>
            <p:nvSpPr>
              <p:cNvPr id="97" name="Freeform 34"/>
              <p:cNvSpPr>
                <a:spLocks/>
              </p:cNvSpPr>
              <p:nvPr/>
            </p:nvSpPr>
            <p:spPr bwMode="auto">
              <a:xfrm>
                <a:off x="1582" y="2055"/>
                <a:ext cx="107" cy="342"/>
              </a:xfrm>
              <a:custGeom>
                <a:avLst/>
                <a:gdLst>
                  <a:gd name="T0" fmla="*/ 45 w 45"/>
                  <a:gd name="T1" fmla="*/ 114 h 145"/>
                  <a:gd name="T2" fmla="*/ 26 w 45"/>
                  <a:gd name="T3" fmla="*/ 145 h 145"/>
                  <a:gd name="T4" fmla="*/ 14 w 45"/>
                  <a:gd name="T5" fmla="*/ 62 h 145"/>
                  <a:gd name="T6" fmla="*/ 18 w 45"/>
                  <a:gd name="T7" fmla="*/ 10 h 145"/>
                  <a:gd name="T8" fmla="*/ 26 w 45"/>
                  <a:gd name="T9" fmla="*/ 0 h 145"/>
                  <a:gd name="T10" fmla="*/ 35 w 45"/>
                  <a:gd name="T11" fmla="*/ 11 h 145"/>
                  <a:gd name="T12" fmla="*/ 45 w 45"/>
                  <a:gd name="T13" fmla="*/ 115 h 145"/>
                  <a:gd name="T14" fmla="*/ 45 w 45"/>
                  <a:gd name="T15" fmla="*/ 114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45">
                    <a:moveTo>
                      <a:pt x="45" y="114"/>
                    </a:moveTo>
                    <a:cubicBezTo>
                      <a:pt x="39" y="125"/>
                      <a:pt x="32" y="135"/>
                      <a:pt x="26" y="145"/>
                    </a:cubicBezTo>
                    <a:cubicBezTo>
                      <a:pt x="0" y="119"/>
                      <a:pt x="11" y="90"/>
                      <a:pt x="14" y="62"/>
                    </a:cubicBezTo>
                    <a:cubicBezTo>
                      <a:pt x="15" y="44"/>
                      <a:pt x="16" y="27"/>
                      <a:pt x="18" y="10"/>
                    </a:cubicBezTo>
                    <a:cubicBezTo>
                      <a:pt x="18" y="6"/>
                      <a:pt x="23" y="3"/>
                      <a:pt x="26" y="0"/>
                    </a:cubicBezTo>
                    <a:cubicBezTo>
                      <a:pt x="29" y="4"/>
                      <a:pt x="34" y="7"/>
                      <a:pt x="35" y="11"/>
                    </a:cubicBezTo>
                    <a:cubicBezTo>
                      <a:pt x="38" y="45"/>
                      <a:pt x="42" y="80"/>
                      <a:pt x="45" y="115"/>
                    </a:cubicBezTo>
                    <a:cubicBezTo>
                      <a:pt x="45" y="115"/>
                      <a:pt x="45" y="114"/>
                      <a:pt x="45"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161"/>
                <a:endParaRPr lang="en-US" sz="1400">
                  <a:solidFill>
                    <a:prstClr val="black"/>
                  </a:solidFill>
                </a:endParaRPr>
              </a:p>
            </p:txBody>
          </p:sp>
        </p:grpSp>
      </p:grpSp>
      <p:grpSp>
        <p:nvGrpSpPr>
          <p:cNvPr id="98" name="Group 28"/>
          <p:cNvGrpSpPr>
            <a:grpSpLocks noChangeAspect="1"/>
          </p:cNvGrpSpPr>
          <p:nvPr/>
        </p:nvGrpSpPr>
        <p:grpSpPr bwMode="auto">
          <a:xfrm>
            <a:off x="6588474" y="1751054"/>
            <a:ext cx="311975" cy="278240"/>
            <a:chOff x="750" y="-436"/>
            <a:chExt cx="4559" cy="4066"/>
          </a:xfrm>
          <a:solidFill>
            <a:schemeClr val="bg1"/>
          </a:solidFill>
        </p:grpSpPr>
        <p:sp>
          <p:nvSpPr>
            <p:cNvPr id="99" name="Freeform 29"/>
            <p:cNvSpPr>
              <a:spLocks/>
            </p:cNvSpPr>
            <p:nvPr/>
          </p:nvSpPr>
          <p:spPr bwMode="auto">
            <a:xfrm>
              <a:off x="750" y="-436"/>
              <a:ext cx="4559" cy="3104"/>
            </a:xfrm>
            <a:custGeom>
              <a:avLst/>
              <a:gdLst>
                <a:gd name="T0" fmla="*/ 413 w 1930"/>
                <a:gd name="T1" fmla="*/ 1308 h 1314"/>
                <a:gd name="T2" fmla="*/ 289 w 1930"/>
                <a:gd name="T3" fmla="*/ 1270 h 1314"/>
                <a:gd name="T4" fmla="*/ 31 w 1930"/>
                <a:gd name="T5" fmla="*/ 911 h 1314"/>
                <a:gd name="T6" fmla="*/ 394 w 1930"/>
                <a:gd name="T7" fmla="*/ 407 h 1314"/>
                <a:gd name="T8" fmla="*/ 505 w 1930"/>
                <a:gd name="T9" fmla="*/ 397 h 1314"/>
                <a:gd name="T10" fmla="*/ 528 w 1930"/>
                <a:gd name="T11" fmla="*/ 378 h 1314"/>
                <a:gd name="T12" fmla="*/ 1007 w 1930"/>
                <a:gd name="T13" fmla="*/ 10 h 1314"/>
                <a:gd name="T14" fmla="*/ 1448 w 1930"/>
                <a:gd name="T15" fmla="*/ 402 h 1314"/>
                <a:gd name="T16" fmla="*/ 1455 w 1930"/>
                <a:gd name="T17" fmla="*/ 520 h 1314"/>
                <a:gd name="T18" fmla="*/ 1841 w 1930"/>
                <a:gd name="T19" fmla="*/ 679 h 1314"/>
                <a:gd name="T20" fmla="*/ 1920 w 1930"/>
                <a:gd name="T21" fmla="*/ 953 h 1314"/>
                <a:gd name="T22" fmla="*/ 1535 w 1930"/>
                <a:gd name="T23" fmla="*/ 1314 h 1314"/>
                <a:gd name="T24" fmla="*/ 1536 w 1930"/>
                <a:gd name="T25" fmla="*/ 1148 h 1314"/>
                <a:gd name="T26" fmla="*/ 1550 w 1930"/>
                <a:gd name="T27" fmla="*/ 1137 h 1314"/>
                <a:gd name="T28" fmla="*/ 1706 w 1930"/>
                <a:gd name="T29" fmla="*/ 1034 h 1314"/>
                <a:gd name="T30" fmla="*/ 1711 w 1930"/>
                <a:gd name="T31" fmla="*/ 809 h 1314"/>
                <a:gd name="T32" fmla="*/ 1519 w 1930"/>
                <a:gd name="T33" fmla="*/ 697 h 1314"/>
                <a:gd name="T34" fmla="*/ 1351 w 1930"/>
                <a:gd name="T35" fmla="*/ 718 h 1314"/>
                <a:gd name="T36" fmla="*/ 1266 w 1930"/>
                <a:gd name="T37" fmla="*/ 731 h 1314"/>
                <a:gd name="T38" fmla="*/ 1246 w 1930"/>
                <a:gd name="T39" fmla="*/ 732 h 1314"/>
                <a:gd name="T40" fmla="*/ 1253 w 1930"/>
                <a:gd name="T41" fmla="*/ 659 h 1314"/>
                <a:gd name="T42" fmla="*/ 1270 w 1930"/>
                <a:gd name="T43" fmla="*/ 472 h 1314"/>
                <a:gd name="T44" fmla="*/ 975 w 1930"/>
                <a:gd name="T45" fmla="*/ 188 h 1314"/>
                <a:gd name="T46" fmla="*/ 701 w 1930"/>
                <a:gd name="T47" fmla="*/ 436 h 1314"/>
                <a:gd name="T48" fmla="*/ 679 w 1930"/>
                <a:gd name="T49" fmla="*/ 567 h 1314"/>
                <a:gd name="T50" fmla="*/ 658 w 1930"/>
                <a:gd name="T51" fmla="*/ 584 h 1314"/>
                <a:gd name="T52" fmla="*/ 508 w 1930"/>
                <a:gd name="T53" fmla="*/ 575 h 1314"/>
                <a:gd name="T54" fmla="*/ 209 w 1930"/>
                <a:gd name="T55" fmla="*/ 823 h 1314"/>
                <a:gd name="T56" fmla="*/ 394 w 1930"/>
                <a:gd name="T57" fmla="*/ 1121 h 1314"/>
                <a:gd name="T58" fmla="*/ 413 w 1930"/>
                <a:gd name="T59" fmla="*/ 1150 h 1314"/>
                <a:gd name="T60" fmla="*/ 413 w 1930"/>
                <a:gd name="T61" fmla="*/ 1308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30" h="1314">
                  <a:moveTo>
                    <a:pt x="413" y="1308"/>
                  </a:moveTo>
                  <a:cubicBezTo>
                    <a:pt x="367" y="1302"/>
                    <a:pt x="327" y="1289"/>
                    <a:pt x="289" y="1270"/>
                  </a:cubicBezTo>
                  <a:cubicBezTo>
                    <a:pt x="141" y="1195"/>
                    <a:pt x="53" y="1076"/>
                    <a:pt x="31" y="911"/>
                  </a:cubicBezTo>
                  <a:cubicBezTo>
                    <a:pt x="0" y="683"/>
                    <a:pt x="152" y="458"/>
                    <a:pt x="394" y="407"/>
                  </a:cubicBezTo>
                  <a:cubicBezTo>
                    <a:pt x="431" y="399"/>
                    <a:pt x="468" y="399"/>
                    <a:pt x="505" y="397"/>
                  </a:cubicBezTo>
                  <a:cubicBezTo>
                    <a:pt x="519" y="396"/>
                    <a:pt x="525" y="393"/>
                    <a:pt x="528" y="378"/>
                  </a:cubicBezTo>
                  <a:cubicBezTo>
                    <a:pt x="576" y="154"/>
                    <a:pt x="777" y="0"/>
                    <a:pt x="1007" y="10"/>
                  </a:cubicBezTo>
                  <a:cubicBezTo>
                    <a:pt x="1229" y="20"/>
                    <a:pt x="1413" y="183"/>
                    <a:pt x="1448" y="402"/>
                  </a:cubicBezTo>
                  <a:cubicBezTo>
                    <a:pt x="1454" y="440"/>
                    <a:pt x="1452" y="479"/>
                    <a:pt x="1455" y="520"/>
                  </a:cubicBezTo>
                  <a:cubicBezTo>
                    <a:pt x="1611" y="503"/>
                    <a:pt x="1743" y="552"/>
                    <a:pt x="1841" y="679"/>
                  </a:cubicBezTo>
                  <a:cubicBezTo>
                    <a:pt x="1903" y="760"/>
                    <a:pt x="1930" y="852"/>
                    <a:pt x="1920" y="953"/>
                  </a:cubicBezTo>
                  <a:cubicBezTo>
                    <a:pt x="1896" y="1187"/>
                    <a:pt x="1698" y="1313"/>
                    <a:pt x="1535" y="1314"/>
                  </a:cubicBezTo>
                  <a:cubicBezTo>
                    <a:pt x="1535" y="1258"/>
                    <a:pt x="1535" y="1203"/>
                    <a:pt x="1536" y="1148"/>
                  </a:cubicBezTo>
                  <a:cubicBezTo>
                    <a:pt x="1536" y="1144"/>
                    <a:pt x="1545" y="1138"/>
                    <a:pt x="1550" y="1137"/>
                  </a:cubicBezTo>
                  <a:cubicBezTo>
                    <a:pt x="1617" y="1124"/>
                    <a:pt x="1670" y="1092"/>
                    <a:pt x="1706" y="1034"/>
                  </a:cubicBezTo>
                  <a:cubicBezTo>
                    <a:pt x="1751" y="961"/>
                    <a:pt x="1754" y="884"/>
                    <a:pt x="1711" y="809"/>
                  </a:cubicBezTo>
                  <a:cubicBezTo>
                    <a:pt x="1669" y="736"/>
                    <a:pt x="1604" y="694"/>
                    <a:pt x="1519" y="697"/>
                  </a:cubicBezTo>
                  <a:cubicBezTo>
                    <a:pt x="1463" y="699"/>
                    <a:pt x="1407" y="710"/>
                    <a:pt x="1351" y="718"/>
                  </a:cubicBezTo>
                  <a:cubicBezTo>
                    <a:pt x="1323" y="722"/>
                    <a:pt x="1295" y="727"/>
                    <a:pt x="1266" y="731"/>
                  </a:cubicBezTo>
                  <a:cubicBezTo>
                    <a:pt x="1261" y="732"/>
                    <a:pt x="1255" y="732"/>
                    <a:pt x="1246" y="732"/>
                  </a:cubicBezTo>
                  <a:cubicBezTo>
                    <a:pt x="1248" y="706"/>
                    <a:pt x="1251" y="682"/>
                    <a:pt x="1253" y="659"/>
                  </a:cubicBezTo>
                  <a:cubicBezTo>
                    <a:pt x="1259" y="597"/>
                    <a:pt x="1269" y="534"/>
                    <a:pt x="1270" y="472"/>
                  </a:cubicBezTo>
                  <a:cubicBezTo>
                    <a:pt x="1273" y="311"/>
                    <a:pt x="1136" y="181"/>
                    <a:pt x="975" y="188"/>
                  </a:cubicBezTo>
                  <a:cubicBezTo>
                    <a:pt x="834" y="194"/>
                    <a:pt x="721" y="297"/>
                    <a:pt x="701" y="436"/>
                  </a:cubicBezTo>
                  <a:cubicBezTo>
                    <a:pt x="695" y="480"/>
                    <a:pt x="685" y="523"/>
                    <a:pt x="679" y="567"/>
                  </a:cubicBezTo>
                  <a:cubicBezTo>
                    <a:pt x="677" y="582"/>
                    <a:pt x="671" y="584"/>
                    <a:pt x="658" y="584"/>
                  </a:cubicBezTo>
                  <a:cubicBezTo>
                    <a:pt x="608" y="580"/>
                    <a:pt x="558" y="578"/>
                    <a:pt x="508" y="575"/>
                  </a:cubicBezTo>
                  <a:cubicBezTo>
                    <a:pt x="359" y="566"/>
                    <a:pt x="228" y="675"/>
                    <a:pt x="209" y="823"/>
                  </a:cubicBezTo>
                  <a:cubicBezTo>
                    <a:pt x="193" y="950"/>
                    <a:pt x="270" y="1074"/>
                    <a:pt x="394" y="1121"/>
                  </a:cubicBezTo>
                  <a:cubicBezTo>
                    <a:pt x="409" y="1127"/>
                    <a:pt x="413" y="1134"/>
                    <a:pt x="413" y="1150"/>
                  </a:cubicBezTo>
                  <a:cubicBezTo>
                    <a:pt x="412" y="1201"/>
                    <a:pt x="413" y="1253"/>
                    <a:pt x="413" y="13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513871"/>
              <a:endParaRPr lang="en-US" sz="1050">
                <a:solidFill>
                  <a:prstClr val="black"/>
                </a:solidFill>
              </a:endParaRPr>
            </a:p>
          </p:txBody>
        </p:sp>
        <p:sp>
          <p:nvSpPr>
            <p:cNvPr id="100" name="Freeform 30"/>
            <p:cNvSpPr>
              <a:spLocks/>
            </p:cNvSpPr>
            <p:nvPr/>
          </p:nvSpPr>
          <p:spPr bwMode="auto">
            <a:xfrm>
              <a:off x="2720" y="1829"/>
              <a:ext cx="1519" cy="1519"/>
            </a:xfrm>
            <a:custGeom>
              <a:avLst/>
              <a:gdLst>
                <a:gd name="T0" fmla="*/ 152 w 643"/>
                <a:gd name="T1" fmla="*/ 3 h 643"/>
                <a:gd name="T2" fmla="*/ 246 w 643"/>
                <a:gd name="T3" fmla="*/ 2 h 643"/>
                <a:gd name="T4" fmla="*/ 590 w 643"/>
                <a:gd name="T5" fmla="*/ 0 h 643"/>
                <a:gd name="T6" fmla="*/ 612 w 643"/>
                <a:gd name="T7" fmla="*/ 0 h 643"/>
                <a:gd name="T8" fmla="*/ 640 w 643"/>
                <a:gd name="T9" fmla="*/ 30 h 643"/>
                <a:gd name="T10" fmla="*/ 643 w 643"/>
                <a:gd name="T11" fmla="*/ 465 h 643"/>
                <a:gd name="T12" fmla="*/ 643 w 643"/>
                <a:gd name="T13" fmla="*/ 492 h 643"/>
                <a:gd name="T14" fmla="*/ 598 w 643"/>
                <a:gd name="T15" fmla="*/ 449 h 643"/>
                <a:gd name="T16" fmla="*/ 531 w 643"/>
                <a:gd name="T17" fmla="*/ 383 h 643"/>
                <a:gd name="T18" fmla="*/ 502 w 643"/>
                <a:gd name="T19" fmla="*/ 384 h 643"/>
                <a:gd name="T20" fmla="*/ 261 w 643"/>
                <a:gd name="T21" fmla="*/ 626 h 643"/>
                <a:gd name="T22" fmla="*/ 242 w 643"/>
                <a:gd name="T23" fmla="*/ 643 h 643"/>
                <a:gd name="T24" fmla="*/ 0 w 643"/>
                <a:gd name="T25" fmla="*/ 394 h 643"/>
                <a:gd name="T26" fmla="*/ 56 w 643"/>
                <a:gd name="T27" fmla="*/ 337 h 643"/>
                <a:gd name="T28" fmla="*/ 252 w 643"/>
                <a:gd name="T29" fmla="*/ 140 h 643"/>
                <a:gd name="T30" fmla="*/ 253 w 643"/>
                <a:gd name="T31" fmla="*/ 108 h 643"/>
                <a:gd name="T32" fmla="*/ 152 w 643"/>
                <a:gd name="T33" fmla="*/ 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3" h="643">
                  <a:moveTo>
                    <a:pt x="152" y="3"/>
                  </a:moveTo>
                  <a:cubicBezTo>
                    <a:pt x="182" y="3"/>
                    <a:pt x="214" y="3"/>
                    <a:pt x="246" y="2"/>
                  </a:cubicBezTo>
                  <a:cubicBezTo>
                    <a:pt x="360" y="2"/>
                    <a:pt x="475" y="1"/>
                    <a:pt x="590" y="0"/>
                  </a:cubicBezTo>
                  <a:cubicBezTo>
                    <a:pt x="597" y="0"/>
                    <a:pt x="604" y="0"/>
                    <a:pt x="612" y="0"/>
                  </a:cubicBezTo>
                  <a:cubicBezTo>
                    <a:pt x="640" y="1"/>
                    <a:pt x="640" y="1"/>
                    <a:pt x="640" y="30"/>
                  </a:cubicBezTo>
                  <a:cubicBezTo>
                    <a:pt x="641" y="175"/>
                    <a:pt x="642" y="320"/>
                    <a:pt x="643" y="465"/>
                  </a:cubicBezTo>
                  <a:cubicBezTo>
                    <a:pt x="643" y="473"/>
                    <a:pt x="643" y="480"/>
                    <a:pt x="643" y="492"/>
                  </a:cubicBezTo>
                  <a:cubicBezTo>
                    <a:pt x="626" y="476"/>
                    <a:pt x="612" y="463"/>
                    <a:pt x="598" y="449"/>
                  </a:cubicBezTo>
                  <a:cubicBezTo>
                    <a:pt x="575" y="427"/>
                    <a:pt x="553" y="406"/>
                    <a:pt x="531" y="383"/>
                  </a:cubicBezTo>
                  <a:cubicBezTo>
                    <a:pt x="520" y="371"/>
                    <a:pt x="513" y="373"/>
                    <a:pt x="502" y="384"/>
                  </a:cubicBezTo>
                  <a:cubicBezTo>
                    <a:pt x="422" y="465"/>
                    <a:pt x="341" y="545"/>
                    <a:pt x="261" y="626"/>
                  </a:cubicBezTo>
                  <a:cubicBezTo>
                    <a:pt x="255" y="631"/>
                    <a:pt x="249" y="637"/>
                    <a:pt x="242" y="643"/>
                  </a:cubicBezTo>
                  <a:cubicBezTo>
                    <a:pt x="161" y="560"/>
                    <a:pt x="81" y="478"/>
                    <a:pt x="0" y="394"/>
                  </a:cubicBezTo>
                  <a:cubicBezTo>
                    <a:pt x="16" y="378"/>
                    <a:pt x="36" y="357"/>
                    <a:pt x="56" y="337"/>
                  </a:cubicBezTo>
                  <a:cubicBezTo>
                    <a:pt x="121" y="271"/>
                    <a:pt x="186" y="205"/>
                    <a:pt x="252" y="140"/>
                  </a:cubicBezTo>
                  <a:cubicBezTo>
                    <a:pt x="265" y="128"/>
                    <a:pt x="265" y="121"/>
                    <a:pt x="253" y="108"/>
                  </a:cubicBezTo>
                  <a:cubicBezTo>
                    <a:pt x="218" y="74"/>
                    <a:pt x="185" y="38"/>
                    <a:pt x="15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513871"/>
              <a:endParaRPr lang="en-US" sz="1050">
                <a:solidFill>
                  <a:prstClr val="black"/>
                </a:solidFill>
              </a:endParaRPr>
            </a:p>
          </p:txBody>
        </p:sp>
        <p:sp>
          <p:nvSpPr>
            <p:cNvPr id="101" name="Freeform 31"/>
            <p:cNvSpPr>
              <a:spLocks/>
            </p:cNvSpPr>
            <p:nvPr/>
          </p:nvSpPr>
          <p:spPr bwMode="auto">
            <a:xfrm>
              <a:off x="1834" y="2118"/>
              <a:ext cx="1167" cy="1512"/>
            </a:xfrm>
            <a:custGeom>
              <a:avLst/>
              <a:gdLst>
                <a:gd name="T0" fmla="*/ 2 w 494"/>
                <a:gd name="T1" fmla="*/ 151 h 640"/>
                <a:gd name="T2" fmla="*/ 88 w 494"/>
                <a:gd name="T3" fmla="*/ 236 h 640"/>
                <a:gd name="T4" fmla="*/ 162 w 494"/>
                <a:gd name="T5" fmla="*/ 236 h 640"/>
                <a:gd name="T6" fmla="*/ 384 w 494"/>
                <a:gd name="T7" fmla="*/ 12 h 640"/>
                <a:gd name="T8" fmla="*/ 414 w 494"/>
                <a:gd name="T9" fmla="*/ 12 h 640"/>
                <a:gd name="T10" fmla="*/ 447 w 494"/>
                <a:gd name="T11" fmla="*/ 42 h 640"/>
                <a:gd name="T12" fmla="*/ 124 w 494"/>
                <a:gd name="T13" fmla="*/ 365 h 640"/>
                <a:gd name="T14" fmla="*/ 72 w 494"/>
                <a:gd name="T15" fmla="*/ 318 h 640"/>
                <a:gd name="T16" fmla="*/ 70 w 494"/>
                <a:gd name="T17" fmla="*/ 340 h 640"/>
                <a:gd name="T18" fmla="*/ 70 w 494"/>
                <a:gd name="T19" fmla="*/ 550 h 640"/>
                <a:gd name="T20" fmla="*/ 88 w 494"/>
                <a:gd name="T21" fmla="*/ 572 h 640"/>
                <a:gd name="T22" fmla="*/ 312 w 494"/>
                <a:gd name="T23" fmla="*/ 572 h 640"/>
                <a:gd name="T24" fmla="*/ 328 w 494"/>
                <a:gd name="T25" fmla="*/ 568 h 640"/>
                <a:gd name="T26" fmla="*/ 270 w 494"/>
                <a:gd name="T27" fmla="*/ 524 h 640"/>
                <a:gd name="T28" fmla="*/ 374 w 494"/>
                <a:gd name="T29" fmla="*/ 424 h 640"/>
                <a:gd name="T30" fmla="*/ 417 w 494"/>
                <a:gd name="T31" fmla="*/ 471 h 640"/>
                <a:gd name="T32" fmla="*/ 375 w 494"/>
                <a:gd name="T33" fmla="*/ 518 h 640"/>
                <a:gd name="T34" fmla="*/ 494 w 494"/>
                <a:gd name="T35" fmla="*/ 636 h 640"/>
                <a:gd name="T36" fmla="*/ 476 w 494"/>
                <a:gd name="T37" fmla="*/ 638 h 640"/>
                <a:gd name="T38" fmla="*/ 22 w 494"/>
                <a:gd name="T39" fmla="*/ 640 h 640"/>
                <a:gd name="T40" fmla="*/ 0 w 494"/>
                <a:gd name="T41" fmla="*/ 620 h 640"/>
                <a:gd name="T42" fmla="*/ 0 w 494"/>
                <a:gd name="T43" fmla="*/ 169 h 640"/>
                <a:gd name="T44" fmla="*/ 2 w 494"/>
                <a:gd name="T45" fmla="*/ 15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4" h="640">
                  <a:moveTo>
                    <a:pt x="2" y="151"/>
                  </a:moveTo>
                  <a:cubicBezTo>
                    <a:pt x="33" y="182"/>
                    <a:pt x="61" y="209"/>
                    <a:pt x="88" y="236"/>
                  </a:cubicBezTo>
                  <a:cubicBezTo>
                    <a:pt x="125" y="273"/>
                    <a:pt x="125" y="273"/>
                    <a:pt x="162" y="236"/>
                  </a:cubicBezTo>
                  <a:cubicBezTo>
                    <a:pt x="236" y="162"/>
                    <a:pt x="310" y="87"/>
                    <a:pt x="384" y="12"/>
                  </a:cubicBezTo>
                  <a:cubicBezTo>
                    <a:pt x="396" y="0"/>
                    <a:pt x="403" y="0"/>
                    <a:pt x="414" y="12"/>
                  </a:cubicBezTo>
                  <a:cubicBezTo>
                    <a:pt x="424" y="24"/>
                    <a:pt x="437" y="33"/>
                    <a:pt x="447" y="42"/>
                  </a:cubicBezTo>
                  <a:cubicBezTo>
                    <a:pt x="338" y="151"/>
                    <a:pt x="232" y="257"/>
                    <a:pt x="124" y="365"/>
                  </a:cubicBezTo>
                  <a:cubicBezTo>
                    <a:pt x="109" y="352"/>
                    <a:pt x="92" y="336"/>
                    <a:pt x="72" y="318"/>
                  </a:cubicBezTo>
                  <a:cubicBezTo>
                    <a:pt x="71" y="328"/>
                    <a:pt x="70" y="334"/>
                    <a:pt x="70" y="340"/>
                  </a:cubicBezTo>
                  <a:cubicBezTo>
                    <a:pt x="70" y="410"/>
                    <a:pt x="70" y="480"/>
                    <a:pt x="70" y="550"/>
                  </a:cubicBezTo>
                  <a:cubicBezTo>
                    <a:pt x="70" y="563"/>
                    <a:pt x="72" y="572"/>
                    <a:pt x="88" y="572"/>
                  </a:cubicBezTo>
                  <a:cubicBezTo>
                    <a:pt x="163" y="571"/>
                    <a:pt x="237" y="572"/>
                    <a:pt x="312" y="572"/>
                  </a:cubicBezTo>
                  <a:cubicBezTo>
                    <a:pt x="315" y="572"/>
                    <a:pt x="318" y="570"/>
                    <a:pt x="328" y="568"/>
                  </a:cubicBezTo>
                  <a:cubicBezTo>
                    <a:pt x="307" y="552"/>
                    <a:pt x="289" y="538"/>
                    <a:pt x="270" y="524"/>
                  </a:cubicBezTo>
                  <a:cubicBezTo>
                    <a:pt x="309" y="486"/>
                    <a:pt x="341" y="455"/>
                    <a:pt x="374" y="424"/>
                  </a:cubicBezTo>
                  <a:cubicBezTo>
                    <a:pt x="387" y="438"/>
                    <a:pt x="401" y="454"/>
                    <a:pt x="417" y="471"/>
                  </a:cubicBezTo>
                  <a:cubicBezTo>
                    <a:pt x="405" y="484"/>
                    <a:pt x="391" y="500"/>
                    <a:pt x="375" y="518"/>
                  </a:cubicBezTo>
                  <a:cubicBezTo>
                    <a:pt x="415" y="557"/>
                    <a:pt x="453" y="596"/>
                    <a:pt x="494" y="636"/>
                  </a:cubicBezTo>
                  <a:cubicBezTo>
                    <a:pt x="486" y="637"/>
                    <a:pt x="481" y="638"/>
                    <a:pt x="476" y="638"/>
                  </a:cubicBezTo>
                  <a:cubicBezTo>
                    <a:pt x="325" y="639"/>
                    <a:pt x="174" y="639"/>
                    <a:pt x="22" y="640"/>
                  </a:cubicBezTo>
                  <a:cubicBezTo>
                    <a:pt x="8" y="640"/>
                    <a:pt x="0" y="638"/>
                    <a:pt x="0" y="620"/>
                  </a:cubicBezTo>
                  <a:cubicBezTo>
                    <a:pt x="1" y="470"/>
                    <a:pt x="1" y="319"/>
                    <a:pt x="0" y="169"/>
                  </a:cubicBezTo>
                  <a:cubicBezTo>
                    <a:pt x="0" y="165"/>
                    <a:pt x="1" y="161"/>
                    <a:pt x="2"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513871"/>
              <a:endParaRPr lang="en-US" sz="1050">
                <a:solidFill>
                  <a:prstClr val="black"/>
                </a:solidFill>
              </a:endParaRPr>
            </a:p>
          </p:txBody>
        </p:sp>
      </p:grpSp>
      <p:grpSp>
        <p:nvGrpSpPr>
          <p:cNvPr id="102" name="Group 9"/>
          <p:cNvGrpSpPr>
            <a:grpSpLocks noChangeAspect="1"/>
          </p:cNvGrpSpPr>
          <p:nvPr/>
        </p:nvGrpSpPr>
        <p:grpSpPr bwMode="auto">
          <a:xfrm>
            <a:off x="7527572" y="2015091"/>
            <a:ext cx="410470" cy="390986"/>
            <a:chOff x="4398" y="447"/>
            <a:chExt cx="2486" cy="2368"/>
          </a:xfrm>
          <a:solidFill>
            <a:schemeClr val="bg1"/>
          </a:solidFill>
        </p:grpSpPr>
        <p:sp>
          <p:nvSpPr>
            <p:cNvPr id="103" name="Freeform 10"/>
            <p:cNvSpPr>
              <a:spLocks noEditPoints="1"/>
            </p:cNvSpPr>
            <p:nvPr/>
          </p:nvSpPr>
          <p:spPr bwMode="auto">
            <a:xfrm>
              <a:off x="5194" y="1307"/>
              <a:ext cx="633" cy="711"/>
            </a:xfrm>
            <a:custGeom>
              <a:avLst/>
              <a:gdLst>
                <a:gd name="T0" fmla="*/ 2 w 267"/>
                <a:gd name="T1" fmla="*/ 149 h 300"/>
                <a:gd name="T2" fmla="*/ 2 w 267"/>
                <a:gd name="T3" fmla="*/ 99 h 300"/>
                <a:gd name="T4" fmla="*/ 23 w 267"/>
                <a:gd name="T5" fmla="*/ 60 h 300"/>
                <a:gd name="T6" fmla="*/ 124 w 267"/>
                <a:gd name="T7" fmla="*/ 3 h 300"/>
                <a:gd name="T8" fmla="*/ 145 w 267"/>
                <a:gd name="T9" fmla="*/ 3 h 300"/>
                <a:gd name="T10" fmla="*/ 254 w 267"/>
                <a:gd name="T11" fmla="*/ 66 h 300"/>
                <a:gd name="T12" fmla="*/ 266 w 267"/>
                <a:gd name="T13" fmla="*/ 88 h 300"/>
                <a:gd name="T14" fmla="*/ 266 w 267"/>
                <a:gd name="T15" fmla="*/ 213 h 300"/>
                <a:gd name="T16" fmla="*/ 254 w 267"/>
                <a:gd name="T17" fmla="*/ 235 h 300"/>
                <a:gd name="T18" fmla="*/ 147 w 267"/>
                <a:gd name="T19" fmla="*/ 297 h 300"/>
                <a:gd name="T20" fmla="*/ 123 w 267"/>
                <a:gd name="T21" fmla="*/ 297 h 300"/>
                <a:gd name="T22" fmla="*/ 16 w 267"/>
                <a:gd name="T23" fmla="*/ 236 h 300"/>
                <a:gd name="T24" fmla="*/ 2 w 267"/>
                <a:gd name="T25" fmla="*/ 211 h 300"/>
                <a:gd name="T26" fmla="*/ 2 w 267"/>
                <a:gd name="T27" fmla="*/ 149 h 300"/>
                <a:gd name="T28" fmla="*/ 2 w 267"/>
                <a:gd name="T29" fmla="*/ 149 h 300"/>
                <a:gd name="T30" fmla="*/ 48 w 267"/>
                <a:gd name="T31" fmla="*/ 150 h 300"/>
                <a:gd name="T32" fmla="*/ 87 w 267"/>
                <a:gd name="T33" fmla="*/ 227 h 300"/>
                <a:gd name="T34" fmla="*/ 178 w 267"/>
                <a:gd name="T35" fmla="*/ 229 h 300"/>
                <a:gd name="T36" fmla="*/ 224 w 267"/>
                <a:gd name="T37" fmla="*/ 151 h 300"/>
                <a:gd name="T38" fmla="*/ 177 w 267"/>
                <a:gd name="T39" fmla="*/ 71 h 300"/>
                <a:gd name="T40" fmla="*/ 90 w 267"/>
                <a:gd name="T41" fmla="*/ 72 h 300"/>
                <a:gd name="T42" fmla="*/ 48 w 267"/>
                <a:gd name="T43" fmla="*/ 15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7" h="300">
                  <a:moveTo>
                    <a:pt x="2" y="149"/>
                  </a:moveTo>
                  <a:cubicBezTo>
                    <a:pt x="2" y="132"/>
                    <a:pt x="3" y="116"/>
                    <a:pt x="2" y="99"/>
                  </a:cubicBezTo>
                  <a:cubicBezTo>
                    <a:pt x="0" y="80"/>
                    <a:pt x="6" y="69"/>
                    <a:pt x="23" y="60"/>
                  </a:cubicBezTo>
                  <a:cubicBezTo>
                    <a:pt x="57" y="42"/>
                    <a:pt x="90" y="21"/>
                    <a:pt x="124" y="3"/>
                  </a:cubicBezTo>
                  <a:cubicBezTo>
                    <a:pt x="130" y="0"/>
                    <a:pt x="140" y="0"/>
                    <a:pt x="145" y="3"/>
                  </a:cubicBezTo>
                  <a:cubicBezTo>
                    <a:pt x="182" y="23"/>
                    <a:pt x="218" y="44"/>
                    <a:pt x="254" y="66"/>
                  </a:cubicBezTo>
                  <a:cubicBezTo>
                    <a:pt x="260" y="70"/>
                    <a:pt x="266" y="80"/>
                    <a:pt x="266" y="88"/>
                  </a:cubicBezTo>
                  <a:cubicBezTo>
                    <a:pt x="267" y="130"/>
                    <a:pt x="267" y="171"/>
                    <a:pt x="266" y="213"/>
                  </a:cubicBezTo>
                  <a:cubicBezTo>
                    <a:pt x="266" y="221"/>
                    <a:pt x="260" y="231"/>
                    <a:pt x="254" y="235"/>
                  </a:cubicBezTo>
                  <a:cubicBezTo>
                    <a:pt x="219" y="257"/>
                    <a:pt x="183" y="277"/>
                    <a:pt x="147" y="297"/>
                  </a:cubicBezTo>
                  <a:cubicBezTo>
                    <a:pt x="140" y="300"/>
                    <a:pt x="129" y="300"/>
                    <a:pt x="123" y="297"/>
                  </a:cubicBezTo>
                  <a:cubicBezTo>
                    <a:pt x="87" y="277"/>
                    <a:pt x="52" y="256"/>
                    <a:pt x="16" y="236"/>
                  </a:cubicBezTo>
                  <a:cubicBezTo>
                    <a:pt x="5" y="230"/>
                    <a:pt x="1" y="223"/>
                    <a:pt x="2" y="211"/>
                  </a:cubicBezTo>
                  <a:cubicBezTo>
                    <a:pt x="3" y="190"/>
                    <a:pt x="2" y="170"/>
                    <a:pt x="2" y="149"/>
                  </a:cubicBezTo>
                  <a:cubicBezTo>
                    <a:pt x="2" y="149"/>
                    <a:pt x="2" y="149"/>
                    <a:pt x="2" y="149"/>
                  </a:cubicBezTo>
                  <a:close/>
                  <a:moveTo>
                    <a:pt x="48" y="150"/>
                  </a:moveTo>
                  <a:cubicBezTo>
                    <a:pt x="35" y="189"/>
                    <a:pt x="56" y="208"/>
                    <a:pt x="87" y="227"/>
                  </a:cubicBezTo>
                  <a:cubicBezTo>
                    <a:pt x="120" y="246"/>
                    <a:pt x="143" y="250"/>
                    <a:pt x="178" y="229"/>
                  </a:cubicBezTo>
                  <a:cubicBezTo>
                    <a:pt x="210" y="209"/>
                    <a:pt x="225" y="191"/>
                    <a:pt x="224" y="151"/>
                  </a:cubicBezTo>
                  <a:cubicBezTo>
                    <a:pt x="224" y="111"/>
                    <a:pt x="211" y="91"/>
                    <a:pt x="177" y="71"/>
                  </a:cubicBezTo>
                  <a:cubicBezTo>
                    <a:pt x="144" y="52"/>
                    <a:pt x="122" y="53"/>
                    <a:pt x="90" y="72"/>
                  </a:cubicBezTo>
                  <a:cubicBezTo>
                    <a:pt x="58" y="91"/>
                    <a:pt x="34" y="109"/>
                    <a:pt x="48"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4" name="Freeform 11"/>
            <p:cNvSpPr>
              <a:spLocks noEditPoints="1"/>
            </p:cNvSpPr>
            <p:nvPr/>
          </p:nvSpPr>
          <p:spPr bwMode="auto">
            <a:xfrm>
              <a:off x="5251" y="447"/>
              <a:ext cx="550" cy="578"/>
            </a:xfrm>
            <a:custGeom>
              <a:avLst/>
              <a:gdLst>
                <a:gd name="T0" fmla="*/ 215 w 232"/>
                <a:gd name="T1" fmla="*/ 122 h 244"/>
                <a:gd name="T2" fmla="*/ 165 w 232"/>
                <a:gd name="T3" fmla="*/ 217 h 244"/>
                <a:gd name="T4" fmla="*/ 59 w 232"/>
                <a:gd name="T5" fmla="*/ 218 h 244"/>
                <a:gd name="T6" fmla="*/ 3 w 232"/>
                <a:gd name="T7" fmla="*/ 121 h 244"/>
                <a:gd name="T8" fmla="*/ 57 w 232"/>
                <a:gd name="T9" fmla="*/ 28 h 244"/>
                <a:gd name="T10" fmla="*/ 111 w 232"/>
                <a:gd name="T11" fmla="*/ 0 h 244"/>
                <a:gd name="T12" fmla="*/ 165 w 232"/>
                <a:gd name="T13" fmla="*/ 28 h 244"/>
                <a:gd name="T14" fmla="*/ 215 w 232"/>
                <a:gd name="T15" fmla="*/ 122 h 244"/>
                <a:gd name="T16" fmla="*/ 41 w 232"/>
                <a:gd name="T17" fmla="*/ 121 h 244"/>
                <a:gd name="T18" fmla="*/ 77 w 232"/>
                <a:gd name="T19" fmla="*/ 185 h 244"/>
                <a:gd name="T20" fmla="*/ 79 w 232"/>
                <a:gd name="T21" fmla="*/ 186 h 244"/>
                <a:gd name="T22" fmla="*/ 144 w 232"/>
                <a:gd name="T23" fmla="*/ 187 h 244"/>
                <a:gd name="T24" fmla="*/ 184 w 232"/>
                <a:gd name="T25" fmla="*/ 120 h 244"/>
                <a:gd name="T26" fmla="*/ 150 w 232"/>
                <a:gd name="T27" fmla="*/ 61 h 244"/>
                <a:gd name="T28" fmla="*/ 72 w 232"/>
                <a:gd name="T29" fmla="*/ 60 h 244"/>
                <a:gd name="T30" fmla="*/ 41 w 232"/>
                <a:gd name="T31"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 h="244">
                  <a:moveTo>
                    <a:pt x="215" y="122"/>
                  </a:moveTo>
                  <a:cubicBezTo>
                    <a:pt x="232" y="171"/>
                    <a:pt x="205" y="194"/>
                    <a:pt x="165" y="217"/>
                  </a:cubicBezTo>
                  <a:cubicBezTo>
                    <a:pt x="126" y="240"/>
                    <a:pt x="98" y="244"/>
                    <a:pt x="59" y="218"/>
                  </a:cubicBezTo>
                  <a:cubicBezTo>
                    <a:pt x="6" y="181"/>
                    <a:pt x="7" y="184"/>
                    <a:pt x="3" y="121"/>
                  </a:cubicBezTo>
                  <a:cubicBezTo>
                    <a:pt x="0" y="74"/>
                    <a:pt x="13" y="45"/>
                    <a:pt x="57" y="28"/>
                  </a:cubicBezTo>
                  <a:cubicBezTo>
                    <a:pt x="76" y="21"/>
                    <a:pt x="93" y="0"/>
                    <a:pt x="111" y="0"/>
                  </a:cubicBezTo>
                  <a:cubicBezTo>
                    <a:pt x="129" y="0"/>
                    <a:pt x="146" y="20"/>
                    <a:pt x="165" y="28"/>
                  </a:cubicBezTo>
                  <a:cubicBezTo>
                    <a:pt x="208" y="45"/>
                    <a:pt x="232" y="72"/>
                    <a:pt x="215" y="122"/>
                  </a:cubicBezTo>
                  <a:close/>
                  <a:moveTo>
                    <a:pt x="41" y="121"/>
                  </a:moveTo>
                  <a:cubicBezTo>
                    <a:pt x="28" y="156"/>
                    <a:pt x="48" y="173"/>
                    <a:pt x="77" y="185"/>
                  </a:cubicBezTo>
                  <a:cubicBezTo>
                    <a:pt x="78" y="186"/>
                    <a:pt x="78" y="186"/>
                    <a:pt x="79" y="186"/>
                  </a:cubicBezTo>
                  <a:cubicBezTo>
                    <a:pt x="100" y="205"/>
                    <a:pt x="119" y="201"/>
                    <a:pt x="144" y="187"/>
                  </a:cubicBezTo>
                  <a:cubicBezTo>
                    <a:pt x="173" y="172"/>
                    <a:pt x="185" y="154"/>
                    <a:pt x="184" y="120"/>
                  </a:cubicBezTo>
                  <a:cubicBezTo>
                    <a:pt x="182" y="92"/>
                    <a:pt x="176" y="76"/>
                    <a:pt x="150" y="61"/>
                  </a:cubicBezTo>
                  <a:cubicBezTo>
                    <a:pt x="121" y="43"/>
                    <a:pt x="101" y="42"/>
                    <a:pt x="72" y="60"/>
                  </a:cubicBezTo>
                  <a:cubicBezTo>
                    <a:pt x="48" y="76"/>
                    <a:pt x="30" y="89"/>
                    <a:pt x="41"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5" name="Freeform 12"/>
            <p:cNvSpPr>
              <a:spLocks noEditPoints="1"/>
            </p:cNvSpPr>
            <p:nvPr/>
          </p:nvSpPr>
          <p:spPr bwMode="auto">
            <a:xfrm>
              <a:off x="6362" y="774"/>
              <a:ext cx="522" cy="552"/>
            </a:xfrm>
            <a:custGeom>
              <a:avLst/>
              <a:gdLst>
                <a:gd name="T0" fmla="*/ 204 w 220"/>
                <a:gd name="T1" fmla="*/ 113 h 233"/>
                <a:gd name="T2" fmla="*/ 151 w 220"/>
                <a:gd name="T3" fmla="*/ 202 h 233"/>
                <a:gd name="T4" fmla="*/ 137 w 220"/>
                <a:gd name="T5" fmla="*/ 210 h 233"/>
                <a:gd name="T6" fmla="*/ 64 w 220"/>
                <a:gd name="T7" fmla="*/ 208 h 233"/>
                <a:gd name="T8" fmla="*/ 26 w 220"/>
                <a:gd name="T9" fmla="*/ 186 h 233"/>
                <a:gd name="T10" fmla="*/ 2 w 220"/>
                <a:gd name="T11" fmla="*/ 145 h 233"/>
                <a:gd name="T12" fmla="*/ 2 w 220"/>
                <a:gd name="T13" fmla="*/ 71 h 233"/>
                <a:gd name="T14" fmla="*/ 14 w 220"/>
                <a:gd name="T15" fmla="*/ 49 h 233"/>
                <a:gd name="T16" fmla="*/ 91 w 220"/>
                <a:gd name="T17" fmla="*/ 3 h 233"/>
                <a:gd name="T18" fmla="*/ 112 w 220"/>
                <a:gd name="T19" fmla="*/ 2 h 233"/>
                <a:gd name="T20" fmla="*/ 190 w 220"/>
                <a:gd name="T21" fmla="*/ 46 h 233"/>
                <a:gd name="T22" fmla="*/ 204 w 220"/>
                <a:gd name="T23" fmla="*/ 69 h 233"/>
                <a:gd name="T24" fmla="*/ 204 w 220"/>
                <a:gd name="T25" fmla="*/ 113 h 233"/>
                <a:gd name="T26" fmla="*/ 172 w 220"/>
                <a:gd name="T27" fmla="*/ 113 h 233"/>
                <a:gd name="T28" fmla="*/ 164 w 220"/>
                <a:gd name="T29" fmla="*/ 73 h 233"/>
                <a:gd name="T30" fmla="*/ 102 w 220"/>
                <a:gd name="T31" fmla="*/ 40 h 233"/>
                <a:gd name="T32" fmla="*/ 38 w 220"/>
                <a:gd name="T33" fmla="*/ 73 h 233"/>
                <a:gd name="T34" fmla="*/ 33 w 220"/>
                <a:gd name="T35" fmla="*/ 103 h 233"/>
                <a:gd name="T36" fmla="*/ 40 w 220"/>
                <a:gd name="T37" fmla="*/ 153 h 233"/>
                <a:gd name="T38" fmla="*/ 103 w 220"/>
                <a:gd name="T39" fmla="*/ 187 h 233"/>
                <a:gd name="T40" fmla="*/ 164 w 220"/>
                <a:gd name="T41" fmla="*/ 153 h 233"/>
                <a:gd name="T42" fmla="*/ 172 w 220"/>
                <a:gd name="T43" fmla="*/ 11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233">
                  <a:moveTo>
                    <a:pt x="204" y="113"/>
                  </a:moveTo>
                  <a:cubicBezTo>
                    <a:pt x="220" y="162"/>
                    <a:pt x="191" y="185"/>
                    <a:pt x="151" y="202"/>
                  </a:cubicBezTo>
                  <a:cubicBezTo>
                    <a:pt x="146" y="204"/>
                    <a:pt x="141" y="206"/>
                    <a:pt x="137" y="210"/>
                  </a:cubicBezTo>
                  <a:cubicBezTo>
                    <a:pt x="112" y="233"/>
                    <a:pt x="88" y="227"/>
                    <a:pt x="64" y="208"/>
                  </a:cubicBezTo>
                  <a:cubicBezTo>
                    <a:pt x="52" y="199"/>
                    <a:pt x="39" y="192"/>
                    <a:pt x="26" y="186"/>
                  </a:cubicBezTo>
                  <a:cubicBezTo>
                    <a:pt x="6" y="178"/>
                    <a:pt x="0" y="165"/>
                    <a:pt x="2" y="145"/>
                  </a:cubicBezTo>
                  <a:cubicBezTo>
                    <a:pt x="3" y="120"/>
                    <a:pt x="1" y="95"/>
                    <a:pt x="2" y="71"/>
                  </a:cubicBezTo>
                  <a:cubicBezTo>
                    <a:pt x="2" y="63"/>
                    <a:pt x="8" y="53"/>
                    <a:pt x="14" y="49"/>
                  </a:cubicBezTo>
                  <a:cubicBezTo>
                    <a:pt x="39" y="32"/>
                    <a:pt x="64" y="17"/>
                    <a:pt x="91" y="3"/>
                  </a:cubicBezTo>
                  <a:cubicBezTo>
                    <a:pt x="96" y="0"/>
                    <a:pt x="106" y="0"/>
                    <a:pt x="112" y="2"/>
                  </a:cubicBezTo>
                  <a:cubicBezTo>
                    <a:pt x="138" y="16"/>
                    <a:pt x="164" y="32"/>
                    <a:pt x="190" y="46"/>
                  </a:cubicBezTo>
                  <a:cubicBezTo>
                    <a:pt x="201" y="52"/>
                    <a:pt x="205" y="58"/>
                    <a:pt x="204" y="69"/>
                  </a:cubicBezTo>
                  <a:cubicBezTo>
                    <a:pt x="203" y="84"/>
                    <a:pt x="204" y="99"/>
                    <a:pt x="204" y="113"/>
                  </a:cubicBezTo>
                  <a:close/>
                  <a:moveTo>
                    <a:pt x="172" y="113"/>
                  </a:moveTo>
                  <a:cubicBezTo>
                    <a:pt x="169" y="99"/>
                    <a:pt x="172" y="80"/>
                    <a:pt x="164" y="73"/>
                  </a:cubicBezTo>
                  <a:cubicBezTo>
                    <a:pt x="146" y="57"/>
                    <a:pt x="123" y="39"/>
                    <a:pt x="102" y="40"/>
                  </a:cubicBezTo>
                  <a:cubicBezTo>
                    <a:pt x="80" y="40"/>
                    <a:pt x="58" y="59"/>
                    <a:pt x="38" y="73"/>
                  </a:cubicBezTo>
                  <a:cubicBezTo>
                    <a:pt x="32" y="77"/>
                    <a:pt x="33" y="93"/>
                    <a:pt x="33" y="103"/>
                  </a:cubicBezTo>
                  <a:cubicBezTo>
                    <a:pt x="34" y="120"/>
                    <a:pt x="30" y="144"/>
                    <a:pt x="40" y="153"/>
                  </a:cubicBezTo>
                  <a:cubicBezTo>
                    <a:pt x="56" y="170"/>
                    <a:pt x="81" y="187"/>
                    <a:pt x="103" y="187"/>
                  </a:cubicBezTo>
                  <a:cubicBezTo>
                    <a:pt x="123" y="187"/>
                    <a:pt x="146" y="168"/>
                    <a:pt x="164" y="153"/>
                  </a:cubicBezTo>
                  <a:cubicBezTo>
                    <a:pt x="172" y="146"/>
                    <a:pt x="169" y="127"/>
                    <a:pt x="172"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6" name="Freeform 13"/>
            <p:cNvSpPr>
              <a:spLocks noEditPoints="1"/>
            </p:cNvSpPr>
            <p:nvPr/>
          </p:nvSpPr>
          <p:spPr bwMode="auto">
            <a:xfrm>
              <a:off x="6234" y="2037"/>
              <a:ext cx="389" cy="406"/>
            </a:xfrm>
            <a:custGeom>
              <a:avLst/>
              <a:gdLst>
                <a:gd name="T0" fmla="*/ 153 w 164"/>
                <a:gd name="T1" fmla="*/ 89 h 171"/>
                <a:gd name="T2" fmla="*/ 112 w 164"/>
                <a:gd name="T3" fmla="*/ 157 h 171"/>
                <a:gd name="T4" fmla="*/ 39 w 164"/>
                <a:gd name="T5" fmla="*/ 154 h 171"/>
                <a:gd name="T6" fmla="*/ 1 w 164"/>
                <a:gd name="T7" fmla="*/ 81 h 171"/>
                <a:gd name="T8" fmla="*/ 40 w 164"/>
                <a:gd name="T9" fmla="*/ 19 h 171"/>
                <a:gd name="T10" fmla="*/ 125 w 164"/>
                <a:gd name="T11" fmla="*/ 24 h 171"/>
                <a:gd name="T12" fmla="*/ 153 w 164"/>
                <a:gd name="T13" fmla="*/ 89 h 171"/>
                <a:gd name="T14" fmla="*/ 25 w 164"/>
                <a:gd name="T15" fmla="*/ 87 h 171"/>
                <a:gd name="T16" fmla="*/ 41 w 164"/>
                <a:gd name="T17" fmla="*/ 123 h 171"/>
                <a:gd name="T18" fmla="*/ 76 w 164"/>
                <a:gd name="T19" fmla="*/ 143 h 171"/>
                <a:gd name="T20" fmla="*/ 123 w 164"/>
                <a:gd name="T21" fmla="*/ 119 h 171"/>
                <a:gd name="T22" fmla="*/ 130 w 164"/>
                <a:gd name="T23" fmla="*/ 88 h 171"/>
                <a:gd name="T24" fmla="*/ 127 w 164"/>
                <a:gd name="T25" fmla="*/ 60 h 171"/>
                <a:gd name="T26" fmla="*/ 82 w 164"/>
                <a:gd name="T27" fmla="*/ 32 h 171"/>
                <a:gd name="T28" fmla="*/ 35 w 164"/>
                <a:gd name="T29" fmla="*/ 54 h 171"/>
                <a:gd name="T30" fmla="*/ 25 w 164"/>
                <a:gd name="T31"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4" h="171">
                  <a:moveTo>
                    <a:pt x="153" y="89"/>
                  </a:moveTo>
                  <a:cubicBezTo>
                    <a:pt x="164" y="126"/>
                    <a:pt x="143" y="142"/>
                    <a:pt x="112" y="157"/>
                  </a:cubicBezTo>
                  <a:cubicBezTo>
                    <a:pt x="85" y="171"/>
                    <a:pt x="66" y="171"/>
                    <a:pt x="39" y="154"/>
                  </a:cubicBezTo>
                  <a:cubicBezTo>
                    <a:pt x="9" y="135"/>
                    <a:pt x="0" y="116"/>
                    <a:pt x="1" y="81"/>
                  </a:cubicBezTo>
                  <a:cubicBezTo>
                    <a:pt x="3" y="49"/>
                    <a:pt x="14" y="35"/>
                    <a:pt x="40" y="19"/>
                  </a:cubicBezTo>
                  <a:cubicBezTo>
                    <a:pt x="73" y="0"/>
                    <a:pt x="95" y="5"/>
                    <a:pt x="125" y="24"/>
                  </a:cubicBezTo>
                  <a:cubicBezTo>
                    <a:pt x="151" y="41"/>
                    <a:pt x="163" y="58"/>
                    <a:pt x="153" y="89"/>
                  </a:cubicBezTo>
                  <a:close/>
                  <a:moveTo>
                    <a:pt x="25" y="87"/>
                  </a:moveTo>
                  <a:cubicBezTo>
                    <a:pt x="26" y="113"/>
                    <a:pt x="26" y="113"/>
                    <a:pt x="41" y="123"/>
                  </a:cubicBezTo>
                  <a:cubicBezTo>
                    <a:pt x="52" y="130"/>
                    <a:pt x="65" y="144"/>
                    <a:pt x="76" y="143"/>
                  </a:cubicBezTo>
                  <a:cubicBezTo>
                    <a:pt x="93" y="141"/>
                    <a:pt x="110" y="130"/>
                    <a:pt x="123" y="119"/>
                  </a:cubicBezTo>
                  <a:cubicBezTo>
                    <a:pt x="130" y="114"/>
                    <a:pt x="129" y="99"/>
                    <a:pt x="130" y="88"/>
                  </a:cubicBezTo>
                  <a:cubicBezTo>
                    <a:pt x="130" y="78"/>
                    <a:pt x="132" y="64"/>
                    <a:pt x="127" y="60"/>
                  </a:cubicBezTo>
                  <a:cubicBezTo>
                    <a:pt x="114" y="48"/>
                    <a:pt x="98" y="33"/>
                    <a:pt x="82" y="32"/>
                  </a:cubicBezTo>
                  <a:cubicBezTo>
                    <a:pt x="66" y="31"/>
                    <a:pt x="48" y="43"/>
                    <a:pt x="35" y="54"/>
                  </a:cubicBezTo>
                  <a:cubicBezTo>
                    <a:pt x="27" y="60"/>
                    <a:pt x="28" y="76"/>
                    <a:pt x="25"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7" name="Freeform 14"/>
            <p:cNvSpPr>
              <a:spLocks noEditPoints="1"/>
            </p:cNvSpPr>
            <p:nvPr/>
          </p:nvSpPr>
          <p:spPr bwMode="auto">
            <a:xfrm>
              <a:off x="5308" y="2400"/>
              <a:ext cx="386" cy="415"/>
            </a:xfrm>
            <a:custGeom>
              <a:avLst/>
              <a:gdLst>
                <a:gd name="T0" fmla="*/ 10 w 163"/>
                <a:gd name="T1" fmla="*/ 86 h 175"/>
                <a:gd name="T2" fmla="*/ 10 w 163"/>
                <a:gd name="T3" fmla="*/ 84 h 175"/>
                <a:gd name="T4" fmla="*/ 53 w 163"/>
                <a:gd name="T5" fmla="*/ 16 h 175"/>
                <a:gd name="T6" fmla="*/ 125 w 163"/>
                <a:gd name="T7" fmla="*/ 21 h 175"/>
                <a:gd name="T8" fmla="*/ 163 w 163"/>
                <a:gd name="T9" fmla="*/ 83 h 175"/>
                <a:gd name="T10" fmla="*/ 121 w 163"/>
                <a:gd name="T11" fmla="*/ 156 h 175"/>
                <a:gd name="T12" fmla="*/ 51 w 163"/>
                <a:gd name="T13" fmla="*/ 155 h 175"/>
                <a:gd name="T14" fmla="*/ 47 w 163"/>
                <a:gd name="T15" fmla="*/ 153 h 175"/>
                <a:gd name="T16" fmla="*/ 10 w 163"/>
                <a:gd name="T17" fmla="*/ 86 h 175"/>
                <a:gd name="T18" fmla="*/ 140 w 163"/>
                <a:gd name="T19" fmla="*/ 84 h 175"/>
                <a:gd name="T20" fmla="*/ 131 w 163"/>
                <a:gd name="T21" fmla="*/ 55 h 175"/>
                <a:gd name="T22" fmla="*/ 85 w 163"/>
                <a:gd name="T23" fmla="*/ 30 h 175"/>
                <a:gd name="T24" fmla="*/ 39 w 163"/>
                <a:gd name="T25" fmla="*/ 56 h 175"/>
                <a:gd name="T26" fmla="*/ 35 w 163"/>
                <a:gd name="T27" fmla="*/ 82 h 175"/>
                <a:gd name="T28" fmla="*/ 40 w 163"/>
                <a:gd name="T29" fmla="*/ 117 h 175"/>
                <a:gd name="T30" fmla="*/ 86 w 163"/>
                <a:gd name="T31" fmla="*/ 142 h 175"/>
                <a:gd name="T32" fmla="*/ 132 w 163"/>
                <a:gd name="T33" fmla="*/ 117 h 175"/>
                <a:gd name="T34" fmla="*/ 140 w 163"/>
                <a:gd name="T35" fmla="*/ 8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75">
                  <a:moveTo>
                    <a:pt x="10" y="86"/>
                  </a:moveTo>
                  <a:cubicBezTo>
                    <a:pt x="10" y="85"/>
                    <a:pt x="10" y="84"/>
                    <a:pt x="10" y="84"/>
                  </a:cubicBezTo>
                  <a:cubicBezTo>
                    <a:pt x="10" y="39"/>
                    <a:pt x="15" y="38"/>
                    <a:pt x="53" y="16"/>
                  </a:cubicBezTo>
                  <a:cubicBezTo>
                    <a:pt x="82" y="0"/>
                    <a:pt x="100" y="8"/>
                    <a:pt x="125" y="21"/>
                  </a:cubicBezTo>
                  <a:cubicBezTo>
                    <a:pt x="152" y="35"/>
                    <a:pt x="162" y="51"/>
                    <a:pt x="163" y="83"/>
                  </a:cubicBezTo>
                  <a:cubicBezTo>
                    <a:pt x="163" y="119"/>
                    <a:pt x="152" y="139"/>
                    <a:pt x="121" y="156"/>
                  </a:cubicBezTo>
                  <a:cubicBezTo>
                    <a:pt x="94" y="171"/>
                    <a:pt x="74" y="175"/>
                    <a:pt x="51" y="155"/>
                  </a:cubicBezTo>
                  <a:cubicBezTo>
                    <a:pt x="50" y="154"/>
                    <a:pt x="49" y="153"/>
                    <a:pt x="47" y="153"/>
                  </a:cubicBezTo>
                  <a:cubicBezTo>
                    <a:pt x="15" y="141"/>
                    <a:pt x="0" y="120"/>
                    <a:pt x="10" y="86"/>
                  </a:cubicBezTo>
                  <a:close/>
                  <a:moveTo>
                    <a:pt x="140" y="84"/>
                  </a:moveTo>
                  <a:cubicBezTo>
                    <a:pt x="137" y="75"/>
                    <a:pt x="138" y="60"/>
                    <a:pt x="131" y="55"/>
                  </a:cubicBezTo>
                  <a:cubicBezTo>
                    <a:pt x="118" y="44"/>
                    <a:pt x="100" y="30"/>
                    <a:pt x="85" y="30"/>
                  </a:cubicBezTo>
                  <a:cubicBezTo>
                    <a:pt x="69" y="31"/>
                    <a:pt x="53" y="45"/>
                    <a:pt x="39" y="56"/>
                  </a:cubicBezTo>
                  <a:cubicBezTo>
                    <a:pt x="34" y="61"/>
                    <a:pt x="34" y="73"/>
                    <a:pt x="35" y="82"/>
                  </a:cubicBezTo>
                  <a:cubicBezTo>
                    <a:pt x="35" y="94"/>
                    <a:pt x="33" y="110"/>
                    <a:pt x="40" y="117"/>
                  </a:cubicBezTo>
                  <a:cubicBezTo>
                    <a:pt x="53" y="129"/>
                    <a:pt x="71" y="142"/>
                    <a:pt x="86" y="142"/>
                  </a:cubicBezTo>
                  <a:cubicBezTo>
                    <a:pt x="102" y="142"/>
                    <a:pt x="119" y="129"/>
                    <a:pt x="132" y="117"/>
                  </a:cubicBezTo>
                  <a:cubicBezTo>
                    <a:pt x="139" y="111"/>
                    <a:pt x="137" y="97"/>
                    <a:pt x="14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8" name="Freeform 15"/>
            <p:cNvSpPr>
              <a:spLocks/>
            </p:cNvSpPr>
            <p:nvPr/>
          </p:nvSpPr>
          <p:spPr bwMode="auto">
            <a:xfrm>
              <a:off x="5829" y="1158"/>
              <a:ext cx="533" cy="344"/>
            </a:xfrm>
            <a:custGeom>
              <a:avLst/>
              <a:gdLst>
                <a:gd name="T0" fmla="*/ 225 w 225"/>
                <a:gd name="T1" fmla="*/ 28 h 145"/>
                <a:gd name="T2" fmla="*/ 15 w 225"/>
                <a:gd name="T3" fmla="*/ 145 h 145"/>
                <a:gd name="T4" fmla="*/ 0 w 225"/>
                <a:gd name="T5" fmla="*/ 117 h 145"/>
                <a:gd name="T6" fmla="*/ 210 w 225"/>
                <a:gd name="T7" fmla="*/ 0 h 145"/>
                <a:gd name="T8" fmla="*/ 225 w 225"/>
                <a:gd name="T9" fmla="*/ 28 h 145"/>
              </a:gdLst>
              <a:ahLst/>
              <a:cxnLst>
                <a:cxn ang="0">
                  <a:pos x="T0" y="T1"/>
                </a:cxn>
                <a:cxn ang="0">
                  <a:pos x="T2" y="T3"/>
                </a:cxn>
                <a:cxn ang="0">
                  <a:pos x="T4" y="T5"/>
                </a:cxn>
                <a:cxn ang="0">
                  <a:pos x="T6" y="T7"/>
                </a:cxn>
                <a:cxn ang="0">
                  <a:pos x="T8" y="T9"/>
                </a:cxn>
              </a:cxnLst>
              <a:rect l="0" t="0" r="r" b="b"/>
              <a:pathLst>
                <a:path w="225" h="145">
                  <a:moveTo>
                    <a:pt x="225" y="28"/>
                  </a:moveTo>
                  <a:cubicBezTo>
                    <a:pt x="155" y="67"/>
                    <a:pt x="86" y="106"/>
                    <a:pt x="15" y="145"/>
                  </a:cubicBezTo>
                  <a:cubicBezTo>
                    <a:pt x="10" y="136"/>
                    <a:pt x="6" y="127"/>
                    <a:pt x="0" y="117"/>
                  </a:cubicBezTo>
                  <a:cubicBezTo>
                    <a:pt x="70" y="78"/>
                    <a:pt x="139" y="40"/>
                    <a:pt x="210" y="0"/>
                  </a:cubicBezTo>
                  <a:cubicBezTo>
                    <a:pt x="216" y="10"/>
                    <a:pt x="220" y="18"/>
                    <a:pt x="2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09" name="Freeform 16"/>
            <p:cNvSpPr>
              <a:spLocks noEditPoints="1"/>
            </p:cNvSpPr>
            <p:nvPr/>
          </p:nvSpPr>
          <p:spPr bwMode="auto">
            <a:xfrm>
              <a:off x="4398" y="961"/>
              <a:ext cx="368" cy="382"/>
            </a:xfrm>
            <a:custGeom>
              <a:avLst/>
              <a:gdLst>
                <a:gd name="T0" fmla="*/ 143 w 155"/>
                <a:gd name="T1" fmla="*/ 76 h 161"/>
                <a:gd name="T2" fmla="*/ 145 w 155"/>
                <a:gd name="T3" fmla="*/ 86 h 161"/>
                <a:gd name="T4" fmla="*/ 119 w 155"/>
                <a:gd name="T5" fmla="*/ 137 h 161"/>
                <a:gd name="T6" fmla="*/ 33 w 155"/>
                <a:gd name="T7" fmla="*/ 139 h 161"/>
                <a:gd name="T8" fmla="*/ 4 w 155"/>
                <a:gd name="T9" fmla="*/ 92 h 161"/>
                <a:gd name="T10" fmla="*/ 47 w 155"/>
                <a:gd name="T11" fmla="*/ 14 h 161"/>
                <a:gd name="T12" fmla="*/ 99 w 155"/>
                <a:gd name="T13" fmla="*/ 14 h 161"/>
                <a:gd name="T14" fmla="*/ 106 w 155"/>
                <a:gd name="T15" fmla="*/ 18 h 161"/>
                <a:gd name="T16" fmla="*/ 143 w 155"/>
                <a:gd name="T17" fmla="*/ 76 h 161"/>
                <a:gd name="T18" fmla="*/ 131 w 155"/>
                <a:gd name="T19" fmla="*/ 83 h 161"/>
                <a:gd name="T20" fmla="*/ 124 w 155"/>
                <a:gd name="T21" fmla="*/ 48 h 161"/>
                <a:gd name="T22" fmla="*/ 74 w 155"/>
                <a:gd name="T23" fmla="*/ 22 h 161"/>
                <a:gd name="T24" fmla="*/ 24 w 155"/>
                <a:gd name="T25" fmla="*/ 48 h 161"/>
                <a:gd name="T26" fmla="*/ 19 w 155"/>
                <a:gd name="T27" fmla="*/ 78 h 161"/>
                <a:gd name="T28" fmla="*/ 24 w 155"/>
                <a:gd name="T29" fmla="*/ 113 h 161"/>
                <a:gd name="T30" fmla="*/ 74 w 155"/>
                <a:gd name="T31" fmla="*/ 139 h 161"/>
                <a:gd name="T32" fmla="*/ 124 w 155"/>
                <a:gd name="T33" fmla="*/ 113 h 161"/>
                <a:gd name="T34" fmla="*/ 131 w 155"/>
                <a:gd name="T35" fmla="*/ 8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61">
                  <a:moveTo>
                    <a:pt x="143" y="76"/>
                  </a:moveTo>
                  <a:cubicBezTo>
                    <a:pt x="144" y="82"/>
                    <a:pt x="144" y="84"/>
                    <a:pt x="145" y="86"/>
                  </a:cubicBezTo>
                  <a:cubicBezTo>
                    <a:pt x="150" y="110"/>
                    <a:pt x="139" y="123"/>
                    <a:pt x="119" y="137"/>
                  </a:cubicBezTo>
                  <a:cubicBezTo>
                    <a:pt x="89" y="158"/>
                    <a:pt x="64" y="161"/>
                    <a:pt x="33" y="139"/>
                  </a:cubicBezTo>
                  <a:cubicBezTo>
                    <a:pt x="15" y="126"/>
                    <a:pt x="6" y="116"/>
                    <a:pt x="4" y="92"/>
                  </a:cubicBezTo>
                  <a:cubicBezTo>
                    <a:pt x="0" y="52"/>
                    <a:pt x="13" y="31"/>
                    <a:pt x="47" y="14"/>
                  </a:cubicBezTo>
                  <a:cubicBezTo>
                    <a:pt x="67" y="4"/>
                    <a:pt x="81" y="0"/>
                    <a:pt x="99" y="14"/>
                  </a:cubicBezTo>
                  <a:cubicBezTo>
                    <a:pt x="101" y="15"/>
                    <a:pt x="103" y="17"/>
                    <a:pt x="106" y="18"/>
                  </a:cubicBezTo>
                  <a:cubicBezTo>
                    <a:pt x="134" y="29"/>
                    <a:pt x="155" y="45"/>
                    <a:pt x="143" y="76"/>
                  </a:cubicBezTo>
                  <a:close/>
                  <a:moveTo>
                    <a:pt x="131" y="83"/>
                  </a:moveTo>
                  <a:cubicBezTo>
                    <a:pt x="129" y="70"/>
                    <a:pt x="131" y="54"/>
                    <a:pt x="124" y="48"/>
                  </a:cubicBezTo>
                  <a:cubicBezTo>
                    <a:pt x="110" y="35"/>
                    <a:pt x="91" y="21"/>
                    <a:pt x="74" y="22"/>
                  </a:cubicBezTo>
                  <a:cubicBezTo>
                    <a:pt x="57" y="22"/>
                    <a:pt x="39" y="36"/>
                    <a:pt x="24" y="48"/>
                  </a:cubicBezTo>
                  <a:cubicBezTo>
                    <a:pt x="18" y="53"/>
                    <a:pt x="19" y="67"/>
                    <a:pt x="19" y="78"/>
                  </a:cubicBezTo>
                  <a:cubicBezTo>
                    <a:pt x="19" y="90"/>
                    <a:pt x="17" y="107"/>
                    <a:pt x="24" y="113"/>
                  </a:cubicBezTo>
                  <a:cubicBezTo>
                    <a:pt x="38" y="126"/>
                    <a:pt x="57" y="140"/>
                    <a:pt x="74" y="139"/>
                  </a:cubicBezTo>
                  <a:cubicBezTo>
                    <a:pt x="91" y="139"/>
                    <a:pt x="109" y="125"/>
                    <a:pt x="124" y="113"/>
                  </a:cubicBezTo>
                  <a:cubicBezTo>
                    <a:pt x="130" y="107"/>
                    <a:pt x="129" y="93"/>
                    <a:pt x="131"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0" name="Freeform 17"/>
            <p:cNvSpPr>
              <a:spLocks/>
            </p:cNvSpPr>
            <p:nvPr/>
          </p:nvSpPr>
          <p:spPr bwMode="auto">
            <a:xfrm>
              <a:off x="4775" y="1947"/>
              <a:ext cx="206" cy="206"/>
            </a:xfrm>
            <a:custGeom>
              <a:avLst/>
              <a:gdLst>
                <a:gd name="T0" fmla="*/ 41 w 87"/>
                <a:gd name="T1" fmla="*/ 86 h 87"/>
                <a:gd name="T2" fmla="*/ 0 w 87"/>
                <a:gd name="T3" fmla="*/ 44 h 87"/>
                <a:gd name="T4" fmla="*/ 43 w 87"/>
                <a:gd name="T5" fmla="*/ 0 h 87"/>
                <a:gd name="T6" fmla="*/ 86 w 87"/>
                <a:gd name="T7" fmla="*/ 45 h 87"/>
                <a:gd name="T8" fmla="*/ 41 w 87"/>
                <a:gd name="T9" fmla="*/ 86 h 87"/>
              </a:gdLst>
              <a:ahLst/>
              <a:cxnLst>
                <a:cxn ang="0">
                  <a:pos x="T0" y="T1"/>
                </a:cxn>
                <a:cxn ang="0">
                  <a:pos x="T2" y="T3"/>
                </a:cxn>
                <a:cxn ang="0">
                  <a:pos x="T4" y="T5"/>
                </a:cxn>
                <a:cxn ang="0">
                  <a:pos x="T6" y="T7"/>
                </a:cxn>
                <a:cxn ang="0">
                  <a:pos x="T8" y="T9"/>
                </a:cxn>
              </a:cxnLst>
              <a:rect l="0" t="0" r="r" b="b"/>
              <a:pathLst>
                <a:path w="87" h="87">
                  <a:moveTo>
                    <a:pt x="41" y="86"/>
                  </a:moveTo>
                  <a:cubicBezTo>
                    <a:pt x="18" y="86"/>
                    <a:pt x="0" y="67"/>
                    <a:pt x="0" y="44"/>
                  </a:cubicBezTo>
                  <a:cubicBezTo>
                    <a:pt x="1" y="20"/>
                    <a:pt x="19" y="0"/>
                    <a:pt x="43" y="0"/>
                  </a:cubicBezTo>
                  <a:cubicBezTo>
                    <a:pt x="66" y="0"/>
                    <a:pt x="87" y="21"/>
                    <a:pt x="86" y="45"/>
                  </a:cubicBezTo>
                  <a:cubicBezTo>
                    <a:pt x="85" y="69"/>
                    <a:pt x="66" y="87"/>
                    <a:pt x="41"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1" name="Freeform 18"/>
            <p:cNvSpPr>
              <a:spLocks/>
            </p:cNvSpPr>
            <p:nvPr/>
          </p:nvSpPr>
          <p:spPr bwMode="auto">
            <a:xfrm>
              <a:off x="4756" y="1227"/>
              <a:ext cx="417" cy="272"/>
            </a:xfrm>
            <a:custGeom>
              <a:avLst/>
              <a:gdLst>
                <a:gd name="T0" fmla="*/ 0 w 176"/>
                <a:gd name="T1" fmla="*/ 29 h 115"/>
                <a:gd name="T2" fmla="*/ 13 w 176"/>
                <a:gd name="T3" fmla="*/ 0 h 115"/>
                <a:gd name="T4" fmla="*/ 176 w 176"/>
                <a:gd name="T5" fmla="*/ 87 h 115"/>
                <a:gd name="T6" fmla="*/ 163 w 176"/>
                <a:gd name="T7" fmla="*/ 115 h 115"/>
                <a:gd name="T8" fmla="*/ 0 w 176"/>
                <a:gd name="T9" fmla="*/ 29 h 115"/>
              </a:gdLst>
              <a:ahLst/>
              <a:cxnLst>
                <a:cxn ang="0">
                  <a:pos x="T0" y="T1"/>
                </a:cxn>
                <a:cxn ang="0">
                  <a:pos x="T2" y="T3"/>
                </a:cxn>
                <a:cxn ang="0">
                  <a:pos x="T4" y="T5"/>
                </a:cxn>
                <a:cxn ang="0">
                  <a:pos x="T6" y="T7"/>
                </a:cxn>
                <a:cxn ang="0">
                  <a:pos x="T8" y="T9"/>
                </a:cxn>
              </a:cxnLst>
              <a:rect l="0" t="0" r="r" b="b"/>
              <a:pathLst>
                <a:path w="176" h="115">
                  <a:moveTo>
                    <a:pt x="0" y="29"/>
                  </a:moveTo>
                  <a:cubicBezTo>
                    <a:pt x="4" y="19"/>
                    <a:pt x="8" y="10"/>
                    <a:pt x="13" y="0"/>
                  </a:cubicBezTo>
                  <a:cubicBezTo>
                    <a:pt x="68" y="29"/>
                    <a:pt x="121" y="57"/>
                    <a:pt x="176" y="87"/>
                  </a:cubicBezTo>
                  <a:cubicBezTo>
                    <a:pt x="172" y="96"/>
                    <a:pt x="168" y="104"/>
                    <a:pt x="163" y="115"/>
                  </a:cubicBezTo>
                  <a:cubicBezTo>
                    <a:pt x="108" y="86"/>
                    <a:pt x="55" y="58"/>
                    <a:pt x="0"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2" name="Freeform 19"/>
            <p:cNvSpPr>
              <a:spLocks/>
            </p:cNvSpPr>
            <p:nvPr/>
          </p:nvSpPr>
          <p:spPr bwMode="auto">
            <a:xfrm>
              <a:off x="5834" y="1831"/>
              <a:ext cx="410" cy="301"/>
            </a:xfrm>
            <a:custGeom>
              <a:avLst/>
              <a:gdLst>
                <a:gd name="T0" fmla="*/ 173 w 173"/>
                <a:gd name="T1" fmla="*/ 107 h 127"/>
                <a:gd name="T2" fmla="*/ 158 w 173"/>
                <a:gd name="T3" fmla="*/ 127 h 127"/>
                <a:gd name="T4" fmla="*/ 0 w 173"/>
                <a:gd name="T5" fmla="*/ 22 h 127"/>
                <a:gd name="T6" fmla="*/ 13 w 173"/>
                <a:gd name="T7" fmla="*/ 0 h 127"/>
                <a:gd name="T8" fmla="*/ 173 w 173"/>
                <a:gd name="T9" fmla="*/ 107 h 127"/>
              </a:gdLst>
              <a:ahLst/>
              <a:cxnLst>
                <a:cxn ang="0">
                  <a:pos x="T0" y="T1"/>
                </a:cxn>
                <a:cxn ang="0">
                  <a:pos x="T2" y="T3"/>
                </a:cxn>
                <a:cxn ang="0">
                  <a:pos x="T4" y="T5"/>
                </a:cxn>
                <a:cxn ang="0">
                  <a:pos x="T6" y="T7"/>
                </a:cxn>
                <a:cxn ang="0">
                  <a:pos x="T8" y="T9"/>
                </a:cxn>
              </a:cxnLst>
              <a:rect l="0" t="0" r="r" b="b"/>
              <a:pathLst>
                <a:path w="173" h="127">
                  <a:moveTo>
                    <a:pt x="173" y="107"/>
                  </a:moveTo>
                  <a:cubicBezTo>
                    <a:pt x="167" y="115"/>
                    <a:pt x="163" y="120"/>
                    <a:pt x="158" y="127"/>
                  </a:cubicBezTo>
                  <a:cubicBezTo>
                    <a:pt x="105" y="92"/>
                    <a:pt x="53" y="57"/>
                    <a:pt x="0" y="22"/>
                  </a:cubicBezTo>
                  <a:cubicBezTo>
                    <a:pt x="4" y="15"/>
                    <a:pt x="8" y="9"/>
                    <a:pt x="13" y="0"/>
                  </a:cubicBezTo>
                  <a:cubicBezTo>
                    <a:pt x="67" y="36"/>
                    <a:pt x="119" y="71"/>
                    <a:pt x="173"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3" name="Freeform 20"/>
            <p:cNvSpPr>
              <a:spLocks/>
            </p:cNvSpPr>
            <p:nvPr/>
          </p:nvSpPr>
          <p:spPr bwMode="auto">
            <a:xfrm>
              <a:off x="5479" y="2059"/>
              <a:ext cx="66" cy="322"/>
            </a:xfrm>
            <a:custGeom>
              <a:avLst/>
              <a:gdLst>
                <a:gd name="T0" fmla="*/ 0 w 28"/>
                <a:gd name="T1" fmla="*/ 0 h 136"/>
                <a:gd name="T2" fmla="*/ 28 w 28"/>
                <a:gd name="T3" fmla="*/ 0 h 136"/>
                <a:gd name="T4" fmla="*/ 28 w 28"/>
                <a:gd name="T5" fmla="*/ 136 h 136"/>
                <a:gd name="T6" fmla="*/ 0 w 28"/>
                <a:gd name="T7" fmla="*/ 136 h 136"/>
                <a:gd name="T8" fmla="*/ 0 w 28"/>
                <a:gd name="T9" fmla="*/ 0 h 136"/>
              </a:gdLst>
              <a:ahLst/>
              <a:cxnLst>
                <a:cxn ang="0">
                  <a:pos x="T0" y="T1"/>
                </a:cxn>
                <a:cxn ang="0">
                  <a:pos x="T2" y="T3"/>
                </a:cxn>
                <a:cxn ang="0">
                  <a:pos x="T4" y="T5"/>
                </a:cxn>
                <a:cxn ang="0">
                  <a:pos x="T6" y="T7"/>
                </a:cxn>
                <a:cxn ang="0">
                  <a:pos x="T8" y="T9"/>
                </a:cxn>
              </a:cxnLst>
              <a:rect l="0" t="0" r="r" b="b"/>
              <a:pathLst>
                <a:path w="28" h="136">
                  <a:moveTo>
                    <a:pt x="0" y="0"/>
                  </a:moveTo>
                  <a:cubicBezTo>
                    <a:pt x="11" y="0"/>
                    <a:pt x="18" y="0"/>
                    <a:pt x="28" y="0"/>
                  </a:cubicBezTo>
                  <a:cubicBezTo>
                    <a:pt x="28" y="45"/>
                    <a:pt x="28" y="90"/>
                    <a:pt x="28" y="136"/>
                  </a:cubicBezTo>
                  <a:cubicBezTo>
                    <a:pt x="18" y="136"/>
                    <a:pt x="9" y="136"/>
                    <a:pt x="0" y="136"/>
                  </a:cubicBezTo>
                  <a:cubicBezTo>
                    <a:pt x="0" y="91"/>
                    <a:pt x="0" y="46"/>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4" name="Freeform 21"/>
            <p:cNvSpPr>
              <a:spLocks/>
            </p:cNvSpPr>
            <p:nvPr/>
          </p:nvSpPr>
          <p:spPr bwMode="auto">
            <a:xfrm>
              <a:off x="5476" y="1056"/>
              <a:ext cx="69" cy="211"/>
            </a:xfrm>
            <a:custGeom>
              <a:avLst/>
              <a:gdLst>
                <a:gd name="T0" fmla="*/ 29 w 29"/>
                <a:gd name="T1" fmla="*/ 0 h 89"/>
                <a:gd name="T2" fmla="*/ 29 w 29"/>
                <a:gd name="T3" fmla="*/ 89 h 89"/>
                <a:gd name="T4" fmla="*/ 0 w 29"/>
                <a:gd name="T5" fmla="*/ 89 h 89"/>
                <a:gd name="T6" fmla="*/ 0 w 29"/>
                <a:gd name="T7" fmla="*/ 0 h 89"/>
                <a:gd name="T8" fmla="*/ 29 w 29"/>
                <a:gd name="T9" fmla="*/ 0 h 89"/>
              </a:gdLst>
              <a:ahLst/>
              <a:cxnLst>
                <a:cxn ang="0">
                  <a:pos x="T0" y="T1"/>
                </a:cxn>
                <a:cxn ang="0">
                  <a:pos x="T2" y="T3"/>
                </a:cxn>
                <a:cxn ang="0">
                  <a:pos x="T4" y="T5"/>
                </a:cxn>
                <a:cxn ang="0">
                  <a:pos x="T6" y="T7"/>
                </a:cxn>
                <a:cxn ang="0">
                  <a:pos x="T8" y="T9"/>
                </a:cxn>
              </a:cxnLst>
              <a:rect l="0" t="0" r="r" b="b"/>
              <a:pathLst>
                <a:path w="29" h="89">
                  <a:moveTo>
                    <a:pt x="29" y="0"/>
                  </a:moveTo>
                  <a:cubicBezTo>
                    <a:pt x="29" y="30"/>
                    <a:pt x="29" y="59"/>
                    <a:pt x="29" y="89"/>
                  </a:cubicBezTo>
                  <a:cubicBezTo>
                    <a:pt x="19" y="89"/>
                    <a:pt x="10" y="89"/>
                    <a:pt x="0" y="89"/>
                  </a:cubicBezTo>
                  <a:cubicBezTo>
                    <a:pt x="0" y="60"/>
                    <a:pt x="0" y="31"/>
                    <a:pt x="0" y="0"/>
                  </a:cubicBezTo>
                  <a:cubicBezTo>
                    <a:pt x="10" y="0"/>
                    <a:pt x="19"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5" name="Freeform 22"/>
            <p:cNvSpPr>
              <a:spLocks/>
            </p:cNvSpPr>
            <p:nvPr/>
          </p:nvSpPr>
          <p:spPr bwMode="auto">
            <a:xfrm>
              <a:off x="4976" y="1829"/>
              <a:ext cx="228" cy="175"/>
            </a:xfrm>
            <a:custGeom>
              <a:avLst/>
              <a:gdLst>
                <a:gd name="T0" fmla="*/ 79 w 96"/>
                <a:gd name="T1" fmla="*/ 0 h 74"/>
                <a:gd name="T2" fmla="*/ 96 w 96"/>
                <a:gd name="T3" fmla="*/ 25 h 74"/>
                <a:gd name="T4" fmla="*/ 57 w 96"/>
                <a:gd name="T5" fmla="*/ 49 h 74"/>
                <a:gd name="T6" fmla="*/ 17 w 96"/>
                <a:gd name="T7" fmla="*/ 74 h 74"/>
                <a:gd name="T8" fmla="*/ 0 w 96"/>
                <a:gd name="T9" fmla="*/ 47 h 74"/>
                <a:gd name="T10" fmla="*/ 79 w 96"/>
                <a:gd name="T11" fmla="*/ 0 h 74"/>
              </a:gdLst>
              <a:ahLst/>
              <a:cxnLst>
                <a:cxn ang="0">
                  <a:pos x="T0" y="T1"/>
                </a:cxn>
                <a:cxn ang="0">
                  <a:pos x="T2" y="T3"/>
                </a:cxn>
                <a:cxn ang="0">
                  <a:pos x="T4" y="T5"/>
                </a:cxn>
                <a:cxn ang="0">
                  <a:pos x="T6" y="T7"/>
                </a:cxn>
                <a:cxn ang="0">
                  <a:pos x="T8" y="T9"/>
                </a:cxn>
                <a:cxn ang="0">
                  <a:pos x="T10" y="T11"/>
                </a:cxn>
              </a:cxnLst>
              <a:rect l="0" t="0" r="r" b="b"/>
              <a:pathLst>
                <a:path w="96" h="74">
                  <a:moveTo>
                    <a:pt x="79" y="0"/>
                  </a:moveTo>
                  <a:cubicBezTo>
                    <a:pt x="85" y="9"/>
                    <a:pt x="90" y="16"/>
                    <a:pt x="96" y="25"/>
                  </a:cubicBezTo>
                  <a:cubicBezTo>
                    <a:pt x="82" y="34"/>
                    <a:pt x="69" y="41"/>
                    <a:pt x="57" y="49"/>
                  </a:cubicBezTo>
                  <a:cubicBezTo>
                    <a:pt x="44" y="57"/>
                    <a:pt x="32" y="65"/>
                    <a:pt x="17" y="74"/>
                  </a:cubicBezTo>
                  <a:cubicBezTo>
                    <a:pt x="12" y="66"/>
                    <a:pt x="7" y="58"/>
                    <a:pt x="0" y="47"/>
                  </a:cubicBezTo>
                  <a:cubicBezTo>
                    <a:pt x="26" y="32"/>
                    <a:pt x="52" y="16"/>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116" name="Freeform 23"/>
            <p:cNvSpPr>
              <a:spLocks/>
            </p:cNvSpPr>
            <p:nvPr/>
          </p:nvSpPr>
          <p:spPr bwMode="auto">
            <a:xfrm>
              <a:off x="4495" y="1063"/>
              <a:ext cx="159" cy="180"/>
            </a:xfrm>
            <a:custGeom>
              <a:avLst/>
              <a:gdLst>
                <a:gd name="T0" fmla="*/ 67 w 67"/>
                <a:gd name="T1" fmla="*/ 39 h 76"/>
                <a:gd name="T2" fmla="*/ 33 w 67"/>
                <a:gd name="T3" fmla="*/ 75 h 76"/>
                <a:gd name="T4" fmla="*/ 1 w 67"/>
                <a:gd name="T5" fmla="*/ 33 h 76"/>
                <a:gd name="T6" fmla="*/ 33 w 67"/>
                <a:gd name="T7" fmla="*/ 0 h 76"/>
                <a:gd name="T8" fmla="*/ 67 w 67"/>
                <a:gd name="T9" fmla="*/ 39 h 76"/>
              </a:gdLst>
              <a:ahLst/>
              <a:cxnLst>
                <a:cxn ang="0">
                  <a:pos x="T0" y="T1"/>
                </a:cxn>
                <a:cxn ang="0">
                  <a:pos x="T2" y="T3"/>
                </a:cxn>
                <a:cxn ang="0">
                  <a:pos x="T4" y="T5"/>
                </a:cxn>
                <a:cxn ang="0">
                  <a:pos x="T6" y="T7"/>
                </a:cxn>
                <a:cxn ang="0">
                  <a:pos x="T8" y="T9"/>
                </a:cxn>
              </a:cxnLst>
              <a:rect l="0" t="0" r="r" b="b"/>
              <a:pathLst>
                <a:path w="67" h="76">
                  <a:moveTo>
                    <a:pt x="67" y="39"/>
                  </a:moveTo>
                  <a:cubicBezTo>
                    <a:pt x="67" y="54"/>
                    <a:pt x="46" y="76"/>
                    <a:pt x="33" y="75"/>
                  </a:cubicBezTo>
                  <a:cubicBezTo>
                    <a:pt x="16" y="74"/>
                    <a:pt x="0" y="54"/>
                    <a:pt x="1" y="33"/>
                  </a:cubicBezTo>
                  <a:cubicBezTo>
                    <a:pt x="1" y="19"/>
                    <a:pt x="20" y="0"/>
                    <a:pt x="33" y="0"/>
                  </a:cubicBezTo>
                  <a:cubicBezTo>
                    <a:pt x="50" y="1"/>
                    <a:pt x="67" y="20"/>
                    <a:pt x="6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117" name="Group 116"/>
          <p:cNvGrpSpPr/>
          <p:nvPr/>
        </p:nvGrpSpPr>
        <p:grpSpPr>
          <a:xfrm rot="6300000">
            <a:off x="6584093" y="2917955"/>
            <a:ext cx="565798" cy="565798"/>
            <a:chOff x="3104288" y="2892295"/>
            <a:chExt cx="828386" cy="828386"/>
          </a:xfrm>
          <a:solidFill>
            <a:srgbClr val="2C2E8C"/>
          </a:solidFill>
        </p:grpSpPr>
        <p:sp>
          <p:nvSpPr>
            <p:cNvPr id="118" name="Freeform 24"/>
            <p:cNvSpPr>
              <a:spLocks/>
            </p:cNvSpPr>
            <p:nvPr/>
          </p:nvSpPr>
          <p:spPr bwMode="auto">
            <a:xfrm>
              <a:off x="3104288" y="2892295"/>
              <a:ext cx="828386" cy="828386"/>
            </a:xfrm>
            <a:custGeom>
              <a:avLst/>
              <a:gdLst>
                <a:gd name="T0" fmla="*/ 206 w 240"/>
                <a:gd name="T1" fmla="*/ 36 h 240"/>
                <a:gd name="T2" fmla="*/ 240 w 240"/>
                <a:gd name="T3" fmla="*/ 120 h 240"/>
                <a:gd name="T4" fmla="*/ 120 w 240"/>
                <a:gd name="T5" fmla="*/ 240 h 240"/>
                <a:gd name="T6" fmla="*/ 0 w 240"/>
                <a:gd name="T7" fmla="*/ 120 h 240"/>
                <a:gd name="T8" fmla="*/ 120 w 240"/>
                <a:gd name="T9" fmla="*/ 0 h 240"/>
                <a:gd name="T10" fmla="*/ 196 w 240"/>
                <a:gd name="T11" fmla="*/ 27 h 240"/>
                <a:gd name="T12" fmla="*/ 176 w 240"/>
                <a:gd name="T13" fmla="*/ 49 h 240"/>
                <a:gd name="T14" fmla="*/ 120 w 240"/>
                <a:gd name="T15" fmla="*/ 30 h 240"/>
                <a:gd name="T16" fmla="*/ 30 w 240"/>
                <a:gd name="T17" fmla="*/ 120 h 240"/>
                <a:gd name="T18" fmla="*/ 120 w 240"/>
                <a:gd name="T19" fmla="*/ 210 h 240"/>
                <a:gd name="T20" fmla="*/ 210 w 240"/>
                <a:gd name="T21" fmla="*/ 120 h 240"/>
                <a:gd name="T22" fmla="*/ 186 w 240"/>
                <a:gd name="T23" fmla="*/ 58 h 240"/>
                <a:gd name="T24" fmla="*/ 206 w 240"/>
                <a:gd name="T25" fmla="*/ 3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240">
                  <a:moveTo>
                    <a:pt x="206" y="36"/>
                  </a:moveTo>
                  <a:cubicBezTo>
                    <a:pt x="227" y="58"/>
                    <a:pt x="240" y="87"/>
                    <a:pt x="240" y="120"/>
                  </a:cubicBezTo>
                  <a:cubicBezTo>
                    <a:pt x="240" y="186"/>
                    <a:pt x="187" y="240"/>
                    <a:pt x="120" y="240"/>
                  </a:cubicBezTo>
                  <a:cubicBezTo>
                    <a:pt x="54" y="240"/>
                    <a:pt x="0" y="186"/>
                    <a:pt x="0" y="120"/>
                  </a:cubicBezTo>
                  <a:cubicBezTo>
                    <a:pt x="0" y="54"/>
                    <a:pt x="54" y="0"/>
                    <a:pt x="120" y="0"/>
                  </a:cubicBezTo>
                  <a:cubicBezTo>
                    <a:pt x="149" y="0"/>
                    <a:pt x="175" y="10"/>
                    <a:pt x="196" y="27"/>
                  </a:cubicBezTo>
                  <a:cubicBezTo>
                    <a:pt x="176" y="49"/>
                    <a:pt x="176" y="49"/>
                    <a:pt x="176" y="49"/>
                  </a:cubicBezTo>
                  <a:cubicBezTo>
                    <a:pt x="161" y="37"/>
                    <a:pt x="141" y="30"/>
                    <a:pt x="120" y="30"/>
                  </a:cubicBezTo>
                  <a:cubicBezTo>
                    <a:pt x="71" y="30"/>
                    <a:pt x="30" y="70"/>
                    <a:pt x="30" y="120"/>
                  </a:cubicBezTo>
                  <a:cubicBezTo>
                    <a:pt x="30" y="170"/>
                    <a:pt x="71" y="210"/>
                    <a:pt x="120" y="210"/>
                  </a:cubicBezTo>
                  <a:cubicBezTo>
                    <a:pt x="170" y="210"/>
                    <a:pt x="210" y="170"/>
                    <a:pt x="210" y="120"/>
                  </a:cubicBezTo>
                  <a:cubicBezTo>
                    <a:pt x="210" y="96"/>
                    <a:pt x="201" y="74"/>
                    <a:pt x="186" y="58"/>
                  </a:cubicBezTo>
                  <a:lnTo>
                    <a:pt x="206" y="36"/>
                  </a:lnTo>
                  <a:close/>
                </a:path>
              </a:pathLst>
            </a:custGeom>
            <a:grpFill/>
            <a:ln w="28575">
              <a:solidFill>
                <a:schemeClr val="bg1"/>
              </a:solidFill>
              <a:round/>
              <a:headEnd/>
              <a:tailEnd/>
            </a:ln>
          </p:spPr>
          <p:txBody>
            <a:bodyPr vert="horz" wrap="square" lIns="91440" tIns="45720" rIns="91440" bIns="45720" numCol="1" anchor="t" anchorCtr="0" compatLnSpc="1">
              <a:prstTxWarp prst="textNoShape">
                <a:avLst/>
              </a:prstTxWarp>
            </a:bodyPr>
            <a:lstStyle/>
            <a:p>
              <a:pPr defTabSz="457200"/>
              <a:endParaRPr lang="en-US">
                <a:solidFill>
                  <a:srgbClr val="000000"/>
                </a:solidFill>
              </a:endParaRPr>
            </a:p>
          </p:txBody>
        </p:sp>
        <p:sp>
          <p:nvSpPr>
            <p:cNvPr id="119" name="Freeform 28"/>
            <p:cNvSpPr>
              <a:spLocks/>
            </p:cNvSpPr>
            <p:nvPr/>
          </p:nvSpPr>
          <p:spPr bwMode="auto">
            <a:xfrm>
              <a:off x="3251492" y="3040943"/>
              <a:ext cx="532534" cy="531091"/>
            </a:xfrm>
            <a:custGeom>
              <a:avLst/>
              <a:gdLst>
                <a:gd name="T0" fmla="*/ 134 w 154"/>
                <a:gd name="T1" fmla="*/ 25 h 154"/>
                <a:gd name="T2" fmla="*/ 154 w 154"/>
                <a:gd name="T3" fmla="*/ 77 h 154"/>
                <a:gd name="T4" fmla="*/ 77 w 154"/>
                <a:gd name="T5" fmla="*/ 154 h 154"/>
                <a:gd name="T6" fmla="*/ 0 w 154"/>
                <a:gd name="T7" fmla="*/ 77 h 154"/>
                <a:gd name="T8" fmla="*/ 77 w 154"/>
                <a:gd name="T9" fmla="*/ 0 h 154"/>
                <a:gd name="T10" fmla="*/ 124 w 154"/>
                <a:gd name="T11" fmla="*/ 16 h 154"/>
                <a:gd name="T12" fmla="*/ 119 w 154"/>
                <a:gd name="T13" fmla="*/ 23 h 154"/>
                <a:gd name="T14" fmla="*/ 109 w 154"/>
                <a:gd name="T15" fmla="*/ 14 h 154"/>
                <a:gd name="T16" fmla="*/ 98 w 154"/>
                <a:gd name="T17" fmla="*/ 35 h 154"/>
                <a:gd name="T18" fmla="*/ 77 w 154"/>
                <a:gd name="T19" fmla="*/ 30 h 154"/>
                <a:gd name="T20" fmla="*/ 31 w 154"/>
                <a:gd name="T21" fmla="*/ 77 h 154"/>
                <a:gd name="T22" fmla="*/ 77 w 154"/>
                <a:gd name="T23" fmla="*/ 124 h 154"/>
                <a:gd name="T24" fmla="*/ 124 w 154"/>
                <a:gd name="T25" fmla="*/ 77 h 154"/>
                <a:gd name="T26" fmla="*/ 118 w 154"/>
                <a:gd name="T27" fmla="*/ 54 h 154"/>
                <a:gd name="T28" fmla="*/ 138 w 154"/>
                <a:gd name="T29" fmla="*/ 40 h 154"/>
                <a:gd name="T30" fmla="*/ 129 w 154"/>
                <a:gd name="T31" fmla="*/ 31 h 154"/>
                <a:gd name="T32" fmla="*/ 134 w 154"/>
                <a:gd name="T33" fmla="*/ 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54">
                  <a:moveTo>
                    <a:pt x="134" y="25"/>
                  </a:moveTo>
                  <a:cubicBezTo>
                    <a:pt x="147" y="39"/>
                    <a:pt x="154" y="57"/>
                    <a:pt x="154" y="77"/>
                  </a:cubicBezTo>
                  <a:cubicBezTo>
                    <a:pt x="154" y="120"/>
                    <a:pt x="120" y="154"/>
                    <a:pt x="77" y="154"/>
                  </a:cubicBezTo>
                  <a:cubicBezTo>
                    <a:pt x="35" y="154"/>
                    <a:pt x="0" y="120"/>
                    <a:pt x="0" y="77"/>
                  </a:cubicBezTo>
                  <a:cubicBezTo>
                    <a:pt x="0" y="35"/>
                    <a:pt x="35" y="0"/>
                    <a:pt x="77" y="0"/>
                  </a:cubicBezTo>
                  <a:cubicBezTo>
                    <a:pt x="95" y="0"/>
                    <a:pt x="111" y="6"/>
                    <a:pt x="124" y="16"/>
                  </a:cubicBezTo>
                  <a:cubicBezTo>
                    <a:pt x="119" y="23"/>
                    <a:pt x="119" y="23"/>
                    <a:pt x="119" y="23"/>
                  </a:cubicBezTo>
                  <a:cubicBezTo>
                    <a:pt x="109" y="14"/>
                    <a:pt x="109" y="14"/>
                    <a:pt x="109" y="14"/>
                  </a:cubicBezTo>
                  <a:cubicBezTo>
                    <a:pt x="98" y="35"/>
                    <a:pt x="98" y="35"/>
                    <a:pt x="98" y="35"/>
                  </a:cubicBezTo>
                  <a:cubicBezTo>
                    <a:pt x="92" y="32"/>
                    <a:pt x="85" y="30"/>
                    <a:pt x="77" y="30"/>
                  </a:cubicBezTo>
                  <a:cubicBezTo>
                    <a:pt x="52" y="30"/>
                    <a:pt x="31" y="51"/>
                    <a:pt x="31" y="77"/>
                  </a:cubicBezTo>
                  <a:cubicBezTo>
                    <a:pt x="31" y="103"/>
                    <a:pt x="52" y="124"/>
                    <a:pt x="77" y="124"/>
                  </a:cubicBezTo>
                  <a:cubicBezTo>
                    <a:pt x="103" y="124"/>
                    <a:pt x="124" y="103"/>
                    <a:pt x="124" y="77"/>
                  </a:cubicBezTo>
                  <a:cubicBezTo>
                    <a:pt x="124" y="69"/>
                    <a:pt x="122" y="61"/>
                    <a:pt x="118" y="54"/>
                  </a:cubicBezTo>
                  <a:cubicBezTo>
                    <a:pt x="138" y="40"/>
                    <a:pt x="138" y="40"/>
                    <a:pt x="138" y="40"/>
                  </a:cubicBezTo>
                  <a:cubicBezTo>
                    <a:pt x="129" y="31"/>
                    <a:pt x="129" y="31"/>
                    <a:pt x="129" y="31"/>
                  </a:cubicBezTo>
                  <a:lnTo>
                    <a:pt x="134" y="25"/>
                  </a:lnTo>
                  <a:close/>
                </a:path>
              </a:pathLst>
            </a:custGeom>
            <a:grpFill/>
            <a:ln w="28575">
              <a:solidFill>
                <a:schemeClr val="bg1"/>
              </a:solidFill>
              <a:round/>
              <a:headEnd/>
              <a:tailEnd/>
            </a:ln>
          </p:spPr>
          <p:txBody>
            <a:bodyPr vert="horz" wrap="square" lIns="91440" tIns="45720" rIns="91440" bIns="45720" numCol="1" anchor="t" anchorCtr="0" compatLnSpc="1">
              <a:prstTxWarp prst="textNoShape">
                <a:avLst/>
              </a:prstTxWarp>
            </a:bodyPr>
            <a:lstStyle/>
            <a:p>
              <a:pPr defTabSz="457200"/>
              <a:endParaRPr lang="en-US">
                <a:solidFill>
                  <a:srgbClr val="000000"/>
                </a:solidFill>
              </a:endParaRPr>
            </a:p>
          </p:txBody>
        </p:sp>
        <p:sp>
          <p:nvSpPr>
            <p:cNvPr id="120" name="Freeform 30"/>
            <p:cNvSpPr>
              <a:spLocks/>
            </p:cNvSpPr>
            <p:nvPr/>
          </p:nvSpPr>
          <p:spPr bwMode="auto">
            <a:xfrm>
              <a:off x="3407356" y="3195363"/>
              <a:ext cx="225136" cy="220807"/>
            </a:xfrm>
            <a:custGeom>
              <a:avLst/>
              <a:gdLst>
                <a:gd name="T0" fmla="*/ 61 w 65"/>
                <a:gd name="T1" fmla="*/ 17 h 64"/>
                <a:gd name="T2" fmla="*/ 65 w 65"/>
                <a:gd name="T3" fmla="*/ 32 h 64"/>
                <a:gd name="T4" fmla="*/ 32 w 65"/>
                <a:gd name="T5" fmla="*/ 64 h 64"/>
                <a:gd name="T6" fmla="*/ 0 w 65"/>
                <a:gd name="T7" fmla="*/ 32 h 64"/>
                <a:gd name="T8" fmla="*/ 32 w 65"/>
                <a:gd name="T9" fmla="*/ 0 h 64"/>
                <a:gd name="T10" fmla="*/ 47 w 65"/>
                <a:gd name="T11" fmla="*/ 3 h 64"/>
                <a:gd name="T12" fmla="*/ 29 w 65"/>
                <a:gd name="T13" fmla="*/ 37 h 64"/>
                <a:gd name="T14" fmla="*/ 61 w 65"/>
                <a:gd name="T15" fmla="*/ 17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4">
                  <a:moveTo>
                    <a:pt x="61" y="17"/>
                  </a:moveTo>
                  <a:cubicBezTo>
                    <a:pt x="63" y="21"/>
                    <a:pt x="65" y="26"/>
                    <a:pt x="65" y="32"/>
                  </a:cubicBezTo>
                  <a:cubicBezTo>
                    <a:pt x="65" y="50"/>
                    <a:pt x="50" y="64"/>
                    <a:pt x="32" y="64"/>
                  </a:cubicBezTo>
                  <a:cubicBezTo>
                    <a:pt x="15" y="64"/>
                    <a:pt x="0" y="50"/>
                    <a:pt x="0" y="32"/>
                  </a:cubicBezTo>
                  <a:cubicBezTo>
                    <a:pt x="0" y="14"/>
                    <a:pt x="15" y="0"/>
                    <a:pt x="32" y="0"/>
                  </a:cubicBezTo>
                  <a:cubicBezTo>
                    <a:pt x="37" y="0"/>
                    <a:pt x="42" y="1"/>
                    <a:pt x="47" y="3"/>
                  </a:cubicBezTo>
                  <a:cubicBezTo>
                    <a:pt x="29" y="37"/>
                    <a:pt x="29" y="37"/>
                    <a:pt x="29" y="37"/>
                  </a:cubicBezTo>
                  <a:lnTo>
                    <a:pt x="61" y="17"/>
                  </a:lnTo>
                  <a:close/>
                </a:path>
              </a:pathLst>
            </a:custGeom>
            <a:grpFill/>
            <a:ln w="28575">
              <a:solidFill>
                <a:schemeClr val="bg1"/>
              </a:solidFill>
              <a:round/>
              <a:headEnd/>
              <a:tailEnd/>
            </a:ln>
          </p:spPr>
          <p:txBody>
            <a:bodyPr vert="horz" wrap="square" lIns="91440" tIns="45720" rIns="91440" bIns="45720" numCol="1" anchor="t" anchorCtr="0" compatLnSpc="1">
              <a:prstTxWarp prst="textNoShape">
                <a:avLst/>
              </a:prstTxWarp>
            </a:bodyPr>
            <a:lstStyle/>
            <a:p>
              <a:pPr defTabSz="457200"/>
              <a:endParaRPr lang="en-US">
                <a:solidFill>
                  <a:srgbClr val="000000"/>
                </a:solidFill>
              </a:endParaRPr>
            </a:p>
          </p:txBody>
        </p:sp>
      </p:grpSp>
    </p:spTree>
    <p:extLst>
      <p:ext uri="{BB962C8B-B14F-4D97-AF65-F5344CB8AC3E}">
        <p14:creationId xmlns:p14="http://schemas.microsoft.com/office/powerpoint/2010/main" val="2800975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Success Stories</a:t>
            </a:r>
          </a:p>
        </p:txBody>
      </p:sp>
    </p:spTree>
    <p:extLst>
      <p:ext uri="{BB962C8B-B14F-4D97-AF65-F5344CB8AC3E}">
        <p14:creationId xmlns:p14="http://schemas.microsoft.com/office/powerpoint/2010/main" val="1686793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7" y="240427"/>
            <a:ext cx="9525763" cy="307777"/>
          </a:xfrm>
        </p:spPr>
        <p:txBody>
          <a:bodyPr/>
          <a:lstStyle/>
          <a:p>
            <a:pPr defTabSz="1038977" fontAlgn="auto">
              <a:spcBef>
                <a:spcPts val="0"/>
              </a:spcBef>
              <a:spcAft>
                <a:spcPts val="0"/>
              </a:spcAft>
              <a:defRPr/>
            </a:pPr>
            <a:r>
              <a:rPr lang="en-GB" sz="2000" b="1" kern="1200" dirty="0"/>
              <a:t>Leading Pharmaceutical and Healthcare Data Analytics Intelligence Company</a:t>
            </a:r>
            <a:endParaRPr lang="en-IN" sz="2000" b="1" kern="1200" dirty="0"/>
          </a:p>
        </p:txBody>
      </p:sp>
      <p:sp>
        <p:nvSpPr>
          <p:cNvPr id="26" name="Rectangle 25"/>
          <p:cNvSpPr/>
          <p:nvPr/>
        </p:nvSpPr>
        <p:spPr bwMode="auto">
          <a:xfrm>
            <a:off x="114300" y="1662819"/>
            <a:ext cx="2057400"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Ad hoc Technical governance of “component integration”</a:t>
            </a: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Off the cuff configuration management &amp; release management</a:t>
            </a: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Lack of “pragmatic” a process framework</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endPar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endParaRPr>
          </a:p>
        </p:txBody>
      </p:sp>
      <p:sp>
        <p:nvSpPr>
          <p:cNvPr id="27" name="Rectangle 26"/>
          <p:cNvSpPr/>
          <p:nvPr/>
        </p:nvSpPr>
        <p:spPr bwMode="auto">
          <a:xfrm>
            <a:off x="5982511" y="1662817"/>
            <a:ext cx="3041746" cy="3035643"/>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128588" indent="-128588" algn="l">
              <a:lnSpc>
                <a:spcPts val="1125"/>
              </a:lnSpc>
              <a:spcBef>
                <a:spcPts val="0"/>
              </a:spcBef>
              <a:spcAft>
                <a:spcPts val="900"/>
              </a:spcAft>
              <a:buFont typeface="Wingdings" panose="05000000000000000000" pitchFamily="2" charset="2"/>
              <a:buChar char="§"/>
              <a:defRPr/>
            </a:pPr>
            <a:r>
              <a:rPr lang="en-GB" sz="900" kern="0" dirty="0">
                <a:solidFill>
                  <a:srgbClr val="000000"/>
                </a:solidFill>
                <a:latin typeface="Calibri Light" panose="020F0302020204030204" pitchFamily="34" charset="0"/>
                <a:cs typeface="Calibri Light"/>
              </a:rPr>
              <a:t>Improved </a:t>
            </a:r>
            <a:r>
              <a:rPr lang="en-US" sz="900" kern="0" dirty="0">
                <a:solidFill>
                  <a:srgbClr val="000000"/>
                </a:solidFill>
                <a:latin typeface="Calibri Light" panose="020F0302020204030204" pitchFamily="34" charset="0"/>
                <a:cs typeface="Calibri Light"/>
              </a:rPr>
              <a:t>scalability , Flexibility &amp; Breadth of Testing functions</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Competitive advantage due to high quality releases and reduced time to market</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Reduction in the overall TCO (Total Cost of Ownership) of Testing</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Improved Testing effectiveness by implementing industry best practices </a:t>
            </a:r>
            <a:endParaRPr lang="en-IN" sz="900" kern="0" dirty="0">
              <a:solidFill>
                <a:srgbClr val="000000"/>
              </a:solidFill>
              <a:latin typeface="Calibri Light" panose="020F0302020204030204" pitchFamily="34" charset="0"/>
              <a:cs typeface="Calibri Light"/>
            </a:endParaRP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endPar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endParaRPr>
          </a:p>
        </p:txBody>
      </p:sp>
      <p:sp>
        <p:nvSpPr>
          <p:cNvPr id="28" name="TextBox 27"/>
          <p:cNvSpPr txBox="1"/>
          <p:nvPr/>
        </p:nvSpPr>
        <p:spPr>
          <a:xfrm>
            <a:off x="2321358" y="1378158"/>
            <a:ext cx="3503591"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What was Delivered</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sp>
        <p:nvSpPr>
          <p:cNvPr id="29" name="TextBox 28"/>
          <p:cNvSpPr txBox="1"/>
          <p:nvPr/>
        </p:nvSpPr>
        <p:spPr>
          <a:xfrm>
            <a:off x="5979913" y="1376818"/>
            <a:ext cx="3044344" cy="276999"/>
          </a:xfrm>
          <a:prstGeom prst="rect">
            <a:avLst/>
          </a:prstGeom>
          <a:solidFill>
            <a:srgbClr val="00B0F0"/>
          </a:solidFill>
        </p:spPr>
        <p:txBody>
          <a:bodyPr wrap="square" rtlCol="0" anchor="ct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Business Outcome</a:t>
            </a:r>
          </a:p>
        </p:txBody>
      </p:sp>
      <p:sp>
        <p:nvSpPr>
          <p:cNvPr id="30" name="TextBox 29"/>
          <p:cNvSpPr txBox="1"/>
          <p:nvPr/>
        </p:nvSpPr>
        <p:spPr>
          <a:xfrm>
            <a:off x="114300" y="1378158"/>
            <a:ext cx="2057400"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Client Objectives</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graphicFrame>
        <p:nvGraphicFramePr>
          <p:cNvPr id="31" name="Table 30"/>
          <p:cNvGraphicFramePr>
            <a:graphicFrameLocks noGrp="1"/>
          </p:cNvGraphicFramePr>
          <p:nvPr>
            <p:extLst>
              <p:ext uri="{D42A27DB-BD31-4B8C-83A1-F6EECF244321}">
                <p14:modId xmlns:p14="http://schemas.microsoft.com/office/powerpoint/2010/main" val="1522261517"/>
              </p:ext>
            </p:extLst>
          </p:nvPr>
        </p:nvGraphicFramePr>
        <p:xfrm>
          <a:off x="114299" y="609600"/>
          <a:ext cx="8909958" cy="716280"/>
        </p:xfrm>
        <a:graphic>
          <a:graphicData uri="http://schemas.openxmlformats.org/drawingml/2006/table">
            <a:tbl>
              <a:tblPr firstRow="1" bandRow="1"/>
              <a:tblGrid>
                <a:gridCol w="3437188">
                  <a:extLst>
                    <a:ext uri="{9D8B030D-6E8A-4147-A177-3AD203B41FA5}">
                      <a16:colId xmlns:a16="http://schemas.microsoft.com/office/drawing/2014/main" val="20000"/>
                    </a:ext>
                  </a:extLst>
                </a:gridCol>
                <a:gridCol w="3437188">
                  <a:extLst>
                    <a:ext uri="{9D8B030D-6E8A-4147-A177-3AD203B41FA5}">
                      <a16:colId xmlns:a16="http://schemas.microsoft.com/office/drawing/2014/main" val="20001"/>
                    </a:ext>
                  </a:extLst>
                </a:gridCol>
                <a:gridCol w="2035582">
                  <a:extLst>
                    <a:ext uri="{9D8B030D-6E8A-4147-A177-3AD203B41FA5}">
                      <a16:colId xmlns:a16="http://schemas.microsoft.com/office/drawing/2014/main" val="20003"/>
                    </a:ext>
                  </a:extLst>
                </a:gridCol>
              </a:tblGrid>
              <a:tr h="342900">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Client</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Industry</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Country/Location</a:t>
                      </a:r>
                    </a:p>
                  </a:txBody>
                  <a:tcPr marL="68580" marR="68580" marT="34290" marB="34290" anchor="ctr">
                    <a:lnL w="12700" cap="flat" cmpd="sng" algn="ctr">
                      <a:solidFill>
                        <a:srgbClr val="FEFDFD"/>
                      </a:solidFill>
                      <a:prstDash val="solid"/>
                      <a:round/>
                      <a:headEnd type="none" w="med" len="med"/>
                      <a:tailEnd type="none" w="med" len="med"/>
                    </a:lnL>
                    <a:lnR w="12700" cmpd="sng">
                      <a:solidFill>
                        <a:srgbClr val="FEFDFD"/>
                      </a:solidFill>
                    </a:lnR>
                    <a:lnT w="12700" cmpd="sng">
                      <a:solidFill>
                        <a:srgbClr val="FEFDFD"/>
                      </a:solidFill>
                    </a:lnT>
                    <a:lnB w="38100" cap="flat" cmpd="sng" algn="ctr">
                      <a:solidFill>
                        <a:srgbClr val="FEFDFD"/>
                      </a:solidFill>
                      <a:prstDash val="solid"/>
                      <a:round/>
                      <a:headEnd type="none" w="med" len="med"/>
                      <a:tailEnd type="none" w="med" len="med"/>
                    </a:lnB>
                    <a:lnTlToBr w="12700" cmpd="sng">
                      <a:noFill/>
                      <a:prstDash val="solid"/>
                    </a:lnTlToBr>
                    <a:lnBlToTr w="12700" cmpd="sng">
                      <a:noFill/>
                      <a:prstDash val="solid"/>
                    </a:lnBlToTr>
                    <a:solidFill>
                      <a:srgbClr val="13386E"/>
                    </a:solidFill>
                  </a:tcPr>
                </a:tc>
                <a:extLst>
                  <a:ext uri="{0D108BD9-81ED-4DB2-BD59-A6C34878D82A}">
                    <a16:rowId xmlns:a16="http://schemas.microsoft.com/office/drawing/2014/main" val="10000"/>
                  </a:ext>
                </a:extLst>
              </a:tr>
              <a:tr h="358206">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GB" sz="1000" kern="1200" dirty="0">
                          <a:solidFill>
                            <a:srgbClr val="000000"/>
                          </a:solidFill>
                          <a:latin typeface="Calibri Light" panose="020F0302020204030204" pitchFamily="34" charset="0"/>
                          <a:ea typeface="+mn-ea"/>
                          <a:cs typeface="+mn-cs"/>
                        </a:rPr>
                        <a:t>Leading Pharmaceutical and Healthcare Data Analytics Intelligence Company</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Healthcare</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US</a:t>
                      </a:r>
                    </a:p>
                  </a:txBody>
                  <a:tcPr marL="68580" marR="68580" marT="34290" marB="34290" anchor="ctr">
                    <a:lnL w="12700" cap="flat" cmpd="sng" algn="ctr">
                      <a:solidFill>
                        <a:srgbClr val="FEFDFD"/>
                      </a:solidFill>
                      <a:prstDash val="solid"/>
                      <a:round/>
                      <a:headEnd type="none" w="med" len="med"/>
                      <a:tailEnd type="none" w="med" len="med"/>
                    </a:lnL>
                    <a:lnR w="12700" cmpd="sng">
                      <a:solidFill>
                        <a:srgbClr val="FEFDFD"/>
                      </a:solidFill>
                    </a:lnR>
                    <a:lnT w="38100" cap="flat" cmpd="sng" algn="ctr">
                      <a:solidFill>
                        <a:srgbClr val="FEFDFD"/>
                      </a:solidFill>
                      <a:prstDash val="solid"/>
                      <a:round/>
                      <a:headEnd type="none" w="med" len="med"/>
                      <a:tailEnd type="none" w="med" len="med"/>
                    </a:lnT>
                    <a:lnB w="12700" cmpd="sng">
                      <a:solidFill>
                        <a:srgbClr val="FEFDFD"/>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1"/>
                  </a:ext>
                </a:extLst>
              </a:tr>
            </a:tbl>
          </a:graphicData>
        </a:graphic>
      </p:graphicFrame>
      <p:sp>
        <p:nvSpPr>
          <p:cNvPr id="32" name="Rectangle 31"/>
          <p:cNvSpPr/>
          <p:nvPr/>
        </p:nvSpPr>
        <p:spPr bwMode="auto">
          <a:xfrm>
            <a:off x="2323276" y="1662819"/>
            <a:ext cx="3503591"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Dedicated Offshore Testing Center with focus on Testing of various DW/BI- ETL CUBE Testing, Web &amp; Mainframe Apps</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One stop for End to End Testing Services spread over Functional, Performance, Security and Test Automation</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Established mature and efficient Testing Processes enabling 100% Offshore Based Service Delivery</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On demand short duration Onsite presence leading to maximum cost savings for the client</a:t>
            </a:r>
            <a:endParaRPr lang="en-IN" sz="900" kern="0" dirty="0">
              <a:solidFill>
                <a:srgbClr val="000000"/>
              </a:solidFill>
              <a:latin typeface="Calibri Light" panose="020F0302020204030204" pitchFamily="34" charset="0"/>
              <a:cs typeface="Calibri Light"/>
            </a:endParaRPr>
          </a:p>
          <a:p>
            <a:pPr marL="128588" indent="-128588" algn="l">
              <a:lnSpc>
                <a:spcPts val="1125"/>
              </a:lnSpc>
              <a:spcBef>
                <a:spcPts val="0"/>
              </a:spcBef>
              <a:spcAft>
                <a:spcPts val="900"/>
              </a:spcAft>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Successfully supported Application Rollout Testing across EMEA, APAC and Rest of the World </a:t>
            </a:r>
          </a:p>
        </p:txBody>
      </p:sp>
    </p:spTree>
    <p:extLst>
      <p:ext uri="{BB962C8B-B14F-4D97-AF65-F5344CB8AC3E}">
        <p14:creationId xmlns:p14="http://schemas.microsoft.com/office/powerpoint/2010/main" val="2560972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8" y="240427"/>
            <a:ext cx="8594260" cy="553998"/>
          </a:xfrm>
        </p:spPr>
        <p:txBody>
          <a:bodyPr/>
          <a:lstStyle/>
          <a:p>
            <a:pPr eaLnBrk="0" hangingPunct="0">
              <a:lnSpc>
                <a:spcPct val="90000"/>
              </a:lnSpc>
            </a:pPr>
            <a:r>
              <a:rPr lang="en-US" sz="2000" b="1" kern="1200" dirty="0"/>
              <a:t>Leading US based medical device, pharmaceutical and consumer packaged goods manufacturer</a:t>
            </a:r>
          </a:p>
        </p:txBody>
      </p:sp>
      <p:sp>
        <p:nvSpPr>
          <p:cNvPr id="26" name="Rectangle 25"/>
          <p:cNvSpPr/>
          <p:nvPr/>
        </p:nvSpPr>
        <p:spPr bwMode="auto">
          <a:xfrm>
            <a:off x="103790" y="1796706"/>
            <a:ext cx="2057400"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lang="en-US" sz="900" kern="0" dirty="0">
                <a:solidFill>
                  <a:srgbClr val="000000"/>
                </a:solidFill>
                <a:latin typeface="Calibri Light" panose="020F0302020204030204" pitchFamily="34" charset="0"/>
                <a:cs typeface="Calibri Light"/>
              </a:rPr>
              <a:t>Maintaining Compliance Processes</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Enhancing</a:t>
            </a:r>
            <a:r>
              <a:rPr kumimoji="0" lang="en-US" sz="900" b="0" i="0" u="none" strike="noStrike" kern="0" cap="none" spc="0" normalizeH="0" noProof="0" dirty="0">
                <a:ln>
                  <a:noFill/>
                </a:ln>
                <a:solidFill>
                  <a:srgbClr val="000000"/>
                </a:solidFill>
                <a:effectLst/>
                <a:uLnTx/>
                <a:uFillTx/>
                <a:latin typeface="Calibri Light" panose="020F0302020204030204" pitchFamily="34" charset="0"/>
                <a:ea typeface="ヒラギノ角ゴ Pro W3" pitchFamily="124" charset="-128"/>
                <a:cs typeface="Calibri Light"/>
              </a:rPr>
              <a:t> Test Coverage</a:t>
            </a:r>
            <a:endPar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endParaRP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endPar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endParaRPr>
          </a:p>
        </p:txBody>
      </p:sp>
      <p:sp>
        <p:nvSpPr>
          <p:cNvPr id="27" name="Rectangle 26"/>
          <p:cNvSpPr/>
          <p:nvPr/>
        </p:nvSpPr>
        <p:spPr bwMode="auto">
          <a:xfrm>
            <a:off x="5972001" y="1796704"/>
            <a:ext cx="3041746" cy="3035643"/>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Maintenance of a robust governance process</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Cross Skilling of resources</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High quality of test results due to stringent compliance norms</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Improved application quality due to enhanced test coverage</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No failure compliance lead to re-execution of test run, help in completing test execution in time.</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Considerable Time savings as RPO were able to approve test results faster due to ready available screen shot</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Faster resource onboarding due to ready to use Test result with screen shot </a:t>
            </a:r>
          </a:p>
          <a:p>
            <a:pPr marL="128588" lvl="2" indent="-128588" algn="l"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Real time updating of Test progress &amp; defects during Test phase  enabled Faster time to Market</a:t>
            </a:r>
          </a:p>
        </p:txBody>
      </p:sp>
      <p:sp>
        <p:nvSpPr>
          <p:cNvPr id="28" name="TextBox 27"/>
          <p:cNvSpPr txBox="1"/>
          <p:nvPr/>
        </p:nvSpPr>
        <p:spPr>
          <a:xfrm>
            <a:off x="2310848" y="1512045"/>
            <a:ext cx="3503591"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What was Delivered</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sp>
        <p:nvSpPr>
          <p:cNvPr id="29" name="TextBox 28"/>
          <p:cNvSpPr txBox="1"/>
          <p:nvPr/>
        </p:nvSpPr>
        <p:spPr>
          <a:xfrm>
            <a:off x="5969403" y="1510705"/>
            <a:ext cx="3044344" cy="276999"/>
          </a:xfrm>
          <a:prstGeom prst="rect">
            <a:avLst/>
          </a:prstGeom>
          <a:solidFill>
            <a:srgbClr val="00B0F0"/>
          </a:solidFill>
        </p:spPr>
        <p:txBody>
          <a:bodyPr wrap="square" rtlCol="0" anchor="ct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Business Outcome</a:t>
            </a:r>
          </a:p>
        </p:txBody>
      </p:sp>
      <p:sp>
        <p:nvSpPr>
          <p:cNvPr id="30" name="TextBox 29"/>
          <p:cNvSpPr txBox="1"/>
          <p:nvPr/>
        </p:nvSpPr>
        <p:spPr>
          <a:xfrm>
            <a:off x="103790" y="1512045"/>
            <a:ext cx="2057400"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Client Objectives</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graphicFrame>
        <p:nvGraphicFramePr>
          <p:cNvPr id="31" name="Table 30"/>
          <p:cNvGraphicFramePr>
            <a:graphicFrameLocks noGrp="1"/>
          </p:cNvGraphicFramePr>
          <p:nvPr>
            <p:extLst>
              <p:ext uri="{D42A27DB-BD31-4B8C-83A1-F6EECF244321}">
                <p14:modId xmlns:p14="http://schemas.microsoft.com/office/powerpoint/2010/main" val="1731064248"/>
              </p:ext>
            </p:extLst>
          </p:nvPr>
        </p:nvGraphicFramePr>
        <p:xfrm>
          <a:off x="103790" y="794425"/>
          <a:ext cx="8909955" cy="716280"/>
        </p:xfrm>
        <a:graphic>
          <a:graphicData uri="http://schemas.openxmlformats.org/drawingml/2006/table">
            <a:tbl>
              <a:tblPr firstRow="1" bandRow="1"/>
              <a:tblGrid>
                <a:gridCol w="3437187">
                  <a:extLst>
                    <a:ext uri="{9D8B030D-6E8A-4147-A177-3AD203B41FA5}">
                      <a16:colId xmlns:a16="http://schemas.microsoft.com/office/drawing/2014/main" val="20000"/>
                    </a:ext>
                  </a:extLst>
                </a:gridCol>
                <a:gridCol w="3437187">
                  <a:extLst>
                    <a:ext uri="{9D8B030D-6E8A-4147-A177-3AD203B41FA5}">
                      <a16:colId xmlns:a16="http://schemas.microsoft.com/office/drawing/2014/main" val="20001"/>
                    </a:ext>
                  </a:extLst>
                </a:gridCol>
                <a:gridCol w="2035581">
                  <a:extLst>
                    <a:ext uri="{9D8B030D-6E8A-4147-A177-3AD203B41FA5}">
                      <a16:colId xmlns:a16="http://schemas.microsoft.com/office/drawing/2014/main" val="20003"/>
                    </a:ext>
                  </a:extLst>
                </a:gridCol>
              </a:tblGrid>
              <a:tr h="342900">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Client</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Industry</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Country/Location</a:t>
                      </a:r>
                    </a:p>
                  </a:txBody>
                  <a:tcPr marL="68580" marR="68580" marT="34290" marB="34290" anchor="ctr">
                    <a:lnL w="12700" cap="flat" cmpd="sng" algn="ctr">
                      <a:solidFill>
                        <a:srgbClr val="FEFDFD"/>
                      </a:solidFill>
                      <a:prstDash val="solid"/>
                      <a:round/>
                      <a:headEnd type="none" w="med" len="med"/>
                      <a:tailEnd type="none" w="med" len="med"/>
                    </a:lnL>
                    <a:lnR w="12700" cmpd="sng">
                      <a:solidFill>
                        <a:srgbClr val="FEFDFD"/>
                      </a:solidFill>
                    </a:lnR>
                    <a:lnT w="12700" cmpd="sng">
                      <a:solidFill>
                        <a:srgbClr val="FEFDFD"/>
                      </a:solidFill>
                    </a:lnT>
                    <a:lnB w="38100" cap="flat" cmpd="sng" algn="ctr">
                      <a:solidFill>
                        <a:srgbClr val="FEFDFD"/>
                      </a:solidFill>
                      <a:prstDash val="solid"/>
                      <a:round/>
                      <a:headEnd type="none" w="med" len="med"/>
                      <a:tailEnd type="none" w="med" len="med"/>
                    </a:lnB>
                    <a:lnTlToBr w="12700" cmpd="sng">
                      <a:noFill/>
                      <a:prstDash val="solid"/>
                    </a:lnTlToBr>
                    <a:lnBlToTr w="12700" cmpd="sng">
                      <a:noFill/>
                      <a:prstDash val="solid"/>
                    </a:lnBlToTr>
                    <a:solidFill>
                      <a:srgbClr val="13386E"/>
                    </a:solidFill>
                  </a:tcPr>
                </a:tc>
                <a:extLst>
                  <a:ext uri="{0D108BD9-81ED-4DB2-BD59-A6C34878D82A}">
                    <a16:rowId xmlns:a16="http://schemas.microsoft.com/office/drawing/2014/main" val="10000"/>
                  </a:ext>
                </a:extLst>
              </a:tr>
              <a:tr h="358206">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Leading US based medical device, pharmaceutical and consumer packaged goods manufacturer</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Pharmaceutical</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US</a:t>
                      </a:r>
                    </a:p>
                  </a:txBody>
                  <a:tcPr marL="68580" marR="68580" marT="34290" marB="34290" anchor="ctr">
                    <a:lnL w="12700" cap="flat" cmpd="sng" algn="ctr">
                      <a:solidFill>
                        <a:srgbClr val="FEFDFD"/>
                      </a:solidFill>
                      <a:prstDash val="solid"/>
                      <a:round/>
                      <a:headEnd type="none" w="med" len="med"/>
                      <a:tailEnd type="none" w="med" len="med"/>
                    </a:lnL>
                    <a:lnR w="12700" cmpd="sng">
                      <a:solidFill>
                        <a:srgbClr val="FEFDFD"/>
                      </a:solidFill>
                    </a:lnR>
                    <a:lnT w="38100" cap="flat" cmpd="sng" algn="ctr">
                      <a:solidFill>
                        <a:srgbClr val="FEFDFD"/>
                      </a:solidFill>
                      <a:prstDash val="solid"/>
                      <a:round/>
                      <a:headEnd type="none" w="med" len="med"/>
                      <a:tailEnd type="none" w="med" len="med"/>
                    </a:lnT>
                    <a:lnB w="12700" cmpd="sng">
                      <a:solidFill>
                        <a:srgbClr val="FEFDFD"/>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1"/>
                  </a:ext>
                </a:extLst>
              </a:tr>
            </a:tbl>
          </a:graphicData>
        </a:graphic>
      </p:graphicFrame>
      <p:sp>
        <p:nvSpPr>
          <p:cNvPr id="32" name="Rectangle 31"/>
          <p:cNvSpPr/>
          <p:nvPr/>
        </p:nvSpPr>
        <p:spPr bwMode="auto">
          <a:xfrm>
            <a:off x="2312766" y="1796706"/>
            <a:ext cx="3503591"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lvl="2" indent="-128588" algn="l" defTabSz="685800"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Process Knowledge :Understand business process with available test cases pre-approved by business in excel format.</a:t>
            </a:r>
          </a:p>
          <a:p>
            <a:pPr marL="128588" lvl="2" indent="-128588" algn="l" defTabSz="685800"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Master Data for Execution: Tester needs to coordinate with functional team to generate master data during execution of SIT itself</a:t>
            </a:r>
          </a:p>
          <a:p>
            <a:pPr marL="128588" lvl="2" indent="-128588" algn="l" defTabSz="685800"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Compliance Process: Client Compliance process to be followed for testing artifacts and result recording</a:t>
            </a:r>
          </a:p>
          <a:p>
            <a:pPr marL="128588" lvl="2" indent="-128588" algn="l" defTabSz="685800"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LTI conducted Validation to achieve compliance using Qualification methodology using:</a:t>
            </a:r>
          </a:p>
          <a:p>
            <a:pPr marL="561076" lvl="3" indent="-171450" algn="l" defTabSz="685800" eaLnBrk="0" hangingPunct="0">
              <a:lnSpc>
                <a:spcPts val="1125"/>
              </a:lnSpc>
              <a:spcBef>
                <a:spcPts val="0"/>
              </a:spcBef>
              <a:spcAft>
                <a:spcPts val="900"/>
              </a:spcAft>
              <a:buSzPct val="100000"/>
              <a:buFont typeface="Wingdings" panose="05000000000000000000" pitchFamily="2" charset="2"/>
              <a:buChar char="q"/>
              <a:defRPr/>
            </a:pPr>
            <a:r>
              <a:rPr lang="en-US" sz="900" kern="0" dirty="0">
                <a:solidFill>
                  <a:srgbClr val="000000"/>
                </a:solidFill>
                <a:latin typeface="Calibri Light" panose="020F0302020204030204" pitchFamily="34" charset="0"/>
                <a:cs typeface="Calibri Light"/>
              </a:rPr>
              <a:t>Installation Qualification (IQ) </a:t>
            </a:r>
          </a:p>
          <a:p>
            <a:pPr marL="561076" lvl="3" indent="-171450" algn="l" defTabSz="685800" eaLnBrk="0" hangingPunct="0">
              <a:lnSpc>
                <a:spcPts val="1125"/>
              </a:lnSpc>
              <a:spcBef>
                <a:spcPts val="0"/>
              </a:spcBef>
              <a:spcAft>
                <a:spcPts val="900"/>
              </a:spcAft>
              <a:buSzPct val="100000"/>
              <a:buFont typeface="Wingdings" panose="05000000000000000000" pitchFamily="2" charset="2"/>
              <a:buChar char="q"/>
              <a:defRPr/>
            </a:pPr>
            <a:r>
              <a:rPr lang="en-US" sz="900" kern="0" dirty="0">
                <a:solidFill>
                  <a:srgbClr val="000000"/>
                </a:solidFill>
                <a:latin typeface="Calibri Light" panose="020F0302020204030204" pitchFamily="34" charset="0"/>
                <a:cs typeface="Calibri Light"/>
              </a:rPr>
              <a:t>Operational Qualification (OQ) </a:t>
            </a:r>
          </a:p>
          <a:p>
            <a:pPr marL="561076" lvl="3" indent="-171450" algn="l" defTabSz="685800" eaLnBrk="0" hangingPunct="0">
              <a:lnSpc>
                <a:spcPts val="1125"/>
              </a:lnSpc>
              <a:spcBef>
                <a:spcPts val="0"/>
              </a:spcBef>
              <a:spcAft>
                <a:spcPts val="900"/>
              </a:spcAft>
              <a:buSzPct val="100000"/>
              <a:buFont typeface="Wingdings" panose="05000000000000000000" pitchFamily="2" charset="2"/>
              <a:buChar char="q"/>
              <a:defRPr/>
            </a:pPr>
            <a:r>
              <a:rPr lang="en-US" sz="900" kern="0" dirty="0">
                <a:solidFill>
                  <a:srgbClr val="000000"/>
                </a:solidFill>
                <a:latin typeface="Calibri Light" panose="020F0302020204030204" pitchFamily="34" charset="0"/>
                <a:cs typeface="Calibri Light"/>
              </a:rPr>
              <a:t>Performance Qualification (PQ)</a:t>
            </a:r>
          </a:p>
          <a:p>
            <a:pPr marL="128588" lvl="2" indent="-128588" algn="l" defTabSz="685800" eaLnBrk="0" hangingPunct="0">
              <a:lnSpc>
                <a:spcPts val="1125"/>
              </a:lnSpc>
              <a:spcBef>
                <a:spcPts val="0"/>
              </a:spcBef>
              <a:spcAft>
                <a:spcPts val="900"/>
              </a:spcAft>
              <a:buSzPct val="100000"/>
              <a:buFont typeface="Wingdings" panose="05000000000000000000" pitchFamily="2" charset="2"/>
              <a:buChar char="§"/>
              <a:defRPr/>
            </a:pPr>
            <a:r>
              <a:rPr lang="en-US" sz="900" kern="0" dirty="0">
                <a:solidFill>
                  <a:srgbClr val="000000"/>
                </a:solidFill>
                <a:latin typeface="Calibri Light" panose="020F0302020204030204" pitchFamily="34" charset="0"/>
                <a:cs typeface="Calibri Light"/>
              </a:rPr>
              <a:t>This provides documented proof to ensure that the that a specific process will consistently produce a product meeting its pre-determined specifications and quality attributes</a:t>
            </a:r>
          </a:p>
        </p:txBody>
      </p:sp>
    </p:spTree>
    <p:extLst>
      <p:ext uri="{BB962C8B-B14F-4D97-AF65-F5344CB8AC3E}">
        <p14:creationId xmlns:p14="http://schemas.microsoft.com/office/powerpoint/2010/main" val="3236728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8" y="240427"/>
            <a:ext cx="8594260" cy="332399"/>
          </a:xfrm>
        </p:spPr>
        <p:txBody>
          <a:bodyPr/>
          <a:lstStyle/>
          <a:p>
            <a:pPr eaLnBrk="0" hangingPunct="0">
              <a:lnSpc>
                <a:spcPct val="90000"/>
              </a:lnSpc>
            </a:pPr>
            <a:r>
              <a:rPr lang="en-US" sz="2400" b="1" kern="1200" dirty="0"/>
              <a:t>Test Automation for A Leading US based Global Bank</a:t>
            </a:r>
          </a:p>
        </p:txBody>
      </p:sp>
      <p:sp>
        <p:nvSpPr>
          <p:cNvPr id="26" name="Rectangle 25"/>
          <p:cNvSpPr/>
          <p:nvPr/>
        </p:nvSpPr>
        <p:spPr bwMode="auto">
          <a:xfrm>
            <a:off x="114300" y="1662819"/>
            <a:ext cx="2057400"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Reduce time to market</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Increase automation coverage</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Run regression in the lights-off mode</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endPar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endParaRPr>
          </a:p>
        </p:txBody>
      </p:sp>
      <p:sp>
        <p:nvSpPr>
          <p:cNvPr id="27" name="Rectangle 26"/>
          <p:cNvSpPr/>
          <p:nvPr/>
        </p:nvSpPr>
        <p:spPr bwMode="auto">
          <a:xfrm>
            <a:off x="5982511" y="1662817"/>
            <a:ext cx="3041746" cy="3035643"/>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Early automation in practice,  reduced time to market by 30%</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Implementation of Continuous integration automation for sanity testing and regression testing reduced the testing cycle by 50%</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Near-zero defect delivery</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Reduction of defect rejection rate to  less than 5%</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Improved automation coverage </a:t>
            </a:r>
            <a:r>
              <a:rPr kumimoji="0" lang="en-US" sz="900" b="0" i="0" u="none" strike="noStrike" kern="0" cap="none" spc="0" normalizeH="0" baseline="0" noProof="0" dirty="0" err="1">
                <a:ln>
                  <a:noFill/>
                </a:ln>
                <a:solidFill>
                  <a:srgbClr val="000000"/>
                </a:solidFill>
                <a:effectLst/>
                <a:uLnTx/>
                <a:uFillTx/>
                <a:latin typeface="Calibri Light" panose="020F0302020204030204" pitchFamily="34" charset="0"/>
                <a:ea typeface="ヒラギノ角ゴ Pro W3" pitchFamily="124" charset="-128"/>
                <a:cs typeface="Calibri Light"/>
              </a:rPr>
              <a:t>upto</a:t>
            </a: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 40%  across apps</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Faster delivery through quicker test cycle </a:t>
            </a: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Ramp up of team within  2 weeks of lead time</a:t>
            </a:r>
          </a:p>
        </p:txBody>
      </p:sp>
      <p:sp>
        <p:nvSpPr>
          <p:cNvPr id="28" name="TextBox 27"/>
          <p:cNvSpPr txBox="1"/>
          <p:nvPr/>
        </p:nvSpPr>
        <p:spPr>
          <a:xfrm>
            <a:off x="2321358" y="1378158"/>
            <a:ext cx="3503591"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What was Delivered</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sp>
        <p:nvSpPr>
          <p:cNvPr id="29" name="TextBox 28"/>
          <p:cNvSpPr txBox="1"/>
          <p:nvPr/>
        </p:nvSpPr>
        <p:spPr>
          <a:xfrm>
            <a:off x="5979913" y="1376818"/>
            <a:ext cx="3044344" cy="276999"/>
          </a:xfrm>
          <a:prstGeom prst="rect">
            <a:avLst/>
          </a:prstGeom>
          <a:solidFill>
            <a:srgbClr val="00B0F0"/>
          </a:solidFill>
        </p:spPr>
        <p:txBody>
          <a:bodyPr wrap="square" rtlCol="0" anchor="ct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Business Outcome</a:t>
            </a:r>
          </a:p>
        </p:txBody>
      </p:sp>
      <p:sp>
        <p:nvSpPr>
          <p:cNvPr id="30" name="TextBox 29"/>
          <p:cNvSpPr txBox="1"/>
          <p:nvPr/>
        </p:nvSpPr>
        <p:spPr>
          <a:xfrm>
            <a:off x="114300" y="1378158"/>
            <a:ext cx="2057400"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Light"/>
              </a:rPr>
              <a:t>Client Objectives</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graphicFrame>
        <p:nvGraphicFramePr>
          <p:cNvPr id="31" name="Table 30"/>
          <p:cNvGraphicFramePr>
            <a:graphicFrameLocks noGrp="1"/>
          </p:cNvGraphicFramePr>
          <p:nvPr>
            <p:extLst/>
          </p:nvPr>
        </p:nvGraphicFramePr>
        <p:xfrm>
          <a:off x="114301" y="609600"/>
          <a:ext cx="8915399" cy="701106"/>
        </p:xfrm>
        <a:graphic>
          <a:graphicData uri="http://schemas.openxmlformats.org/drawingml/2006/table">
            <a:tbl>
              <a:tblPr firstRow="1" bandRow="1"/>
              <a:tblGrid>
                <a:gridCol w="2218430">
                  <a:extLst>
                    <a:ext uri="{9D8B030D-6E8A-4147-A177-3AD203B41FA5}">
                      <a16:colId xmlns:a16="http://schemas.microsoft.com/office/drawing/2014/main" val="20000"/>
                    </a:ext>
                  </a:extLst>
                </a:gridCol>
                <a:gridCol w="2218430">
                  <a:extLst>
                    <a:ext uri="{9D8B030D-6E8A-4147-A177-3AD203B41FA5}">
                      <a16:colId xmlns:a16="http://schemas.microsoft.com/office/drawing/2014/main" val="20001"/>
                    </a:ext>
                  </a:extLst>
                </a:gridCol>
                <a:gridCol w="2017517">
                  <a:extLst>
                    <a:ext uri="{9D8B030D-6E8A-4147-A177-3AD203B41FA5}">
                      <a16:colId xmlns:a16="http://schemas.microsoft.com/office/drawing/2014/main" val="20002"/>
                    </a:ext>
                  </a:extLst>
                </a:gridCol>
                <a:gridCol w="1313805">
                  <a:extLst>
                    <a:ext uri="{9D8B030D-6E8A-4147-A177-3AD203B41FA5}">
                      <a16:colId xmlns:a16="http://schemas.microsoft.com/office/drawing/2014/main" val="20003"/>
                    </a:ext>
                  </a:extLst>
                </a:gridCol>
                <a:gridCol w="1147217">
                  <a:extLst>
                    <a:ext uri="{9D8B030D-6E8A-4147-A177-3AD203B41FA5}">
                      <a16:colId xmlns:a16="http://schemas.microsoft.com/office/drawing/2014/main" val="20004"/>
                    </a:ext>
                  </a:extLst>
                </a:gridCol>
              </a:tblGrid>
              <a:tr h="342900">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Client</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Industry</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Domain Area</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Country/Location</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Team Size</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extLst>
                  <a:ext uri="{0D108BD9-81ED-4DB2-BD59-A6C34878D82A}">
                    <a16:rowId xmlns:a16="http://schemas.microsoft.com/office/drawing/2014/main" val="10000"/>
                  </a:ext>
                </a:extLst>
              </a:tr>
              <a:tr h="358206">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A Leading US based Global Bank</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Banking &amp; Financial Services</a:t>
                      </a:r>
                      <a:endParaRPr lang="en-IN" sz="10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Capital Markets</a:t>
                      </a: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US</a:t>
                      </a: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dirty="0">
                          <a:solidFill>
                            <a:srgbClr val="000000"/>
                          </a:solidFill>
                          <a:latin typeface="Calibri Light" panose="020F0302020204030204" pitchFamily="34" charset="0"/>
                          <a:ea typeface="+mn-ea"/>
                          <a:cs typeface="+mn-cs"/>
                        </a:rPr>
                        <a:t>26</a:t>
                      </a: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1"/>
                  </a:ext>
                </a:extLst>
              </a:tr>
            </a:tbl>
          </a:graphicData>
        </a:graphic>
      </p:graphicFrame>
      <p:sp>
        <p:nvSpPr>
          <p:cNvPr id="32" name="Rectangle 31"/>
          <p:cNvSpPr/>
          <p:nvPr/>
        </p:nvSpPr>
        <p:spPr bwMode="auto">
          <a:xfrm>
            <a:off x="2323276" y="1662819"/>
            <a:ext cx="3503591" cy="3035642"/>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marR="0" lvl="0" indent="-128588" algn="l" defTabSz="914400" rtl="0" eaLnBrk="1" fontAlgn="base" latinLnBrk="0" hangingPunct="1">
              <a:lnSpc>
                <a:spcPct val="10000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Test Automation Consulting(Automation Feasibility Study, Automation Current State Assessment, Framework Development &amp; Enhancement)</a:t>
            </a:r>
          </a:p>
          <a:p>
            <a:pPr marL="128588" marR="0" lvl="0" indent="-128588" algn="l" defTabSz="914400" rtl="0" eaLnBrk="1" fontAlgn="base" latinLnBrk="0" hangingPunct="1">
              <a:lnSpc>
                <a:spcPts val="108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Specialized Testing Services(Agile Shift Left, Continuous Integration and Test Data Generation automation)</a:t>
            </a:r>
          </a:p>
          <a:p>
            <a:pPr marL="128588" marR="0" lvl="0" indent="-128588" algn="l" defTabSz="914400" rtl="0" eaLnBrk="1" fontAlgn="base" latinLnBrk="0" hangingPunct="1">
              <a:lnSpc>
                <a:spcPct val="10000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Lean Regression Automation Testing</a:t>
            </a:r>
          </a:p>
          <a:p>
            <a:pPr marL="128588" marR="0" lvl="0" indent="-128588" algn="l" defTabSz="914400" rtl="0" eaLnBrk="1" fontAlgn="base" latinLnBrk="0" hangingPunct="1">
              <a:lnSpc>
                <a:spcPct val="10000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CI Test Automation using LTI in house tools:</a:t>
            </a:r>
          </a:p>
          <a:p>
            <a:pPr marL="514350" marR="0" lvl="1" indent="-171450" algn="l" defTabSz="914400" rtl="0" eaLnBrk="1" fontAlgn="base" latinLnBrk="0" hangingPunct="1">
              <a:lnSpc>
                <a:spcPct val="100000"/>
              </a:lnSpc>
              <a:spcBef>
                <a:spcPts val="0"/>
              </a:spcBef>
              <a:spcAft>
                <a:spcPts val="600"/>
              </a:spcAft>
              <a:buClrTx/>
              <a:buSzTx/>
              <a:buFont typeface="Courier New" panose="02070309020205020404" pitchFamily="49" charset="0"/>
              <a:buChar char="o"/>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FAST  framework- Automated execution using Jenkins and consolidated execution reports integrated with HP-QC</a:t>
            </a:r>
          </a:p>
          <a:p>
            <a:pPr marL="514350" marR="0" lvl="1" indent="-171450" algn="l" defTabSz="914400" rtl="0" eaLnBrk="1" fontAlgn="base" latinLnBrk="0" hangingPunct="1">
              <a:lnSpc>
                <a:spcPct val="100000"/>
              </a:lnSpc>
              <a:spcBef>
                <a:spcPts val="0"/>
              </a:spcBef>
              <a:spcAft>
                <a:spcPts val="600"/>
              </a:spcAft>
              <a:buClrTx/>
              <a:buSzTx/>
              <a:buFont typeface="Courier New" panose="02070309020205020404" pitchFamily="49" charset="0"/>
              <a:buChar char="o"/>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DTF - Validated executed ETL jobs</a:t>
            </a:r>
          </a:p>
          <a:p>
            <a:pPr marL="514350" marR="0" lvl="1" indent="-171450" algn="l" defTabSz="914400" rtl="0" eaLnBrk="1" fontAlgn="base" latinLnBrk="0" hangingPunct="1">
              <a:lnSpc>
                <a:spcPct val="100000"/>
              </a:lnSpc>
              <a:spcBef>
                <a:spcPts val="0"/>
              </a:spcBef>
              <a:spcAft>
                <a:spcPts val="600"/>
              </a:spcAft>
              <a:buClrTx/>
              <a:buSzTx/>
              <a:buFont typeface="Courier New" panose="02070309020205020404" pitchFamily="49" charset="0"/>
              <a:buChar char="o"/>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Test Data Management (TDM)  - Generated realistic data on latest production trade transaction feed files</a:t>
            </a:r>
          </a:p>
          <a:p>
            <a:pPr marL="128588" marR="0" lvl="0" indent="-128588" algn="l" defTabSz="914400" rtl="0" eaLnBrk="1" fontAlgn="base" latinLnBrk="0" hangingPunct="1">
              <a:lnSpc>
                <a:spcPct val="10000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Achieved a Y-o-Y productivity improvement through automation using Selenium</a:t>
            </a:r>
          </a:p>
          <a:p>
            <a:pPr marL="128588" marR="0" lvl="0" indent="-128588" algn="l" defTabSz="914400" rtl="0" eaLnBrk="1" fontAlgn="base" latinLnBrk="0" hangingPunct="1">
              <a:lnSpc>
                <a:spcPct val="100000"/>
              </a:lnSpc>
              <a:spcBef>
                <a:spcPts val="0"/>
              </a:spcBef>
              <a:spcAft>
                <a:spcPts val="90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a:rPr>
              <a:t>Focus on E2E Test Automation spanning across Integrated Technologies &amp; Application Portfolios</a:t>
            </a:r>
          </a:p>
        </p:txBody>
      </p:sp>
    </p:spTree>
    <p:extLst>
      <p:ext uri="{BB962C8B-B14F-4D97-AF65-F5344CB8AC3E}">
        <p14:creationId xmlns:p14="http://schemas.microsoft.com/office/powerpoint/2010/main" val="4056445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100" dirty="0"/>
              <a:t>Leading P&amp;C Insurer in US </a:t>
            </a:r>
          </a:p>
        </p:txBody>
      </p:sp>
      <p:sp>
        <p:nvSpPr>
          <p:cNvPr id="26" name="Rectangle 25"/>
          <p:cNvSpPr/>
          <p:nvPr/>
        </p:nvSpPr>
        <p:spPr bwMode="auto">
          <a:xfrm>
            <a:off x="114299" y="1517904"/>
            <a:ext cx="2330949" cy="2575670"/>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800" b="0" i="0" u="none" strike="noStrike" kern="0" cap="none" spc="0" normalizeH="0" baseline="0" noProof="0" dirty="0">
                <a:ln>
                  <a:noFill/>
                </a:ln>
                <a:solidFill>
                  <a:srgbClr val="000000"/>
                </a:solidFill>
                <a:effectLst/>
                <a:uLnTx/>
                <a:uFillTx/>
                <a:latin typeface="Calibri Light" pitchFamily="34" charset="0"/>
                <a:cs typeface="Calibri Light"/>
              </a:rPr>
              <a:t>Provide End to End Testing Services enterprise wide </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800" b="0" i="0" u="none" strike="noStrike" kern="0" cap="none" spc="0" normalizeH="0" baseline="0" noProof="0" dirty="0">
                <a:ln>
                  <a:noFill/>
                </a:ln>
                <a:solidFill>
                  <a:srgbClr val="000000"/>
                </a:solidFill>
                <a:effectLst/>
                <a:uLnTx/>
                <a:uFillTx/>
                <a:latin typeface="Calibri Light" pitchFamily="34" charset="0"/>
                <a:cs typeface="Calibri Light"/>
              </a:rPr>
              <a:t>One of the major challenges was to support the entire gamut of claims applications with complex flows and multiple integration points</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800" b="0" i="0" u="none" strike="noStrike" kern="0" cap="none" spc="0" normalizeH="0" baseline="0" noProof="0" dirty="0">
                <a:ln>
                  <a:noFill/>
                </a:ln>
                <a:solidFill>
                  <a:srgbClr val="000000"/>
                </a:solidFill>
                <a:effectLst/>
                <a:uLnTx/>
                <a:uFillTx/>
                <a:latin typeface="Calibri Light" pitchFamily="34" charset="0"/>
                <a:cs typeface="Calibri Light"/>
              </a:rPr>
              <a:t>Achieve technology currency with minimal business interruptions</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800" b="0" i="0" u="none" strike="noStrike" kern="0" cap="none" spc="0" normalizeH="0" baseline="0" noProof="0" dirty="0">
                <a:ln>
                  <a:noFill/>
                </a:ln>
                <a:solidFill>
                  <a:srgbClr val="000000"/>
                </a:solidFill>
                <a:effectLst/>
                <a:uLnTx/>
                <a:uFillTx/>
                <a:latin typeface="Calibri Light" pitchFamily="34" charset="0"/>
                <a:cs typeface="Calibri Light"/>
              </a:rPr>
              <a:t>Reduce dependency on business and functional folks</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r>
              <a:rPr kumimoji="0" lang="en-US" sz="800" b="0" i="0" u="none" strike="noStrike" kern="0" cap="none" spc="0" normalizeH="0" baseline="0" noProof="0" dirty="0">
                <a:ln>
                  <a:noFill/>
                </a:ln>
                <a:solidFill>
                  <a:srgbClr val="000000"/>
                </a:solidFill>
                <a:effectLst/>
                <a:uLnTx/>
                <a:uFillTx/>
                <a:latin typeface="Calibri Light" pitchFamily="34" charset="0"/>
                <a:cs typeface="Calibri Light"/>
              </a:rPr>
              <a:t>Automated solution for en-to-end data validation needs</a:t>
            </a:r>
          </a:p>
        </p:txBody>
      </p:sp>
      <p:sp>
        <p:nvSpPr>
          <p:cNvPr id="27" name="Rectangle 26"/>
          <p:cNvSpPr/>
          <p:nvPr/>
        </p:nvSpPr>
        <p:spPr bwMode="auto">
          <a:xfrm>
            <a:off x="5609691" y="1517904"/>
            <a:ext cx="3363196" cy="2575670"/>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Transition from waterfall to Agile testing practices</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Gained Subject Matter Expertise collaborating with all functional groups and Business team </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Matured Testing process (Path to best in class transformation MIQA model)</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900" b="1" i="0" u="none" strike="noStrike" kern="1200" cap="none" spc="0" normalizeH="0" baseline="0" noProof="0" dirty="0">
                <a:ln>
                  <a:noFill/>
                </a:ln>
                <a:solidFill>
                  <a:srgbClr val="0070C0"/>
                </a:solidFill>
                <a:effectLst/>
                <a:uLnTx/>
                <a:uFillTx/>
                <a:latin typeface="Calibri Light" pitchFamily="34" charset="0"/>
                <a:cs typeface="+mn-cs"/>
              </a:rPr>
              <a:t>40% </a:t>
            </a: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reduction in efforts through automation which led to over </a:t>
            </a:r>
            <a:r>
              <a:rPr kumimoji="0" lang="en-US" sz="900" b="1" i="0" u="none" strike="noStrike" kern="1200" cap="none" spc="0" normalizeH="0" baseline="0" noProof="0" dirty="0">
                <a:ln>
                  <a:noFill/>
                </a:ln>
                <a:solidFill>
                  <a:srgbClr val="0070C0"/>
                </a:solidFill>
                <a:effectLst/>
                <a:uLnTx/>
                <a:uFillTx/>
                <a:latin typeface="Calibri Light" pitchFamily="34" charset="0"/>
                <a:cs typeface="+mn-cs"/>
              </a:rPr>
              <a:t>60% </a:t>
            </a: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reduction in testing cycle time</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Implementation of RADAR  ( Niche solution ,Increase the automation and test coverage % thereby reducing </a:t>
            </a:r>
            <a:r>
              <a:rPr kumimoji="0" lang="en-US" sz="900" b="1" i="0" u="none" strike="noStrike" kern="1200" cap="none" spc="0" normalizeH="0" baseline="0" noProof="0" dirty="0">
                <a:ln>
                  <a:noFill/>
                </a:ln>
                <a:solidFill>
                  <a:srgbClr val="0070C0"/>
                </a:solidFill>
                <a:effectLst/>
                <a:uLnTx/>
                <a:uFillTx/>
                <a:latin typeface="Calibri Light" pitchFamily="34" charset="0"/>
                <a:cs typeface="+mn-cs"/>
              </a:rPr>
              <a:t>88% </a:t>
            </a: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efforts and manual intervention</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Engagement reporting (Collaborative and  transparent relationship)</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900" b="1" i="0" u="none" strike="noStrike" kern="1200" cap="none" spc="0" normalizeH="0" baseline="0" noProof="0" dirty="0">
                <a:ln>
                  <a:noFill/>
                </a:ln>
                <a:solidFill>
                  <a:srgbClr val="0070C0"/>
                </a:solidFill>
                <a:effectLst/>
                <a:uLnTx/>
                <a:uFillTx/>
                <a:latin typeface="Calibri Light" pitchFamily="34" charset="0"/>
                <a:cs typeface="+mn-cs"/>
              </a:rPr>
              <a:t>90% </a:t>
            </a: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Metrics report generation effort saving with Metrics reporting tool</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Implemented industry best practices shift left, automation, continuous integration Innovation &amp; thought partnership assisting business solutions</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endParaRPr kumimoji="0" lang="en-US" sz="800" b="0" i="1" u="none" strike="noStrike" kern="1200" cap="none" spc="0" normalizeH="0" baseline="0" noProof="0" dirty="0">
              <a:ln>
                <a:noFill/>
              </a:ln>
              <a:solidFill>
                <a:srgbClr val="000000"/>
              </a:solidFill>
              <a:effectLst/>
              <a:uLnTx/>
              <a:uFillTx/>
              <a:latin typeface="Calibri Light" pitchFamily="34" charset="0"/>
              <a:cs typeface="+mn-cs"/>
            </a:endParaRPr>
          </a:p>
          <a:p>
            <a:pPr marL="128588" marR="0" lvl="0" indent="-128588" algn="l" defTabSz="914400" rtl="0" eaLnBrk="1" fontAlgn="base" latinLnBrk="0" hangingPunct="1">
              <a:lnSpc>
                <a:spcPts val="1125"/>
              </a:lnSpc>
              <a:spcBef>
                <a:spcPts val="0"/>
              </a:spcBef>
              <a:spcAft>
                <a:spcPts val="900"/>
              </a:spcAft>
              <a:buClrTx/>
              <a:buSzTx/>
              <a:buFont typeface="Wingdings" panose="05000000000000000000" pitchFamily="2" charset="2"/>
              <a:buChar char="§"/>
              <a:tabLst/>
              <a:defRPr/>
            </a:pPr>
            <a:endParaRPr kumimoji="0" lang="en-US" sz="800" b="0" i="0" u="none" strike="noStrike" kern="0" cap="none" spc="0" normalizeH="0" baseline="0" noProof="0" dirty="0">
              <a:ln>
                <a:noFill/>
              </a:ln>
              <a:solidFill>
                <a:srgbClr val="000000"/>
              </a:solidFill>
              <a:effectLst/>
              <a:uLnTx/>
              <a:uFillTx/>
              <a:latin typeface="Calibri Light" panose="020F0302020204030204" pitchFamily="34" charset="0"/>
              <a:cs typeface="Calibri Light"/>
            </a:endParaRPr>
          </a:p>
        </p:txBody>
      </p:sp>
      <p:sp>
        <p:nvSpPr>
          <p:cNvPr id="28" name="TextBox 27"/>
          <p:cNvSpPr txBox="1"/>
          <p:nvPr/>
        </p:nvSpPr>
        <p:spPr>
          <a:xfrm>
            <a:off x="2502386" y="1220357"/>
            <a:ext cx="3053063"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cs typeface="Calibri Light"/>
              </a:rPr>
              <a:t>What was Delivered</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sp>
        <p:nvSpPr>
          <p:cNvPr id="29" name="TextBox 28"/>
          <p:cNvSpPr txBox="1"/>
          <p:nvPr/>
        </p:nvSpPr>
        <p:spPr>
          <a:xfrm>
            <a:off x="5606818" y="1220357"/>
            <a:ext cx="3366069" cy="276999"/>
          </a:xfrm>
          <a:prstGeom prst="rect">
            <a:avLst/>
          </a:prstGeom>
          <a:solidFill>
            <a:srgbClr val="00B0F0"/>
          </a:solidFill>
        </p:spPr>
        <p:txBody>
          <a:bodyPr wrap="square" rtlCol="0" anchor="ctr">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cs typeface="Calibri Light"/>
              </a:rPr>
              <a:t>Business Outcome</a:t>
            </a:r>
          </a:p>
        </p:txBody>
      </p:sp>
      <p:sp>
        <p:nvSpPr>
          <p:cNvPr id="30" name="TextBox 29"/>
          <p:cNvSpPr txBox="1"/>
          <p:nvPr/>
        </p:nvSpPr>
        <p:spPr>
          <a:xfrm>
            <a:off x="114299" y="1220357"/>
            <a:ext cx="2330949" cy="276999"/>
          </a:xfrm>
          <a:prstGeom prst="rect">
            <a:avLst/>
          </a:prstGeom>
          <a:solidFill>
            <a:srgbClr val="00B0F0"/>
          </a:solid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cs typeface="Calibri Light"/>
              </a:rPr>
              <a:t>Business Need</a:t>
            </a:r>
            <a:endParaRPr kumimoji="0" lang="en-US" sz="1200" b="1" i="0" u="none" strike="noStrike" kern="1200" cap="none" spc="0" normalizeH="0" baseline="0" noProof="0" dirty="0">
              <a:ln>
                <a:noFill/>
              </a:ln>
              <a:solidFill>
                <a:srgbClr val="FEFDFD"/>
              </a:solidFill>
              <a:effectLst/>
              <a:uLnTx/>
              <a:uFillTx/>
              <a:latin typeface="Calibri Light" panose="020F0302020204030204" pitchFamily="34" charset="0"/>
              <a:ea typeface="+mj-ea"/>
              <a:cs typeface="Calibri Light"/>
            </a:endParaRPr>
          </a:p>
        </p:txBody>
      </p:sp>
      <p:graphicFrame>
        <p:nvGraphicFramePr>
          <p:cNvPr id="31" name="Table 30"/>
          <p:cNvGraphicFramePr>
            <a:graphicFrameLocks noGrp="1"/>
          </p:cNvGraphicFramePr>
          <p:nvPr>
            <p:extLst/>
          </p:nvPr>
        </p:nvGraphicFramePr>
        <p:xfrm>
          <a:off x="114301" y="547956"/>
          <a:ext cx="8870842" cy="602749"/>
        </p:xfrm>
        <a:graphic>
          <a:graphicData uri="http://schemas.openxmlformats.org/drawingml/2006/table">
            <a:tbl>
              <a:tblPr firstRow="1" bandRow="1"/>
              <a:tblGrid>
                <a:gridCol w="8870842">
                  <a:extLst>
                    <a:ext uri="{9D8B030D-6E8A-4147-A177-3AD203B41FA5}">
                      <a16:colId xmlns:a16="http://schemas.microsoft.com/office/drawing/2014/main" val="20000"/>
                    </a:ext>
                  </a:extLst>
                </a:gridCol>
              </a:tblGrid>
              <a:tr h="202057">
                <a:tc>
                  <a:txBody>
                    <a:bodyPr/>
                    <a:lstStyle>
                      <a:lvl1pPr marL="0" algn="l" defTabSz="779213" rtl="0" eaLnBrk="1" latinLnBrk="0" hangingPunct="1">
                        <a:defRPr sz="1500" b="1" kern="1200">
                          <a:solidFill>
                            <a:schemeClr val="lt1"/>
                          </a:solidFill>
                          <a:latin typeface="Arial"/>
                          <a:ea typeface="STKaiti"/>
                          <a:cs typeface=""/>
                        </a:defRPr>
                      </a:lvl1pPr>
                      <a:lvl2pPr marL="389606" algn="l" defTabSz="779213" rtl="0" eaLnBrk="1" latinLnBrk="0" hangingPunct="1">
                        <a:defRPr sz="1500" b="1" kern="1200">
                          <a:solidFill>
                            <a:schemeClr val="lt1"/>
                          </a:solidFill>
                          <a:latin typeface="Arial"/>
                          <a:ea typeface="STKaiti"/>
                          <a:cs typeface=""/>
                        </a:defRPr>
                      </a:lvl2pPr>
                      <a:lvl3pPr marL="779213" algn="l" defTabSz="779213" rtl="0" eaLnBrk="1" latinLnBrk="0" hangingPunct="1">
                        <a:defRPr sz="1500" b="1" kern="1200">
                          <a:solidFill>
                            <a:schemeClr val="lt1"/>
                          </a:solidFill>
                          <a:latin typeface="Arial"/>
                          <a:ea typeface="STKaiti"/>
                          <a:cs typeface=""/>
                        </a:defRPr>
                      </a:lvl3pPr>
                      <a:lvl4pPr marL="1168820" algn="l" defTabSz="779213" rtl="0" eaLnBrk="1" latinLnBrk="0" hangingPunct="1">
                        <a:defRPr sz="1500" b="1" kern="1200">
                          <a:solidFill>
                            <a:schemeClr val="lt1"/>
                          </a:solidFill>
                          <a:latin typeface="Arial"/>
                          <a:ea typeface="STKaiti"/>
                          <a:cs typeface=""/>
                        </a:defRPr>
                      </a:lvl4pPr>
                      <a:lvl5pPr marL="1558425" algn="l" defTabSz="779213" rtl="0" eaLnBrk="1" latinLnBrk="0" hangingPunct="1">
                        <a:defRPr sz="1500" b="1" kern="1200">
                          <a:solidFill>
                            <a:schemeClr val="lt1"/>
                          </a:solidFill>
                          <a:latin typeface="Arial"/>
                          <a:ea typeface="STKaiti"/>
                          <a:cs typeface=""/>
                        </a:defRPr>
                      </a:lvl5pPr>
                      <a:lvl6pPr marL="1948031" algn="l" defTabSz="779213" rtl="0" eaLnBrk="1" latinLnBrk="0" hangingPunct="1">
                        <a:defRPr sz="1500" b="1" kern="1200">
                          <a:solidFill>
                            <a:schemeClr val="lt1"/>
                          </a:solidFill>
                          <a:latin typeface="Arial"/>
                          <a:ea typeface="STKaiti"/>
                          <a:cs typeface=""/>
                        </a:defRPr>
                      </a:lvl6pPr>
                      <a:lvl7pPr marL="2337638" algn="l" defTabSz="779213" rtl="0" eaLnBrk="1" latinLnBrk="0" hangingPunct="1">
                        <a:defRPr sz="1500" b="1" kern="1200">
                          <a:solidFill>
                            <a:schemeClr val="lt1"/>
                          </a:solidFill>
                          <a:latin typeface="Arial"/>
                          <a:ea typeface="STKaiti"/>
                          <a:cs typeface=""/>
                        </a:defRPr>
                      </a:lvl7pPr>
                      <a:lvl8pPr marL="2727245" algn="l" defTabSz="779213" rtl="0" eaLnBrk="1" latinLnBrk="0" hangingPunct="1">
                        <a:defRPr sz="1500" b="1" kern="1200">
                          <a:solidFill>
                            <a:schemeClr val="lt1"/>
                          </a:solidFill>
                          <a:latin typeface="Arial"/>
                          <a:ea typeface="STKaiti"/>
                          <a:cs typeface=""/>
                        </a:defRPr>
                      </a:lvl8pPr>
                      <a:lvl9pPr marL="3116851" algn="l" defTabSz="779213" rtl="0" eaLnBrk="1" latinLnBrk="0" hangingPunct="1">
                        <a:defRPr sz="1500" b="1" kern="1200">
                          <a:solidFill>
                            <a:schemeClr val="lt1"/>
                          </a:solidFill>
                          <a:latin typeface="Arial"/>
                          <a:ea typeface="STKaiti"/>
                          <a:cs typeface=""/>
                        </a:defRPr>
                      </a:lvl9pPr>
                    </a:lstStyle>
                    <a:p>
                      <a:pPr algn="ctr"/>
                      <a:r>
                        <a:rPr lang="en-US" sz="1100" dirty="0">
                          <a:solidFill>
                            <a:schemeClr val="bg1"/>
                          </a:solidFill>
                          <a:latin typeface="Calibri Light" panose="020F0302020204030204" pitchFamily="34" charset="0"/>
                        </a:rPr>
                        <a:t>Client Profile</a:t>
                      </a:r>
                    </a:p>
                  </a:txBody>
                  <a:tcPr marL="68580" marR="68580" marT="34290" marB="34290" anchor="ctr">
                    <a:lnL w="12700" cmpd="sng">
                      <a:solidFill>
                        <a:srgbClr val="FEFDFD"/>
                      </a:solidFill>
                    </a:lnL>
                    <a:lnR w="12700" cmpd="sng">
                      <a:solidFill>
                        <a:srgbClr val="FEFDFD"/>
                      </a:solidFill>
                    </a:lnR>
                    <a:lnT w="12700" cmpd="sng">
                      <a:solidFill>
                        <a:srgbClr val="FEFDFD"/>
                      </a:solidFill>
                    </a:lnT>
                    <a:lnB w="38100" cmpd="sng">
                      <a:solidFill>
                        <a:srgbClr val="FEFDFD"/>
                      </a:solidFill>
                    </a:lnB>
                    <a:lnTlToBr w="12700" cmpd="sng">
                      <a:noFill/>
                      <a:prstDash val="solid"/>
                    </a:lnTlToBr>
                    <a:lnBlToTr w="12700" cmpd="sng">
                      <a:noFill/>
                      <a:prstDash val="solid"/>
                    </a:lnBlToTr>
                    <a:solidFill>
                      <a:srgbClr val="13386E"/>
                    </a:solidFill>
                  </a:tcPr>
                </a:tc>
                <a:extLst>
                  <a:ext uri="{0D108BD9-81ED-4DB2-BD59-A6C34878D82A}">
                    <a16:rowId xmlns:a16="http://schemas.microsoft.com/office/drawing/2014/main" val="10000"/>
                  </a:ext>
                </a:extLst>
              </a:tr>
              <a:tr h="366529">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l" defTabSz="1038977" rtl="0" eaLnBrk="1" fontAlgn="auto" latinLnBrk="0" hangingPunct="1">
                        <a:lnSpc>
                          <a:spcPct val="100000"/>
                        </a:lnSpc>
                        <a:spcBef>
                          <a:spcPts val="0"/>
                        </a:spcBef>
                        <a:spcAft>
                          <a:spcPts val="0"/>
                        </a:spcAft>
                        <a:buClrTx/>
                        <a:buSzTx/>
                        <a:buFontTx/>
                        <a:buNone/>
                        <a:tabLst/>
                        <a:defRPr/>
                      </a:pPr>
                      <a:r>
                        <a:rPr lang="en-US" sz="900" kern="1200" dirty="0">
                          <a:solidFill>
                            <a:srgbClr val="000000"/>
                          </a:solidFill>
                          <a:latin typeface="Calibri Light" panose="020F0302020204030204" pitchFamily="34" charset="0"/>
                          <a:ea typeface="+mn-ea"/>
                          <a:cs typeface="+mn-cs"/>
                        </a:rPr>
                        <a:t>Client is a leading insurance company in the US</a:t>
                      </a:r>
                      <a:r>
                        <a:rPr lang="en-US" sz="900" kern="1200" baseline="0" dirty="0">
                          <a:solidFill>
                            <a:srgbClr val="000000"/>
                          </a:solidFill>
                          <a:latin typeface="Calibri Light" panose="020F0302020204030204" pitchFamily="34" charset="0"/>
                          <a:ea typeface="+mn-ea"/>
                          <a:cs typeface="+mn-cs"/>
                        </a:rPr>
                        <a:t> that o</a:t>
                      </a:r>
                      <a:r>
                        <a:rPr lang="en-US" sz="900" kern="1200" dirty="0">
                          <a:solidFill>
                            <a:srgbClr val="000000"/>
                          </a:solidFill>
                          <a:latin typeface="Calibri Light" panose="020F0302020204030204" pitchFamily="34" charset="0"/>
                          <a:ea typeface="+mn-ea"/>
                          <a:cs typeface="+mn-cs"/>
                        </a:rPr>
                        <a:t>ffers a wide variety of insurance and surety products, as well as risk management services, to numerous types of businesses, organizations and individuals. </a:t>
                      </a:r>
                      <a:endParaRPr lang="en-IN" sz="900" kern="1200" dirty="0">
                        <a:solidFill>
                          <a:srgbClr val="000000"/>
                        </a:solidFill>
                        <a:latin typeface="Calibri Light" panose="020F0302020204030204" pitchFamily="34" charset="0"/>
                        <a:ea typeface="+mn-ea"/>
                        <a:cs typeface="+mn-cs"/>
                      </a:endParaRPr>
                    </a:p>
                  </a:txBody>
                  <a:tcPr marL="68580" marR="68580" marT="34290" marB="34290" anchor="ctr">
                    <a:lnL w="12700" cmpd="sng">
                      <a:solidFill>
                        <a:srgbClr val="FEFDFD"/>
                      </a:solidFill>
                    </a:lnL>
                    <a:lnR w="12700" cmpd="sng">
                      <a:solidFill>
                        <a:srgbClr val="FEFDFD"/>
                      </a:solidFill>
                    </a:lnR>
                    <a:lnT w="38100" cmpd="sng">
                      <a:solidFill>
                        <a:srgbClr val="FEFDFD"/>
                      </a:solidFill>
                    </a:lnT>
                    <a:lnB w="12700" cmpd="sng">
                      <a:solidFill>
                        <a:srgbClr val="FEFDFD"/>
                      </a:solidFill>
                    </a:lnB>
                    <a:lnTlToBr w="12700" cmpd="sng">
                      <a:noFill/>
                      <a:prstDash val="solid"/>
                    </a:lnTlToBr>
                    <a:lnBlToTr w="12700" cmpd="sng">
                      <a:noFill/>
                      <a:prstDash val="solid"/>
                    </a:lnBlToTr>
                    <a:solidFill>
                      <a:srgbClr val="EEEEEE"/>
                    </a:solidFill>
                  </a:tcPr>
                </a:tc>
                <a:extLst>
                  <a:ext uri="{0D108BD9-81ED-4DB2-BD59-A6C34878D82A}">
                    <a16:rowId xmlns:a16="http://schemas.microsoft.com/office/drawing/2014/main" val="10001"/>
                  </a:ext>
                </a:extLst>
              </a:tr>
            </a:tbl>
          </a:graphicData>
        </a:graphic>
      </p:graphicFrame>
      <p:sp>
        <p:nvSpPr>
          <p:cNvPr id="32" name="Rectangle 31"/>
          <p:cNvSpPr/>
          <p:nvPr/>
        </p:nvSpPr>
        <p:spPr bwMode="auto">
          <a:xfrm>
            <a:off x="2502385" y="1517904"/>
            <a:ext cx="3053063" cy="2575670"/>
          </a:xfrm>
          <a:prstGeom prst="rect">
            <a:avLst/>
          </a:prstGeom>
          <a:solidFill>
            <a:srgbClr val="7C7C7C">
              <a:lumMod val="20000"/>
              <a:lumOff val="80000"/>
            </a:srgbClr>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0" dirty="0">
                <a:ln>
                  <a:noFill/>
                </a:ln>
                <a:solidFill>
                  <a:srgbClr val="000000"/>
                </a:solidFill>
                <a:effectLst/>
                <a:uLnTx/>
                <a:uFillTx/>
                <a:latin typeface="Calibri Light" pitchFamily="34" charset="0"/>
                <a:cs typeface="+mn-cs"/>
              </a:rPr>
              <a:t>As a preferred partner established an offshore ‘</a:t>
            </a:r>
            <a:r>
              <a:rPr kumimoji="0" lang="en-US" sz="900" b="1" i="0" u="none" strike="noStrike" kern="1200" cap="none" spc="0" normalizeH="0" baseline="0" noProof="0" dirty="0">
                <a:ln>
                  <a:noFill/>
                </a:ln>
                <a:solidFill>
                  <a:srgbClr val="0070C0"/>
                </a:solidFill>
                <a:effectLst/>
                <a:uLnTx/>
                <a:uFillTx/>
                <a:latin typeface="Calibri Light" pitchFamily="34" charset="0"/>
                <a:cs typeface="+mn-cs"/>
              </a:rPr>
              <a:t>Testing Centre of Excellence’</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Implemented in-house solution </a:t>
            </a:r>
            <a:r>
              <a:rPr kumimoji="0" lang="en-US" sz="900" b="1" i="0" u="none" strike="noStrike" kern="1200" cap="none" spc="0" normalizeH="0" baseline="0" noProof="1">
                <a:ln>
                  <a:noFill/>
                </a:ln>
                <a:solidFill>
                  <a:srgbClr val="0070C0"/>
                </a:solidFill>
                <a:effectLst/>
                <a:uLnTx/>
                <a:uFillTx/>
                <a:latin typeface="Calibri Light" pitchFamily="34" charset="0"/>
                <a:cs typeface="+mn-cs"/>
              </a:rPr>
              <a:t>‘RADAR</a:t>
            </a:r>
            <a:r>
              <a:rPr kumimoji="0" lang="en-US" sz="800" b="0" i="0" u="none" strike="noStrike" kern="1200" cap="none" spc="0" normalizeH="0" baseline="0" noProof="1">
                <a:ln>
                  <a:noFill/>
                </a:ln>
                <a:solidFill>
                  <a:srgbClr val="000000"/>
                </a:solidFill>
                <a:effectLst/>
                <a:uLnTx/>
                <a:uFillTx/>
                <a:latin typeface="Calibri Light" pitchFamily="34" charset="0"/>
                <a:cs typeface="+mn-cs"/>
              </a:rPr>
              <a:t>’ – Data Testing Framework for validating the data across homogenous and heterogeneous systems with </a:t>
            </a:r>
            <a:r>
              <a:rPr kumimoji="0" lang="en-US" sz="900" b="1" i="0" u="none" strike="noStrike" kern="1200" cap="none" spc="0" normalizeH="0" baseline="0" noProof="1">
                <a:ln>
                  <a:noFill/>
                </a:ln>
                <a:solidFill>
                  <a:srgbClr val="0070C0"/>
                </a:solidFill>
                <a:effectLst/>
                <a:uLnTx/>
                <a:uFillTx/>
                <a:latin typeface="Calibri Light" pitchFamily="34" charset="0"/>
                <a:cs typeface="+mn-cs"/>
              </a:rPr>
              <a:t>100% test coverage</a:t>
            </a:r>
          </a:p>
          <a:p>
            <a:pPr marL="112713" marR="0" lvl="1" indent="-112713" algn="l" defTabSz="685800" rtl="0" eaLnBrk="0" fontAlgn="auto" latinLnBrk="0" hangingPunct="0">
              <a:lnSpc>
                <a:spcPct val="100000"/>
              </a:lnSpc>
              <a:spcBef>
                <a:spcPts val="600"/>
              </a:spcBef>
              <a:spcAft>
                <a:spcPts val="0"/>
              </a:spcAft>
              <a:buClr>
                <a:srgbClr val="000000"/>
              </a:buClr>
              <a:buSzPct val="111000"/>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Established a “</a:t>
            </a:r>
            <a:r>
              <a:rPr kumimoji="0" lang="en-US" sz="900" b="1" i="0" u="none" strike="noStrike" kern="1200" cap="none" spc="0" normalizeH="0" baseline="0" noProof="1">
                <a:ln>
                  <a:noFill/>
                </a:ln>
                <a:solidFill>
                  <a:srgbClr val="0070C0"/>
                </a:solidFill>
                <a:effectLst/>
                <a:uLnTx/>
                <a:uFillTx/>
                <a:latin typeface="Calibri Light" pitchFamily="34" charset="0"/>
                <a:cs typeface="+mn-cs"/>
              </a:rPr>
              <a:t>Factory Model</a:t>
            </a:r>
            <a:r>
              <a:rPr kumimoji="0" lang="en-US" sz="800" b="0" i="0" u="none" strike="noStrike" kern="1200" cap="none" spc="0" normalizeH="0" baseline="0" noProof="1">
                <a:ln>
                  <a:noFill/>
                </a:ln>
                <a:solidFill>
                  <a:srgbClr val="000000"/>
                </a:solidFill>
                <a:effectLst/>
                <a:uLnTx/>
                <a:uFillTx/>
                <a:latin typeface="Calibri Light" pitchFamily="34" charset="0"/>
                <a:cs typeface="+mn-cs"/>
              </a:rPr>
              <a:t>” to achieve Quick Conversion, and higher testing efficiency to execute Visual Basic 6 Elimination  </a:t>
            </a:r>
          </a:p>
          <a:p>
            <a:pPr marL="112713" marR="0" lvl="0" indent="-112713" algn="l" defTabSz="801526" rtl="0" eaLnBrk="0" fontAlgn="auto" latinLnBrk="0" hangingPunct="0">
              <a:lnSpc>
                <a:spcPct val="100000"/>
              </a:lnSpc>
              <a:spcBef>
                <a:spcPts val="600"/>
              </a:spcBef>
              <a:spcAft>
                <a:spcPts val="0"/>
              </a:spcAft>
              <a:buClrTx/>
              <a:buSzTx/>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Conducted Web Services Testing - Request &amp; response using Soap UI</a:t>
            </a:r>
          </a:p>
          <a:p>
            <a:pPr marL="112713" marR="0" lvl="0" indent="-112713" algn="l" defTabSz="801526" rtl="0" eaLnBrk="0" fontAlgn="auto" latinLnBrk="0" hangingPunct="0">
              <a:lnSpc>
                <a:spcPct val="100000"/>
              </a:lnSpc>
              <a:spcBef>
                <a:spcPts val="600"/>
              </a:spcBef>
              <a:spcAft>
                <a:spcPts val="0"/>
              </a:spcAft>
              <a:buClrTx/>
              <a:buSzTx/>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Supported mobile testing through comprehensive mobile testing services (simulators, using perfecto mobile lab) which includes tablets and smart-phones</a:t>
            </a:r>
          </a:p>
          <a:p>
            <a:pPr marL="112713" marR="0" lvl="0" indent="-112713" algn="l" defTabSz="801526" rtl="0" eaLnBrk="0" fontAlgn="auto" latinLnBrk="0" hangingPunct="0">
              <a:lnSpc>
                <a:spcPct val="100000"/>
              </a:lnSpc>
              <a:spcBef>
                <a:spcPts val="600"/>
              </a:spcBef>
              <a:spcAft>
                <a:spcPts val="0"/>
              </a:spcAft>
              <a:buClrTx/>
              <a:buSzTx/>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Delivered application conversion within cost, schedule and minimal production fallout</a:t>
            </a:r>
          </a:p>
          <a:p>
            <a:pPr marL="112713" marR="0" lvl="0" indent="-112713" algn="l" defTabSz="801526" rtl="0" eaLnBrk="0" fontAlgn="auto" latinLnBrk="0" hangingPunct="0">
              <a:lnSpc>
                <a:spcPct val="100000"/>
              </a:lnSpc>
              <a:spcBef>
                <a:spcPts val="600"/>
              </a:spcBef>
              <a:spcAft>
                <a:spcPts val="0"/>
              </a:spcAft>
              <a:buClrTx/>
              <a:buSzTx/>
              <a:buFont typeface="Wingdings" pitchFamily="2" charset="2"/>
              <a:buChar char="§"/>
              <a:tabLst/>
              <a:defRPr/>
            </a:pPr>
            <a:r>
              <a:rPr kumimoji="0" lang="en-US" sz="800" b="0" i="0" u="none" strike="noStrike" kern="1200" cap="none" spc="0" normalizeH="0" baseline="0" noProof="1">
                <a:ln>
                  <a:noFill/>
                </a:ln>
                <a:solidFill>
                  <a:srgbClr val="000000"/>
                </a:solidFill>
                <a:effectLst/>
                <a:uLnTx/>
                <a:uFillTx/>
                <a:latin typeface="Calibri Light" pitchFamily="34" charset="0"/>
                <a:cs typeface="+mn-cs"/>
              </a:rPr>
              <a:t>Formulated &amp; successfully implemented remediation strategy &amp; plan for Windows 2008, SQL Server 2012, .NET 4.0 upgrade</a:t>
            </a:r>
          </a:p>
          <a:p>
            <a:pPr marL="128588" marR="0" lvl="0" indent="-128588" algn="l" defTabSz="914400" rtl="0" eaLnBrk="1" fontAlgn="base" latinLnBrk="0" hangingPunct="1">
              <a:lnSpc>
                <a:spcPts val="1275"/>
              </a:lnSpc>
              <a:spcBef>
                <a:spcPts val="0"/>
              </a:spcBef>
              <a:spcAft>
                <a:spcPts val="900"/>
              </a:spcAft>
              <a:buClrTx/>
              <a:buSzTx/>
              <a:buFont typeface="Wingdings" panose="05000000000000000000" pitchFamily="2" charset="2"/>
              <a:buChar char="§"/>
              <a:tabLst/>
              <a:defRPr/>
            </a:pPr>
            <a:endParaRPr kumimoji="0" lang="en-US" sz="800" b="0" i="0" u="none" strike="noStrike" kern="0" cap="none" spc="0" normalizeH="0" baseline="0" noProof="0" dirty="0">
              <a:ln>
                <a:noFill/>
              </a:ln>
              <a:solidFill>
                <a:srgbClr val="000000"/>
              </a:solidFill>
              <a:effectLst/>
              <a:uLnTx/>
              <a:uFillTx/>
              <a:latin typeface="Calibri Light" panose="020F0302020204030204" pitchFamily="34" charset="0"/>
              <a:cs typeface="Calibri Light"/>
            </a:endParaRPr>
          </a:p>
        </p:txBody>
      </p:sp>
      <p:grpSp>
        <p:nvGrpSpPr>
          <p:cNvPr id="33" name="Group 32"/>
          <p:cNvGrpSpPr/>
          <p:nvPr/>
        </p:nvGrpSpPr>
        <p:grpSpPr>
          <a:xfrm>
            <a:off x="114299" y="4285978"/>
            <a:ext cx="8889247" cy="548868"/>
            <a:chOff x="603687" y="5016586"/>
            <a:chExt cx="10993236" cy="731824"/>
          </a:xfrm>
        </p:grpSpPr>
        <p:pic>
          <p:nvPicPr>
            <p:cNvPr id="34" name="Picture 33" descr="http://decodeunicode.org/data/glyph/196x196/201E.gif"/>
            <p:cNvPicPr>
              <a:picLocks noChangeAspect="1" noChangeArrowheads="1"/>
            </p:cNvPicPr>
            <p:nvPr/>
          </p:nvPicPr>
          <p:blipFill>
            <a:blip r:embed="rId3" cstate="print">
              <a:duotone>
                <a:srgbClr val="124079">
                  <a:shade val="45000"/>
                  <a:satMod val="135000"/>
                </a:srgbClr>
                <a:prstClr val="white"/>
              </a:duotone>
            </a:blip>
            <a:srcRect/>
            <a:stretch>
              <a:fillRect/>
            </a:stretch>
          </p:blipFill>
          <p:spPr bwMode="auto">
            <a:xfrm flipV="1">
              <a:off x="603687" y="5034028"/>
              <a:ext cx="486253" cy="398568"/>
            </a:xfrm>
            <a:prstGeom prst="rect">
              <a:avLst/>
            </a:prstGeom>
            <a:noFill/>
            <a:ln w="9525">
              <a:noFill/>
              <a:miter lim="800000"/>
              <a:headEnd/>
              <a:tailEnd/>
            </a:ln>
          </p:spPr>
        </p:pic>
        <p:sp>
          <p:nvSpPr>
            <p:cNvPr id="35" name="TextBox 8"/>
            <p:cNvSpPr txBox="1"/>
            <p:nvPr/>
          </p:nvSpPr>
          <p:spPr>
            <a:xfrm>
              <a:off x="1050338" y="5016586"/>
              <a:ext cx="10546585" cy="7318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225"/>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Light" panose="020F0302020204030204" pitchFamily="34" charset="0"/>
                  <a:cs typeface="+mn-cs"/>
                </a:rPr>
                <a:t>The APPLE/CAP tool is now in production and has been made available to the Field Management team. Thank you all for your hard work and congratulations on a job well done! It has been a pleasure working with you all on this project and I am honored to have been given the opportunity to join such an admirable team. Thank you all and great work! </a:t>
              </a:r>
              <a:r>
                <a:rPr kumimoji="0" lang="en-ZA" sz="900" b="0" i="1" u="none" strike="noStrike" kern="1200" cap="none" spc="0" normalizeH="0" baseline="0" noProof="0" dirty="0">
                  <a:ln>
                    <a:noFill/>
                  </a:ln>
                  <a:solidFill>
                    <a:srgbClr val="000000"/>
                  </a:solidFill>
                  <a:effectLst/>
                  <a:uLnTx/>
                  <a:uFillTx/>
                  <a:latin typeface="Calibri Light" panose="020F0302020204030204" pitchFamily="34" charset="0"/>
                  <a:cs typeface="+mn-cs"/>
                </a:rPr>
                <a:t>                                                                                                 </a:t>
              </a:r>
            </a:p>
            <a:p>
              <a:pPr marL="0" marR="0" lvl="0" indent="0" algn="l" defTabSz="914400" rtl="0" eaLnBrk="1" fontAlgn="base" latinLnBrk="0" hangingPunct="1">
                <a:lnSpc>
                  <a:spcPct val="100000"/>
                </a:lnSpc>
                <a:spcBef>
                  <a:spcPct val="0"/>
                </a:spcBef>
                <a:spcAft>
                  <a:spcPts val="225"/>
                </a:spcAft>
                <a:buClrTx/>
                <a:buSzTx/>
                <a:buFontTx/>
                <a:buNone/>
                <a:tabLst/>
                <a:defRPr/>
              </a:pPr>
              <a:r>
                <a:rPr kumimoji="0" lang="en-ZA" sz="1000" b="0" i="1" u="none" strike="noStrike" kern="1200" cap="none" spc="0" normalizeH="0" baseline="0" noProof="0" dirty="0">
                  <a:ln>
                    <a:noFill/>
                  </a:ln>
                  <a:solidFill>
                    <a:srgbClr val="000000"/>
                  </a:solidFill>
                  <a:effectLst/>
                  <a:uLnTx/>
                  <a:uFillTx/>
                  <a:latin typeface="Calibri Light" panose="020F0302020204030204" pitchFamily="34" charset="0"/>
                  <a:cs typeface="+mn-cs"/>
                </a:rPr>
                <a:t>				  </a:t>
              </a:r>
              <a:r>
                <a:rPr kumimoji="0" lang="en-ZA" sz="1000" b="0" i="1" u="none" strike="noStrike" kern="1200" cap="none" spc="0" normalizeH="0" baseline="0" noProof="0" dirty="0">
                  <a:ln>
                    <a:noFill/>
                  </a:ln>
                  <a:solidFill>
                    <a:srgbClr val="13386E"/>
                  </a:solidFill>
                  <a:effectLst/>
                  <a:uLnTx/>
                  <a:uFillTx/>
                  <a:latin typeface="Calibri Light" panose="020F0302020204030204" pitchFamily="34" charset="0"/>
                  <a:cs typeface="+mn-cs"/>
                </a:rPr>
                <a:t>-  </a:t>
              </a:r>
              <a:r>
                <a:rPr kumimoji="0" lang="en-US" sz="1000" b="1" i="0" u="none" strike="noStrike" kern="1200" cap="none" spc="0" normalizeH="0" baseline="0" noProof="0" dirty="0">
                  <a:ln>
                    <a:noFill/>
                  </a:ln>
                  <a:solidFill>
                    <a:srgbClr val="13386E"/>
                  </a:solidFill>
                  <a:effectLst/>
                  <a:uLnTx/>
                  <a:uFillTx/>
                  <a:latin typeface="Calibri Light" panose="020F0302020204030204" pitchFamily="34" charset="0"/>
                  <a:cs typeface="+mn-cs"/>
                </a:rPr>
                <a:t> Client Business Lead</a:t>
              </a:r>
            </a:p>
          </p:txBody>
        </p:sp>
      </p:grpSp>
    </p:spTree>
    <p:extLst>
      <p:ext uri="{BB962C8B-B14F-4D97-AF65-F5344CB8AC3E}">
        <p14:creationId xmlns:p14="http://schemas.microsoft.com/office/powerpoint/2010/main" val="2899937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2486345" y="1671861"/>
            <a:ext cx="3883633" cy="3021350"/>
          </a:xfrm>
          <a:prstGeom prst="rect">
            <a:avLst/>
          </a:prstGeom>
          <a:solidFill>
            <a:srgbClr val="EEEEEE"/>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4 hour dedicated collaboration overlap time with Onshore  team  on a daily basis</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Implemented Agile Testing specific lean and traceable processes for program</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Implemented customized Continuous Integration utility which kicks off Service level and Function Automation Smoke test suite simultaneously</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200+ Hours of innovation evolving 11 unique ideas leading to effort savings at various stages of testing</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Defined Test Data Management process to overcome Production like data limitation for testing and establish referential integrity</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Techno Functional Skill set by Cross training QA Team on Automation Testing and Performance Testing </a:t>
            </a:r>
          </a:p>
        </p:txBody>
      </p:sp>
      <p:sp>
        <p:nvSpPr>
          <p:cNvPr id="3" name="Title 2"/>
          <p:cNvSpPr>
            <a:spLocks noGrp="1"/>
          </p:cNvSpPr>
          <p:nvPr>
            <p:ph type="title"/>
          </p:nvPr>
        </p:nvSpPr>
        <p:spPr>
          <a:noFill/>
          <a:ln w="12700">
            <a:noFill/>
            <a:miter lim="800000"/>
            <a:headEnd/>
            <a:tailEnd/>
          </a:ln>
        </p:spPr>
        <p:txBody>
          <a:bodyPr vert="horz" wrap="square" lIns="0" tIns="0" rIns="0" bIns="0" numCol="1" anchor="ctr" anchorCtr="0" compatLnSpc="1">
            <a:prstTxWarp prst="textNoShape">
              <a:avLst/>
            </a:prstTxWarp>
            <a:spAutoFit/>
          </a:bodyPr>
          <a:lstStyle/>
          <a:p>
            <a:r>
              <a:rPr lang="en-US" sz="2000" dirty="0"/>
              <a:t>“Enabled Customer to adopt Agile Testing as part IT Strategy”</a:t>
            </a:r>
          </a:p>
        </p:txBody>
      </p:sp>
      <p:sp>
        <p:nvSpPr>
          <p:cNvPr id="4" name="Rectangle 3"/>
          <p:cNvSpPr/>
          <p:nvPr/>
        </p:nvSpPr>
        <p:spPr bwMode="auto">
          <a:xfrm>
            <a:off x="114300" y="1671861"/>
            <a:ext cx="2057400" cy="3021350"/>
          </a:xfrm>
          <a:prstGeom prst="rect">
            <a:avLst/>
          </a:prstGeom>
          <a:solidFill>
            <a:srgbClr val="EEEEEE"/>
          </a:solidFill>
          <a:ln w="6350" cap="flat" cmpd="sng" algn="ctr">
            <a:noFill/>
            <a:prstDash val="solid"/>
            <a:round/>
            <a:headEnd type="none" w="med" len="med"/>
            <a:tailEnd type="none" w="med" len="med"/>
          </a:ln>
          <a:effectLst/>
          <a:extLst/>
        </p:spPr>
        <p:txBody>
          <a:bodyPr vert="horz" wrap="square" lIns="68580" tIns="68580" rIns="68580" bIns="68580" numCol="1" rtlCol="0" anchor="t" anchorCtr="0" compatLnSpc="1">
            <a:prstTxWarp prst="textNoShape">
              <a:avLst/>
            </a:prstTxWarp>
          </a:bodyPr>
          <a:lstStyle/>
          <a:p>
            <a:pPr marL="138113" lvl="2" indent="-138113" algn="l">
              <a:lnSpc>
                <a:spcPct val="150000"/>
              </a:lnSpc>
              <a:buFont typeface="Wingdings" pitchFamily="2" charset="2"/>
              <a:buChar char="§"/>
              <a:defRPr/>
            </a:pPr>
            <a:r>
              <a:rPr lang="en-US" sz="1000" dirty="0">
                <a:solidFill>
                  <a:srgbClr val="000000"/>
                </a:solidFill>
                <a:latin typeface="Calibri Light" panose="020F0302020204030204" pitchFamily="34" charset="0"/>
                <a:cs typeface="Calibri Light"/>
              </a:rPr>
              <a:t>Move from Waterfall based release cycle to Agile based to address the business dynamic </a:t>
            </a:r>
          </a:p>
          <a:p>
            <a:pPr marL="138113" lvl="2" indent="-138113" algn="l">
              <a:lnSpc>
                <a:spcPct val="150000"/>
              </a:lnSpc>
              <a:buFont typeface="Wingdings" pitchFamily="2" charset="2"/>
              <a:buChar char="§"/>
              <a:defRPr/>
            </a:pPr>
            <a:r>
              <a:rPr lang="en-US" sz="1000" dirty="0">
                <a:solidFill>
                  <a:srgbClr val="000000"/>
                </a:solidFill>
                <a:latin typeface="Calibri Light" panose="020F0302020204030204" pitchFamily="34" charset="0"/>
                <a:cs typeface="Calibri Light"/>
              </a:rPr>
              <a:t>Effective &amp; efficient delivery of SAFe (Scaled Agile Framework) with a optimized onshore - offshore model</a:t>
            </a:r>
          </a:p>
          <a:p>
            <a:pPr marL="138113" lvl="2" indent="-138113" algn="l">
              <a:lnSpc>
                <a:spcPct val="150000"/>
              </a:lnSpc>
              <a:buFont typeface="Wingdings" pitchFamily="2" charset="2"/>
              <a:buChar char="§"/>
              <a:defRPr/>
            </a:pPr>
            <a:r>
              <a:rPr lang="en-US" sz="1000" dirty="0">
                <a:solidFill>
                  <a:srgbClr val="000000"/>
                </a:solidFill>
                <a:latin typeface="Calibri Light" panose="020F0302020204030204" pitchFamily="34" charset="0"/>
                <a:cs typeface="Calibri Light"/>
              </a:rPr>
              <a:t>Leverage best practices, process and tools for Agile testing</a:t>
            </a:r>
          </a:p>
          <a:p>
            <a:pPr marL="138113" lvl="2" indent="-138113" algn="l">
              <a:lnSpc>
                <a:spcPct val="150000"/>
              </a:lnSpc>
              <a:buFont typeface="Wingdings" pitchFamily="2" charset="2"/>
              <a:buChar char="§"/>
              <a:defRPr/>
            </a:pPr>
            <a:r>
              <a:rPr lang="en-US" sz="1000" dirty="0">
                <a:solidFill>
                  <a:srgbClr val="000000"/>
                </a:solidFill>
                <a:latin typeface="Calibri Light" panose="020F0302020204030204" pitchFamily="34" charset="0"/>
                <a:cs typeface="Calibri Light"/>
              </a:rPr>
              <a:t>Focus on automation to improve in-sprint coverage</a:t>
            </a:r>
          </a:p>
          <a:p>
            <a:pPr marL="128585" indent="-128585" algn="l">
              <a:lnSpc>
                <a:spcPct val="150000"/>
              </a:lnSpc>
              <a:spcAft>
                <a:spcPts val="450"/>
              </a:spcAft>
              <a:buFont typeface="Wingdings" panose="05000000000000000000" pitchFamily="2" charset="2"/>
              <a:buChar char="§"/>
            </a:pPr>
            <a:endParaRPr lang="en-US" sz="1000" dirty="0">
              <a:solidFill>
                <a:srgbClr val="000000"/>
              </a:solidFill>
              <a:latin typeface="Calibri Light" panose="020F0302020204030204" pitchFamily="34" charset="0"/>
              <a:cs typeface="Calibri Light"/>
            </a:endParaRPr>
          </a:p>
        </p:txBody>
      </p:sp>
      <p:sp>
        <p:nvSpPr>
          <p:cNvPr id="5" name="Rectangle 4"/>
          <p:cNvSpPr/>
          <p:nvPr/>
        </p:nvSpPr>
        <p:spPr bwMode="auto">
          <a:xfrm>
            <a:off x="6684623" y="1661587"/>
            <a:ext cx="2212797" cy="3021350"/>
          </a:xfrm>
          <a:prstGeom prst="rect">
            <a:avLst/>
          </a:prstGeom>
          <a:solidFill>
            <a:srgbClr val="EEEEEE"/>
          </a:solidFill>
          <a:ln w="6350" cap="flat" cmpd="sng" algn="ctr">
            <a:noFill/>
            <a:prstDash val="solid"/>
            <a:round/>
            <a:headEnd type="none" w="med" len="med"/>
            <a:tailEnd type="none" w="med" len="med"/>
          </a:ln>
          <a:effectLst/>
          <a:extLst/>
        </p:spPr>
        <p:txBody>
          <a:bodyPr rot="0" spcFirstLastPara="0" vertOverflow="overflow" horzOverflow="overflow" vert="horz" wrap="square" lIns="68580" tIns="68580" rIns="68580" bIns="68580" numCol="1" spcCol="0" rtlCol="0" fromWordArt="0" anchor="t" anchorCtr="0" forceAA="0" compatLnSpc="1">
            <a:prstTxWarp prst="textNoShape">
              <a:avLst/>
            </a:prstTxWarp>
            <a:noAutofit/>
          </a:bodyPr>
          <a:lstStyle/>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Reduction in test cycle time by 40%</a:t>
            </a:r>
          </a:p>
          <a:p>
            <a:pPr marL="96439" indent="-96439" algn="l">
              <a:lnSpc>
                <a:spcPct val="150000"/>
              </a:lnSpc>
              <a:spcAft>
                <a:spcPts val="338"/>
              </a:spcAft>
              <a:buFont typeface="Wingdings" panose="05000000000000000000" pitchFamily="2" charset="2"/>
              <a:buChar char="§"/>
            </a:pPr>
            <a:r>
              <a:rPr lang="en-IN" sz="1000" dirty="0">
                <a:solidFill>
                  <a:srgbClr val="000000"/>
                </a:solidFill>
                <a:latin typeface="Calibri Light" panose="020F0302020204030204" pitchFamily="34" charset="0"/>
                <a:cs typeface="Calibri Light"/>
              </a:rPr>
              <a:t>Shift Quality Left - 81% High and Critical Defects found in first integrated environment</a:t>
            </a:r>
          </a:p>
        </p:txBody>
      </p:sp>
      <p:sp>
        <p:nvSpPr>
          <p:cNvPr id="6" name="TextBox 5"/>
          <p:cNvSpPr txBox="1"/>
          <p:nvPr/>
        </p:nvSpPr>
        <p:spPr>
          <a:xfrm>
            <a:off x="2486345" y="1378159"/>
            <a:ext cx="3883633" cy="307777"/>
          </a:xfrm>
          <a:prstGeom prst="rect">
            <a:avLst/>
          </a:prstGeom>
          <a:solidFill>
            <a:srgbClr val="00B0F0"/>
          </a:solidFill>
        </p:spPr>
        <p:txBody>
          <a:bodyPr wrap="square" rtlCol="0">
            <a:spAutoFit/>
          </a:bodyPr>
          <a:lstStyle/>
          <a:p>
            <a:r>
              <a:rPr lang="en-US" sz="1400" b="1" dirty="0">
                <a:solidFill>
                  <a:srgbClr val="FEFDFD"/>
                </a:solidFill>
                <a:latin typeface="Calibri Light" panose="020F0302020204030204" pitchFamily="34" charset="0"/>
                <a:cs typeface="Calibri Light"/>
              </a:rPr>
              <a:t>Approach</a:t>
            </a:r>
            <a:endParaRPr lang="en-US" sz="1400" b="1" dirty="0">
              <a:solidFill>
                <a:srgbClr val="FEFDFD"/>
              </a:solidFill>
              <a:latin typeface="Calibri Light" panose="020F0302020204030204" pitchFamily="34" charset="0"/>
              <a:ea typeface="+mj-ea"/>
              <a:cs typeface="Calibri Light"/>
            </a:endParaRPr>
          </a:p>
        </p:txBody>
      </p:sp>
      <p:sp>
        <p:nvSpPr>
          <p:cNvPr id="7" name="TextBox 6"/>
          <p:cNvSpPr txBox="1"/>
          <p:nvPr/>
        </p:nvSpPr>
        <p:spPr>
          <a:xfrm>
            <a:off x="6684623" y="1361430"/>
            <a:ext cx="2212797" cy="307777"/>
          </a:xfrm>
          <a:prstGeom prst="rect">
            <a:avLst/>
          </a:prstGeom>
          <a:solidFill>
            <a:srgbClr val="00B0F0"/>
          </a:solidFill>
        </p:spPr>
        <p:txBody>
          <a:bodyPr wrap="square" rtlCol="0">
            <a:spAutoFit/>
          </a:bodyPr>
          <a:lstStyle>
            <a:defPPr>
              <a:defRPr lang="en-US"/>
            </a:defPPr>
            <a:lvl1pPr>
              <a:defRPr sz="1400" b="1">
                <a:solidFill>
                  <a:srgbClr val="FEFDFD"/>
                </a:solidFill>
                <a:latin typeface="Calibri Light" panose="020F0302020204030204" pitchFamily="34" charset="0"/>
                <a:cs typeface="Calibri Light"/>
              </a:defRPr>
            </a:lvl1pPr>
          </a:lstStyle>
          <a:p>
            <a:r>
              <a:rPr lang="en-US" dirty="0"/>
              <a:t>Value Delivered</a:t>
            </a:r>
          </a:p>
        </p:txBody>
      </p:sp>
      <p:sp>
        <p:nvSpPr>
          <p:cNvPr id="8" name="TextBox 7"/>
          <p:cNvSpPr txBox="1"/>
          <p:nvPr/>
        </p:nvSpPr>
        <p:spPr>
          <a:xfrm>
            <a:off x="114300" y="1378159"/>
            <a:ext cx="2057400" cy="307777"/>
          </a:xfrm>
          <a:prstGeom prst="rect">
            <a:avLst/>
          </a:prstGeom>
          <a:solidFill>
            <a:srgbClr val="00B0F0"/>
          </a:solidFill>
        </p:spPr>
        <p:txBody>
          <a:bodyPr wrap="square" rtlCol="0">
            <a:spAutoFit/>
          </a:bodyPr>
          <a:lstStyle/>
          <a:p>
            <a:r>
              <a:rPr lang="en-US" sz="1400" b="1" dirty="0">
                <a:solidFill>
                  <a:srgbClr val="FEFDFD"/>
                </a:solidFill>
                <a:latin typeface="Calibri Light" panose="020F0302020204030204" pitchFamily="34" charset="0"/>
                <a:cs typeface="Calibri Light"/>
              </a:rPr>
              <a:t>Client Objectives</a:t>
            </a:r>
            <a:endParaRPr lang="en-US" sz="1400" b="1" dirty="0">
              <a:solidFill>
                <a:srgbClr val="FEFDFD"/>
              </a:solidFill>
              <a:latin typeface="Calibri Light" panose="020F0302020204030204" pitchFamily="34" charset="0"/>
              <a:ea typeface="+mj-ea"/>
              <a:cs typeface="Calibri Light"/>
            </a:endParaRPr>
          </a:p>
        </p:txBody>
      </p:sp>
      <p:graphicFrame>
        <p:nvGraphicFramePr>
          <p:cNvPr id="11" name="Table 10"/>
          <p:cNvGraphicFramePr>
            <a:graphicFrameLocks noGrp="1"/>
          </p:cNvGraphicFramePr>
          <p:nvPr>
            <p:extLst/>
          </p:nvPr>
        </p:nvGraphicFramePr>
        <p:xfrm>
          <a:off x="114301" y="609600"/>
          <a:ext cx="8915399" cy="701106"/>
        </p:xfrm>
        <a:graphic>
          <a:graphicData uri="http://schemas.openxmlformats.org/drawingml/2006/table">
            <a:tbl>
              <a:tblPr firstRow="1" bandRow="1">
                <a:tableStyleId>{5C22544A-7EE6-4342-B048-85BDC9FD1C3A}</a:tableStyleId>
              </a:tblPr>
              <a:tblGrid>
                <a:gridCol w="2218430">
                  <a:extLst>
                    <a:ext uri="{9D8B030D-6E8A-4147-A177-3AD203B41FA5}">
                      <a16:colId xmlns:a16="http://schemas.microsoft.com/office/drawing/2014/main" val="20000"/>
                    </a:ext>
                  </a:extLst>
                </a:gridCol>
                <a:gridCol w="2218430">
                  <a:extLst>
                    <a:ext uri="{9D8B030D-6E8A-4147-A177-3AD203B41FA5}">
                      <a16:colId xmlns:a16="http://schemas.microsoft.com/office/drawing/2014/main" val="20001"/>
                    </a:ext>
                  </a:extLst>
                </a:gridCol>
                <a:gridCol w="2017517">
                  <a:extLst>
                    <a:ext uri="{9D8B030D-6E8A-4147-A177-3AD203B41FA5}">
                      <a16:colId xmlns:a16="http://schemas.microsoft.com/office/drawing/2014/main" val="20002"/>
                    </a:ext>
                  </a:extLst>
                </a:gridCol>
                <a:gridCol w="1313805">
                  <a:extLst>
                    <a:ext uri="{9D8B030D-6E8A-4147-A177-3AD203B41FA5}">
                      <a16:colId xmlns:a16="http://schemas.microsoft.com/office/drawing/2014/main" val="20003"/>
                    </a:ext>
                  </a:extLst>
                </a:gridCol>
                <a:gridCol w="1147217">
                  <a:extLst>
                    <a:ext uri="{9D8B030D-6E8A-4147-A177-3AD203B41FA5}">
                      <a16:colId xmlns:a16="http://schemas.microsoft.com/office/drawing/2014/main" val="20004"/>
                    </a:ext>
                  </a:extLst>
                </a:gridCol>
              </a:tblGrid>
              <a:tr h="342900">
                <a:tc>
                  <a:txBody>
                    <a:bodyPr/>
                    <a:lstStyle/>
                    <a:p>
                      <a:pPr algn="ctr"/>
                      <a:r>
                        <a:rPr lang="en-US" sz="1100" dirty="0">
                          <a:solidFill>
                            <a:schemeClr val="bg1"/>
                          </a:solidFill>
                          <a:latin typeface="Calibri Light" panose="020F0302020204030204" pitchFamily="34" charset="0"/>
                        </a:rPr>
                        <a:t>Client</a:t>
                      </a:r>
                    </a:p>
                  </a:txBody>
                  <a:tcPr marL="68580" marR="68580" marT="34290" marB="34290" anchor="ctr">
                    <a:solidFill>
                      <a:srgbClr val="13386E"/>
                    </a:solidFill>
                  </a:tcPr>
                </a:tc>
                <a:tc>
                  <a:txBody>
                    <a:bodyPr/>
                    <a:lstStyle/>
                    <a:p>
                      <a:pPr algn="ctr"/>
                      <a:r>
                        <a:rPr lang="en-US" sz="1100" dirty="0">
                          <a:solidFill>
                            <a:schemeClr val="bg1"/>
                          </a:solidFill>
                          <a:latin typeface="Calibri Light" panose="020F0302020204030204" pitchFamily="34" charset="0"/>
                        </a:rPr>
                        <a:t>Industry</a:t>
                      </a:r>
                    </a:p>
                  </a:txBody>
                  <a:tcPr marL="68580" marR="68580" marT="34290" marB="34290" anchor="ctr">
                    <a:solidFill>
                      <a:srgbClr val="13386E"/>
                    </a:solidFill>
                  </a:tcPr>
                </a:tc>
                <a:tc>
                  <a:txBody>
                    <a:bodyPr/>
                    <a:lstStyle/>
                    <a:p>
                      <a:pPr algn="ctr"/>
                      <a:r>
                        <a:rPr lang="en-US" sz="1100" dirty="0">
                          <a:solidFill>
                            <a:schemeClr val="bg1"/>
                          </a:solidFill>
                          <a:latin typeface="Calibri Light" panose="020F0302020204030204" pitchFamily="34" charset="0"/>
                        </a:rPr>
                        <a:t>Service Areas Alignment</a:t>
                      </a:r>
                    </a:p>
                  </a:txBody>
                  <a:tcPr marL="68580" marR="68580" marT="34290" marB="34290" anchor="ctr">
                    <a:solidFill>
                      <a:srgbClr val="13386E"/>
                    </a:solidFill>
                  </a:tcPr>
                </a:tc>
                <a:tc>
                  <a:txBody>
                    <a:bodyPr/>
                    <a:lstStyle/>
                    <a:p>
                      <a:pPr algn="ctr"/>
                      <a:r>
                        <a:rPr lang="en-US" sz="1100" dirty="0">
                          <a:solidFill>
                            <a:schemeClr val="bg1"/>
                          </a:solidFill>
                          <a:latin typeface="Calibri Light" panose="020F0302020204030204" pitchFamily="34" charset="0"/>
                        </a:rPr>
                        <a:t>Country/Location</a:t>
                      </a:r>
                    </a:p>
                  </a:txBody>
                  <a:tcPr marL="68580" marR="68580" marT="34290" marB="34290" anchor="ctr">
                    <a:solidFill>
                      <a:srgbClr val="13386E"/>
                    </a:solidFill>
                  </a:tcPr>
                </a:tc>
                <a:tc>
                  <a:txBody>
                    <a:bodyPr/>
                    <a:lstStyle/>
                    <a:p>
                      <a:pPr algn="ctr"/>
                      <a:r>
                        <a:rPr lang="en-US" sz="1100" dirty="0">
                          <a:solidFill>
                            <a:schemeClr val="bg1"/>
                          </a:solidFill>
                          <a:latin typeface="Calibri Light" panose="020F0302020204030204" pitchFamily="34" charset="0"/>
                        </a:rPr>
                        <a:t>Size</a:t>
                      </a:r>
                    </a:p>
                  </a:txBody>
                  <a:tcPr marL="68580" marR="68580" marT="34290" marB="34290" anchor="ctr">
                    <a:solidFill>
                      <a:srgbClr val="13386E"/>
                    </a:solidFill>
                  </a:tcPr>
                </a:tc>
                <a:extLst>
                  <a:ext uri="{0D108BD9-81ED-4DB2-BD59-A6C34878D82A}">
                    <a16:rowId xmlns:a16="http://schemas.microsoft.com/office/drawing/2014/main" val="10000"/>
                  </a:ext>
                </a:extLst>
              </a:tr>
              <a:tr h="358206">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IN" sz="1000" kern="1200" dirty="0">
                          <a:solidFill>
                            <a:srgbClr val="000000"/>
                          </a:solidFill>
                          <a:latin typeface="Calibri Light" panose="020F0302020204030204" pitchFamily="34" charset="0"/>
                          <a:ea typeface=""/>
                          <a:cs typeface=""/>
                        </a:rPr>
                        <a:t>Leading US Based P&amp;C Insurer in US</a:t>
                      </a:r>
                    </a:p>
                  </a:txBody>
                  <a:tcPr marL="68580" marR="68580" marT="34290" marB="34290" anchor="c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baseline="0" dirty="0">
                          <a:solidFill>
                            <a:srgbClr val="000000"/>
                          </a:solidFill>
                          <a:latin typeface="Calibri Light" panose="020F0302020204030204" pitchFamily="34" charset="0"/>
                          <a:ea typeface=""/>
                          <a:cs typeface=""/>
                        </a:rPr>
                        <a:t>Insurance</a:t>
                      </a:r>
                      <a:endParaRPr lang="en-IN" sz="1000" kern="1200" baseline="0" dirty="0">
                        <a:solidFill>
                          <a:srgbClr val="000000"/>
                        </a:solidFill>
                        <a:latin typeface="Calibri Light" panose="020F0302020204030204" pitchFamily="34" charset="0"/>
                        <a:ea typeface=""/>
                        <a:cs typeface=""/>
                      </a:endParaRPr>
                    </a:p>
                  </a:txBody>
                  <a:tcPr marL="68580" marR="68580" marT="34290" marB="34290" anchor="c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baseline="0" dirty="0">
                          <a:solidFill>
                            <a:srgbClr val="000000"/>
                          </a:solidFill>
                          <a:latin typeface="Calibri Light" panose="020F0302020204030204" pitchFamily="34" charset="0"/>
                          <a:ea typeface=""/>
                          <a:cs typeface=""/>
                        </a:rPr>
                        <a:t>Agile Methodology</a:t>
                      </a:r>
                    </a:p>
                  </a:txBody>
                  <a:tcPr marL="68580" marR="68580" marT="34290" marB="34290" anchor="c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US" sz="1000" kern="1200" baseline="0" dirty="0">
                          <a:solidFill>
                            <a:srgbClr val="000000"/>
                          </a:solidFill>
                          <a:latin typeface="Calibri Light" panose="020F0302020204030204" pitchFamily="34" charset="0"/>
                          <a:ea typeface=""/>
                          <a:cs typeface=""/>
                        </a:rPr>
                        <a:t>US</a:t>
                      </a:r>
                    </a:p>
                  </a:txBody>
                  <a:tcPr marL="68580" marR="68580" marT="34290" marB="34290" anchor="ctr">
                    <a:solidFill>
                      <a:srgbClr val="EEEEEE"/>
                    </a:solidFill>
                  </a:tcPr>
                </a:tc>
                <a:tc>
                  <a:txBody>
                    <a:bodyPr/>
                    <a:lstStyle>
                      <a:lvl1pPr marL="0" algn="l" defTabSz="1038977" rtl="0" eaLnBrk="1" latinLnBrk="0" hangingPunct="1">
                        <a:defRPr sz="2000" kern="1200">
                          <a:solidFill>
                            <a:schemeClr val="dk1"/>
                          </a:solidFill>
                          <a:latin typeface="Arial"/>
                          <a:ea typeface=""/>
                          <a:cs typeface=""/>
                        </a:defRPr>
                      </a:lvl1pPr>
                      <a:lvl2pPr marL="519488" algn="l" defTabSz="1038977" rtl="0" eaLnBrk="1" latinLnBrk="0" hangingPunct="1">
                        <a:defRPr sz="2000" kern="1200">
                          <a:solidFill>
                            <a:schemeClr val="dk1"/>
                          </a:solidFill>
                          <a:latin typeface="Arial"/>
                          <a:ea typeface=""/>
                          <a:cs typeface=""/>
                        </a:defRPr>
                      </a:lvl2pPr>
                      <a:lvl3pPr marL="1038977" algn="l" defTabSz="1038977" rtl="0" eaLnBrk="1" latinLnBrk="0" hangingPunct="1">
                        <a:defRPr sz="2000" kern="1200">
                          <a:solidFill>
                            <a:schemeClr val="dk1"/>
                          </a:solidFill>
                          <a:latin typeface="Arial"/>
                          <a:ea typeface=""/>
                          <a:cs typeface=""/>
                        </a:defRPr>
                      </a:lvl3pPr>
                      <a:lvl4pPr marL="1558465" algn="l" defTabSz="1038977" rtl="0" eaLnBrk="1" latinLnBrk="0" hangingPunct="1">
                        <a:defRPr sz="2000" kern="1200">
                          <a:solidFill>
                            <a:schemeClr val="dk1"/>
                          </a:solidFill>
                          <a:latin typeface="Arial"/>
                          <a:ea typeface=""/>
                          <a:cs typeface=""/>
                        </a:defRPr>
                      </a:lvl4pPr>
                      <a:lvl5pPr marL="2077952" algn="l" defTabSz="1038977" rtl="0" eaLnBrk="1" latinLnBrk="0" hangingPunct="1">
                        <a:defRPr sz="2000" kern="1200">
                          <a:solidFill>
                            <a:schemeClr val="dk1"/>
                          </a:solidFill>
                          <a:latin typeface="Arial"/>
                          <a:ea typeface=""/>
                          <a:cs typeface=""/>
                        </a:defRPr>
                      </a:lvl5pPr>
                      <a:lvl6pPr marL="2597440" algn="l" defTabSz="1038977" rtl="0" eaLnBrk="1" latinLnBrk="0" hangingPunct="1">
                        <a:defRPr sz="2000" kern="1200">
                          <a:solidFill>
                            <a:schemeClr val="dk1"/>
                          </a:solidFill>
                          <a:latin typeface="Arial"/>
                          <a:ea typeface=""/>
                          <a:cs typeface=""/>
                        </a:defRPr>
                      </a:lvl6pPr>
                      <a:lvl7pPr marL="3116929" algn="l" defTabSz="1038977" rtl="0" eaLnBrk="1" latinLnBrk="0" hangingPunct="1">
                        <a:defRPr sz="2000" kern="1200">
                          <a:solidFill>
                            <a:schemeClr val="dk1"/>
                          </a:solidFill>
                          <a:latin typeface="Arial"/>
                          <a:ea typeface=""/>
                          <a:cs typeface=""/>
                        </a:defRPr>
                      </a:lvl7pPr>
                      <a:lvl8pPr marL="3636417" algn="l" defTabSz="1038977" rtl="0" eaLnBrk="1" latinLnBrk="0" hangingPunct="1">
                        <a:defRPr sz="2000" kern="1200">
                          <a:solidFill>
                            <a:schemeClr val="dk1"/>
                          </a:solidFill>
                          <a:latin typeface="Arial"/>
                          <a:ea typeface=""/>
                          <a:cs typeface=""/>
                        </a:defRPr>
                      </a:lvl8pPr>
                      <a:lvl9pPr marL="4155905" algn="l" defTabSz="1038977" rtl="0" eaLnBrk="1" latinLnBrk="0" hangingPunct="1">
                        <a:defRPr sz="2000" kern="1200">
                          <a:solidFill>
                            <a:schemeClr val="dk1"/>
                          </a:solidFill>
                          <a:latin typeface="Arial"/>
                          <a:ea typeface=""/>
                          <a:cs typeface=""/>
                        </a:defRPr>
                      </a:lvl9pPr>
                    </a:lstStyle>
                    <a:p>
                      <a:pPr marL="0" marR="0" indent="0" algn="ctr" defTabSz="1038977" rtl="0" eaLnBrk="1" fontAlgn="auto" latinLnBrk="0" hangingPunct="1">
                        <a:lnSpc>
                          <a:spcPct val="100000"/>
                        </a:lnSpc>
                        <a:spcBef>
                          <a:spcPts val="0"/>
                        </a:spcBef>
                        <a:spcAft>
                          <a:spcPts val="0"/>
                        </a:spcAft>
                        <a:buClrTx/>
                        <a:buSzTx/>
                        <a:buFontTx/>
                        <a:buNone/>
                        <a:tabLst/>
                        <a:defRPr/>
                      </a:pPr>
                      <a:r>
                        <a:rPr lang="en-IN" sz="1000" kern="1200" baseline="0" dirty="0">
                          <a:solidFill>
                            <a:srgbClr val="000000"/>
                          </a:solidFill>
                          <a:latin typeface="Calibri Light" panose="020F0302020204030204" pitchFamily="34" charset="0"/>
                          <a:ea typeface=""/>
                          <a:cs typeface=""/>
                        </a:rPr>
                        <a:t>25</a:t>
                      </a:r>
                    </a:p>
                  </a:txBody>
                  <a:tcPr marL="68580" marR="68580" marT="34290" marB="34290" anchor="ctr">
                    <a:solidFill>
                      <a:srgbClr val="EEEEEE"/>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42075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ctangle 119"/>
          <p:cNvSpPr/>
          <p:nvPr/>
        </p:nvSpPr>
        <p:spPr bwMode="auto">
          <a:xfrm>
            <a:off x="756746" y="954157"/>
            <a:ext cx="7304688" cy="3269973"/>
          </a:xfrm>
          <a:prstGeom prst="rect">
            <a:avLst/>
          </a:prstGeom>
          <a:ln>
            <a:solidFill>
              <a:srgbClr val="2C2E8C"/>
            </a:solidFill>
            <a:headEnd type="none" w="med" len="med"/>
            <a:tailEnd type="none" w="med" len="med"/>
          </a:ln>
          <a:effectLst>
            <a:outerShdw blurRad="50800" dist="38100" dir="5400000" algn="t"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68580" tIns="34290" rIns="68580" bIns="34290" numCol="1" rtlCol="0" anchor="ctr" anchorCtr="0" compatLnSpc="1">
            <a:prstTxWarp prst="textNoShape">
              <a:avLst/>
            </a:prstTxWarp>
          </a:bodyPr>
          <a:lstStyle/>
          <a:p>
            <a:pPr marL="0" lvl="1" algn="l" eaLnBrk="0" hangingPunct="0"/>
            <a:r>
              <a:rPr lang="en-US" altLang="en-US" sz="1400" b="1" dirty="0">
                <a:solidFill>
                  <a:schemeClr val="accent1">
                    <a:lumMod val="50000"/>
                  </a:schemeClr>
                </a:solidFill>
                <a:latin typeface="Calibri Light" panose="020F0302020204030204" pitchFamily="34" charset="0"/>
                <a:cs typeface="Calibri" pitchFamily="34" charset="0"/>
              </a:rPr>
              <a:t>Below are the key objectives of having a dedicated assurance services within Phoenix:</a:t>
            </a:r>
          </a:p>
          <a:p>
            <a:pPr marL="0" lvl="1" algn="l" eaLnBrk="0" hangingPunct="0"/>
            <a:endParaRPr lang="en-US" altLang="en-US" sz="1400" b="1" dirty="0">
              <a:solidFill>
                <a:schemeClr val="accent1">
                  <a:lumMod val="50000"/>
                </a:schemeClr>
              </a:solidFill>
              <a:latin typeface="Calibri Light" panose="020F0302020204030204" pitchFamily="34" charset="0"/>
              <a:cs typeface="Calibri" pitchFamily="34" charset="0"/>
            </a:endParaRPr>
          </a:p>
          <a:p>
            <a:pPr marL="746125" lvl="1" indent="-357188" algn="l" eaLnBrk="0" hangingPunct="0">
              <a:buFont typeface="Wingdings" panose="05000000000000000000" pitchFamily="2" charset="2"/>
              <a:buChar char="q"/>
            </a:pPr>
            <a:r>
              <a:rPr lang="en-US" altLang="en-US" sz="1400" b="1" dirty="0">
                <a:solidFill>
                  <a:schemeClr val="accent1">
                    <a:lumMod val="50000"/>
                  </a:schemeClr>
                </a:solidFill>
                <a:latin typeface="Calibri Light" panose="020F0302020204030204" pitchFamily="34" charset="0"/>
                <a:cs typeface="Calibri" pitchFamily="34" charset="0"/>
              </a:rPr>
              <a:t>Reduction in Test cycle Time</a:t>
            </a:r>
          </a:p>
          <a:p>
            <a:pPr marL="974725" lvl="3" indent="-169863" algn="l" eaLnBrk="0" hangingPunct="0">
              <a:buFont typeface="Wingdings" panose="05000000000000000000" pitchFamily="2" charset="2"/>
              <a:buChar char="§"/>
            </a:pPr>
            <a:r>
              <a:rPr lang="en-US" altLang="en-US" sz="1050" dirty="0">
                <a:solidFill>
                  <a:srgbClr val="000000"/>
                </a:solidFill>
                <a:latin typeface="Calibri Light" panose="020F0302020204030204" pitchFamily="34" charset="0"/>
                <a:cs typeface="Segoe UI" panose="020B0502040204020203" pitchFamily="34" charset="0"/>
              </a:rPr>
              <a:t>Automated test design &amp; execution</a:t>
            </a:r>
            <a:endParaRPr lang="en-US" altLang="en-US" sz="900" dirty="0">
              <a:solidFill>
                <a:schemeClr val="tx1"/>
              </a:solidFill>
              <a:latin typeface="Calibri Light" panose="020F0302020204030204" pitchFamily="34" charset="0"/>
            </a:endParaRPr>
          </a:p>
          <a:p>
            <a:pPr marL="974725" lvl="3" indent="-169863" algn="l" eaLnBrk="0" hangingPunct="0">
              <a:buFont typeface="Wingdings" panose="05000000000000000000" pitchFamily="2" charset="2"/>
              <a:buChar char="§"/>
            </a:pPr>
            <a:r>
              <a:rPr lang="en-US" altLang="en-US" sz="1050" dirty="0">
                <a:solidFill>
                  <a:srgbClr val="000000"/>
                </a:solidFill>
                <a:latin typeface="Calibri Light" panose="020F0302020204030204" pitchFamily="34" charset="0"/>
                <a:cs typeface="Segoe UI" panose="020B0502040204020203" pitchFamily="34" charset="0"/>
              </a:rPr>
              <a:t>Ability to determine critical defects early in the testing life cycle</a:t>
            </a:r>
            <a:endParaRPr lang="en-US" altLang="en-US" sz="900" dirty="0">
              <a:solidFill>
                <a:schemeClr val="tx1"/>
              </a:solidFill>
              <a:latin typeface="Calibri Light" panose="020F0302020204030204" pitchFamily="34" charset="0"/>
            </a:endParaRPr>
          </a:p>
          <a:p>
            <a:pPr marL="746125" lvl="2" indent="-357188" algn="l" eaLnBrk="0" hangingPunct="0"/>
            <a:endParaRPr lang="en-US" sz="1400" dirty="0">
              <a:solidFill>
                <a:schemeClr val="bg1">
                  <a:lumMod val="10000"/>
                </a:schemeClr>
              </a:solidFill>
              <a:latin typeface="Calibri Light" panose="020F0302020204030204" pitchFamily="34" charset="0"/>
              <a:cs typeface="Calibri" pitchFamily="34" charset="0"/>
            </a:endParaRPr>
          </a:p>
          <a:p>
            <a:pPr marL="746125" lvl="1" indent="-357188" algn="l" eaLnBrk="0" hangingPunct="0">
              <a:buFont typeface="Wingdings" panose="05000000000000000000" pitchFamily="2" charset="2"/>
              <a:buChar char="q"/>
            </a:pPr>
            <a:r>
              <a:rPr lang="en-US" altLang="en-US" sz="1400" b="1" dirty="0">
                <a:solidFill>
                  <a:schemeClr val="accent1">
                    <a:lumMod val="50000"/>
                  </a:schemeClr>
                </a:solidFill>
                <a:latin typeface="Calibri Light" panose="020F0302020204030204" pitchFamily="34" charset="0"/>
                <a:cs typeface="Calibri" pitchFamily="34" charset="0"/>
              </a:rPr>
              <a:t>Standardized processes to deliver High quality outputs</a:t>
            </a:r>
          </a:p>
          <a:p>
            <a:pPr marL="974725" lvl="3" indent="-196850" algn="l" eaLnBrk="0" hangingPunct="0">
              <a:buFont typeface="Wingdings" panose="05000000000000000000" pitchFamily="2" charset="2"/>
              <a:buChar char="§"/>
            </a:pPr>
            <a:r>
              <a:rPr lang="en-US" altLang="en-US" sz="1050" dirty="0">
                <a:solidFill>
                  <a:srgbClr val="000000"/>
                </a:solidFill>
                <a:latin typeface="Calibri Light" panose="020F0302020204030204" pitchFamily="34" charset="0"/>
                <a:cs typeface="Segoe UI" panose="020B0502040204020203" pitchFamily="34" charset="0"/>
              </a:rPr>
              <a:t>Standardized estimation models, templates, defect lifecycle, tools &amp; frameworks</a:t>
            </a:r>
          </a:p>
          <a:p>
            <a:pPr marL="974725" lvl="3" indent="-196850" algn="l" eaLnBrk="0" hangingPunct="0">
              <a:buFont typeface="Wingdings" panose="05000000000000000000" pitchFamily="2" charset="2"/>
              <a:buChar char="§"/>
            </a:pPr>
            <a:r>
              <a:rPr lang="en-US" altLang="en-US" sz="1050" dirty="0">
                <a:solidFill>
                  <a:srgbClr val="000000"/>
                </a:solidFill>
                <a:latin typeface="Calibri Light" panose="020F0302020204030204" pitchFamily="34" charset="0"/>
                <a:cs typeface="Segoe UI" panose="020B0502040204020203" pitchFamily="34" charset="0"/>
              </a:rPr>
              <a:t>Ability to provide predictable, stable, secure &amp; reliable Testing services</a:t>
            </a:r>
          </a:p>
          <a:p>
            <a:pPr marL="746125" lvl="2" indent="-357188" algn="l" eaLnBrk="0" hangingPunct="0"/>
            <a:endParaRPr lang="en-US" sz="1050" dirty="0">
              <a:solidFill>
                <a:srgbClr val="000000"/>
              </a:solidFill>
              <a:latin typeface="Calibri Light" panose="020F0302020204030204" pitchFamily="34" charset="0"/>
              <a:cs typeface="Segoe UI" panose="020B0502040204020203" pitchFamily="34" charset="0"/>
            </a:endParaRPr>
          </a:p>
          <a:p>
            <a:pPr marL="746125" lvl="1" indent="-357188" algn="l" eaLnBrk="0" hangingPunct="0">
              <a:buFont typeface="Wingdings" panose="05000000000000000000" pitchFamily="2" charset="2"/>
              <a:buChar char="q"/>
            </a:pPr>
            <a:r>
              <a:rPr lang="en-US" altLang="en-US" sz="1400" b="1" dirty="0">
                <a:solidFill>
                  <a:schemeClr val="accent1">
                    <a:lumMod val="50000"/>
                  </a:schemeClr>
                </a:solidFill>
                <a:latin typeface="Calibri Light" panose="020F0302020204030204" pitchFamily="34" charset="0"/>
                <a:cs typeface="Calibri" pitchFamily="34" charset="0"/>
              </a:rPr>
              <a:t>Reduce Cost of ownership </a:t>
            </a:r>
          </a:p>
          <a:p>
            <a:pPr marL="974725" lvl="3" indent="-196850" algn="l" eaLnBrk="0" hangingPunct="0">
              <a:buFont typeface="Wingdings" panose="05000000000000000000" pitchFamily="2" charset="2"/>
              <a:buChar char="§"/>
            </a:pPr>
            <a:r>
              <a:rPr lang="en-US" altLang="en-US" sz="1050" dirty="0">
                <a:solidFill>
                  <a:srgbClr val="000000"/>
                </a:solidFill>
                <a:latin typeface="Calibri Light" panose="020F0302020204030204" pitchFamily="34" charset="0"/>
                <a:cs typeface="Segoe UI" panose="020B0502040204020203" pitchFamily="34" charset="0"/>
              </a:rPr>
              <a:t>Automation beyond just regression testing</a:t>
            </a:r>
          </a:p>
          <a:p>
            <a:pPr marL="746125" lvl="2" indent="-357188" algn="l" eaLnBrk="0" hangingPunct="0"/>
            <a:endParaRPr lang="en-US" sz="1050" dirty="0">
              <a:solidFill>
                <a:srgbClr val="000000"/>
              </a:solidFill>
              <a:latin typeface="Calibri Light" panose="020F0302020204030204" pitchFamily="34" charset="0"/>
              <a:cs typeface="Segoe UI" panose="020B0502040204020203" pitchFamily="34" charset="0"/>
            </a:endParaRPr>
          </a:p>
          <a:p>
            <a:pPr marL="746125" lvl="1" indent="-357188" algn="l" defTabSz="685800" eaLnBrk="0" hangingPunct="0">
              <a:buFont typeface="Wingdings" panose="05000000000000000000" pitchFamily="2" charset="2"/>
              <a:buChar char="q"/>
              <a:defRPr/>
            </a:pPr>
            <a:r>
              <a:rPr lang="en-US" altLang="en-US" sz="1400" b="1" dirty="0">
                <a:solidFill>
                  <a:schemeClr val="accent1">
                    <a:lumMod val="50000"/>
                  </a:schemeClr>
                </a:solidFill>
                <a:latin typeface="Calibri Light" panose="020F0302020204030204" pitchFamily="34" charset="0"/>
                <a:cs typeface="Calibri" pitchFamily="34" charset="0"/>
              </a:rPr>
              <a:t>Build for the future</a:t>
            </a:r>
          </a:p>
          <a:p>
            <a:pPr marL="974725" lvl="4" indent="-228600" algn="l" defTabSz="685800" fontAlgn="auto">
              <a:spcBef>
                <a:spcPts val="0"/>
              </a:spcBef>
              <a:spcAft>
                <a:spcPts val="0"/>
              </a:spcAft>
              <a:buFont typeface="Wingdings" panose="05000000000000000000" pitchFamily="2" charset="2"/>
              <a:buChar char="§"/>
              <a:defRPr/>
            </a:pPr>
            <a:r>
              <a:rPr lang="en-US" altLang="en-US" sz="1050" dirty="0">
                <a:solidFill>
                  <a:srgbClr val="000000"/>
                </a:solidFill>
                <a:latin typeface="Calibri Light" panose="020F0302020204030204" pitchFamily="34" charset="0"/>
                <a:cs typeface="Segoe UI" panose="020B0502040204020203" pitchFamily="34" charset="0"/>
              </a:rPr>
              <a:t>A thought partner to help Phoenix transform digitally</a:t>
            </a:r>
            <a:endParaRPr lang="en-US" sz="1050" dirty="0">
              <a:solidFill>
                <a:srgbClr val="000000"/>
              </a:solidFill>
              <a:latin typeface="Calibri Light" panose="020F0302020204030204" pitchFamily="34" charset="0"/>
              <a:cs typeface="Segoe UI" panose="020B0502040204020203" pitchFamily="34" charset="0"/>
            </a:endParaRPr>
          </a:p>
          <a:p>
            <a:pPr marL="214313" marR="0" lvl="1" indent="-214313" algn="l" defTabSz="685800" rtl="0" eaLnBrk="1" fontAlgn="auto" latinLnBrk="0" hangingPunct="1">
              <a:lnSpc>
                <a:spcPct val="100000"/>
              </a:lnSpc>
              <a:spcBef>
                <a:spcPts val="0"/>
              </a:spcBef>
              <a:spcAft>
                <a:spcPts val="0"/>
              </a:spcAft>
              <a:buClrTx/>
              <a:buSzTx/>
              <a:buFont typeface="Wingdings" pitchFamily="2" charset="2"/>
              <a:buChar char="§"/>
              <a:tabLst/>
              <a:defRPr/>
            </a:pPr>
            <a:endParaRPr kumimoji="0" lang="en-US" sz="1400" u="none" strike="noStrike" kern="1200" cap="none" spc="0" normalizeH="0" baseline="0" noProof="0" dirty="0">
              <a:ln>
                <a:noFill/>
              </a:ln>
              <a:solidFill>
                <a:prstClr val="black"/>
              </a:solidFill>
              <a:effectLst/>
              <a:uLnTx/>
              <a:uFillTx/>
              <a:latin typeface="Calibri Light" pitchFamily="34" charset="0"/>
              <a:cs typeface="Calibri" pitchFamily="34" charset="0"/>
            </a:endParaRPr>
          </a:p>
        </p:txBody>
      </p:sp>
      <p:sp>
        <p:nvSpPr>
          <p:cNvPr id="2" name="Title 1"/>
          <p:cNvSpPr>
            <a:spLocks noGrp="1"/>
          </p:cNvSpPr>
          <p:nvPr>
            <p:ph type="title"/>
          </p:nvPr>
        </p:nvSpPr>
        <p:spPr>
          <a:xfrm>
            <a:off x="269878" y="240427"/>
            <a:ext cx="8594260" cy="369332"/>
          </a:xfrm>
        </p:spPr>
        <p:txBody>
          <a:bodyPr/>
          <a:lstStyle/>
          <a:p>
            <a:pPr eaLnBrk="0" hangingPunct="0"/>
            <a:r>
              <a:rPr lang="en-US" sz="2400" b="1" kern="1200" dirty="0"/>
              <a:t>Key Objectives</a:t>
            </a:r>
          </a:p>
        </p:txBody>
      </p:sp>
    </p:spTree>
    <p:extLst>
      <p:ext uri="{BB962C8B-B14F-4D97-AF65-F5344CB8AC3E}">
        <p14:creationId xmlns:p14="http://schemas.microsoft.com/office/powerpoint/2010/main" val="40703742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7398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57654" y="2925005"/>
            <a:ext cx="8606097" cy="1815674"/>
          </a:xfrm>
          <a:prstGeom prst="rect">
            <a:avLst/>
          </a:prstGeom>
          <a:noFill/>
          <a:ln w="6350" cap="flat" cmpd="sng" algn="ctr">
            <a:solidFill>
              <a:schemeClr val="accent1">
                <a:lumMod val="50000"/>
              </a:schemeClr>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14" name="Rectangle 13"/>
          <p:cNvSpPr/>
          <p:nvPr/>
        </p:nvSpPr>
        <p:spPr bwMode="auto">
          <a:xfrm>
            <a:off x="5255171" y="1243846"/>
            <a:ext cx="3591829" cy="1370908"/>
          </a:xfrm>
          <a:prstGeom prst="rect">
            <a:avLst/>
          </a:prstGeom>
          <a:solidFill>
            <a:srgbClr val="F3F3F3"/>
          </a:solidFill>
          <a:ln w="19050" cap="flat" cmpd="sng" algn="ctr">
            <a:noFill/>
            <a:prstDash val="sysDot"/>
            <a:round/>
            <a:headEnd type="none" w="med" len="med"/>
            <a:tailEnd type="none" w="med" len="med"/>
          </a:ln>
          <a:effectLst/>
          <a:extLst/>
        </p:spPr>
        <p:txBody>
          <a:bodyPr vert="horz" wrap="none" lIns="91440" tIns="9144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Arial" pitchFamily="34" charset="0"/>
              <a:ea typeface="STKaiti"/>
              <a:cs typeface="+mn-cs"/>
            </a:endParaRPr>
          </a:p>
        </p:txBody>
      </p:sp>
      <p:sp>
        <p:nvSpPr>
          <p:cNvPr id="15" name="Rectangle 14">
            <a:hlinkClick r:id="" action="ppaction://noaction"/>
          </p:cNvPr>
          <p:cNvSpPr/>
          <p:nvPr/>
        </p:nvSpPr>
        <p:spPr>
          <a:xfrm>
            <a:off x="5255170" y="1271087"/>
            <a:ext cx="3608967" cy="1284967"/>
          </a:xfrm>
          <a:prstGeom prst="rect">
            <a:avLst/>
          </a:prstGeom>
        </p:spPr>
        <p:txBody>
          <a:bodyPr wrap="square">
            <a:spAutoFit/>
          </a:bodyPr>
          <a:lstStyle/>
          <a:p>
            <a:pPr marL="171450" marR="0" lvl="0" indent="-171450" algn="l" defTabSz="914400" rtl="0" eaLnBrk="0" fontAlgn="base" latinLnBrk="0" hangingPunct="0">
              <a:lnSpc>
                <a:spcPts val="1200"/>
              </a:lnSpc>
              <a:spcBef>
                <a:spcPts val="0"/>
              </a:spcBef>
              <a:spcAft>
                <a:spcPts val="300"/>
              </a:spcAft>
              <a:buClrTx/>
              <a:buSzTx/>
              <a:buFont typeface="Wingdings" panose="05000000000000000000" pitchFamily="2" charset="2"/>
              <a:buChar char="§"/>
              <a:tabLst/>
              <a:defRPr/>
            </a:pPr>
            <a:r>
              <a:rPr kumimoji="0" lang="en-US" sz="100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Calibri" panose="020F0502020204030204" pitchFamily="34" charset="0"/>
              </a:rPr>
              <a:t>LTI QA Analytics </a:t>
            </a: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uses AI to analyze historic data like Defect Data, Release Data, critical Business Areas, etc. </a:t>
            </a:r>
          </a:p>
          <a:p>
            <a:pPr marL="171450" marR="0" lvl="0" indent="-171450" algn="l" defTabSz="914400" rtl="0" eaLnBrk="0" fontAlgn="base" latinLnBrk="0" hangingPunct="0">
              <a:lnSpc>
                <a:spcPts val="1200"/>
              </a:lnSpc>
              <a:spcBef>
                <a:spcPts val="0"/>
              </a:spcBef>
              <a:spcAft>
                <a:spcPts val="3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LTI will leverage this tool to collate data from different sources like JIRA, </a:t>
            </a:r>
            <a:r>
              <a:rPr kumimoji="0" lang="en-IN"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HP ALM, other logs </a:t>
            </a:r>
          </a:p>
          <a:p>
            <a:pPr marL="171450" marR="0" lvl="0" indent="-171450" algn="l" defTabSz="914400" rtl="0" eaLnBrk="0" fontAlgn="base" latinLnBrk="0" hangingPunct="0">
              <a:lnSpc>
                <a:spcPts val="1200"/>
              </a:lnSpc>
              <a:spcBef>
                <a:spcPts val="0"/>
              </a:spcBef>
              <a:spcAft>
                <a:spcPts val="3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Through the Predictive model arrive at defects area to be focused for subsequent release</a:t>
            </a:r>
          </a:p>
          <a:p>
            <a:pPr marL="171450" marR="0" lvl="0" indent="-171450" algn="l" defTabSz="914400" rtl="0" eaLnBrk="0" fontAlgn="base" latinLnBrk="0" hangingPunct="0">
              <a:lnSpc>
                <a:spcPts val="1200"/>
              </a:lnSpc>
              <a:spcBef>
                <a:spcPts val="0"/>
              </a:spcBef>
              <a:spcAft>
                <a:spcPts val="3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Based on the prediction realign QA strategy.</a:t>
            </a:r>
          </a:p>
        </p:txBody>
      </p:sp>
      <p:pic>
        <p:nvPicPr>
          <p:cNvPr id="16" name="Picture 15" descr="C:\Users\279392\Downloads\barnali QA Screen\drilldowngraph.png"/>
          <p:cNvPicPr/>
          <p:nvPr/>
        </p:nvPicPr>
        <p:blipFill rotWithShape="1">
          <a:blip r:embed="rId3">
            <a:extLst>
              <a:ext uri="{28A0092B-C50C-407E-A947-70E740481C1C}">
                <a14:useLocalDpi xmlns:a14="http://schemas.microsoft.com/office/drawing/2010/main" val="0"/>
              </a:ext>
            </a:extLst>
          </a:blip>
          <a:srcRect b="7897"/>
          <a:stretch/>
        </p:blipFill>
        <p:spPr bwMode="auto">
          <a:xfrm>
            <a:off x="157654" y="728665"/>
            <a:ext cx="4664455" cy="2145918"/>
          </a:xfrm>
          <a:prstGeom prst="rect">
            <a:avLst/>
          </a:prstGeom>
          <a:noFill/>
          <a:ln>
            <a:solidFill>
              <a:srgbClr val="0070C0"/>
            </a:solidFill>
          </a:ln>
          <a:extLst>
            <a:ext uri="{53640926-AAD7-44D8-BBD7-CCE9431645EC}">
              <a14:shadowObscured xmlns:a14="http://schemas.microsoft.com/office/drawing/2010/main"/>
            </a:ext>
          </a:extLst>
        </p:spPr>
      </p:pic>
      <p:pic>
        <p:nvPicPr>
          <p:cNvPr id="17" name="Picture 16"/>
          <p:cNvPicPr>
            <a:picLocks noChangeAspect="1"/>
          </p:cNvPicPr>
          <p:nvPr/>
        </p:nvPicPr>
        <p:blipFill rotWithShape="1">
          <a:blip r:embed="rId4">
            <a:clrChange>
              <a:clrFrom>
                <a:srgbClr val="E8E7E1"/>
              </a:clrFrom>
              <a:clrTo>
                <a:srgbClr val="E8E7E1">
                  <a:alpha val="0"/>
                </a:srgbClr>
              </a:clrTo>
            </a:clrChange>
          </a:blip>
          <a:srcRect l="2839" r="4049"/>
          <a:stretch/>
        </p:blipFill>
        <p:spPr>
          <a:xfrm>
            <a:off x="180553" y="3379815"/>
            <a:ext cx="1545916" cy="675150"/>
          </a:xfrm>
          <a:prstGeom prst="rect">
            <a:avLst/>
          </a:prstGeom>
        </p:spPr>
      </p:pic>
      <p:sp>
        <p:nvSpPr>
          <p:cNvPr id="18" name="Rectangle 17"/>
          <p:cNvSpPr/>
          <p:nvPr/>
        </p:nvSpPr>
        <p:spPr bwMode="auto">
          <a:xfrm rot="5400000">
            <a:off x="4363684" y="-975248"/>
            <a:ext cx="194037" cy="8128210"/>
          </a:xfrm>
          <a:prstGeom prst="rect">
            <a:avLst/>
          </a:prstGeom>
          <a:solidFill>
            <a:srgbClr val="ED8B00"/>
          </a:solidFill>
          <a:ln w="6350" cap="flat" cmpd="sng" algn="ctr">
            <a:noFill/>
            <a:prstDash val="solid"/>
            <a:round/>
            <a:headEnd type="none" w="med" len="med"/>
            <a:tailEnd type="none" w="med" len="med"/>
          </a:ln>
          <a:effectLst/>
          <a:extLst/>
        </p:spPr>
        <p:txBody>
          <a:bodyPr vert="vert270" wrap="none" lIns="91440" tIns="45720" rIns="91440" bIns="4572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EFDFD">
                    <a:lumMod val="10000"/>
                  </a:srgbClr>
                </a:solidFill>
                <a:effectLst/>
                <a:uLnTx/>
                <a:uFillTx/>
                <a:latin typeface="Calibri" panose="020F0502020204030204" pitchFamily="34" charset="0"/>
                <a:ea typeface="ヒラギノ角ゴ Pro W3" pitchFamily="124" charset="-128"/>
                <a:cs typeface="Calibri" panose="020F0502020204030204" pitchFamily="34" charset="0"/>
              </a:rPr>
              <a:t>Use Case: Predictive analysis by QA analytics &amp; proposed recommendations for Leading financial services group in the Nordic Region</a:t>
            </a:r>
          </a:p>
        </p:txBody>
      </p:sp>
      <p:sp>
        <p:nvSpPr>
          <p:cNvPr id="19" name="TextBox 18"/>
          <p:cNvSpPr txBox="1"/>
          <p:nvPr/>
        </p:nvSpPr>
        <p:spPr>
          <a:xfrm>
            <a:off x="180553" y="3223458"/>
            <a:ext cx="1556466" cy="161698"/>
          </a:xfrm>
          <a:prstGeom prst="rect">
            <a:avLst/>
          </a:prstGeom>
          <a:solidFill>
            <a:srgbClr val="CCCCCC"/>
          </a:solidFill>
          <a:ln w="9525" cap="flat" cmpd="sng" algn="ctr">
            <a:no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defPPr>
              <a:defRPr lang="en-US"/>
            </a:defPPr>
            <a:lvl1pPr marL="0" marR="0" lvl="0" indent="0" defTabSz="914400" eaLnBrk="0" fontAlgn="auto" latinLnBrk="0" hangingPunct="0">
              <a:lnSpc>
                <a:spcPct val="100000"/>
              </a:lnSpc>
              <a:spcBef>
                <a:spcPts val="0"/>
              </a:spcBef>
              <a:spcAft>
                <a:spcPts val="0"/>
              </a:spcAft>
              <a:buClrTx/>
              <a:buSzTx/>
              <a:buFontTx/>
              <a:buNone/>
              <a:tabLst/>
              <a:defRPr kumimoji="0" sz="1000" b="1" i="0" u="none" strike="noStrike" kern="0" cap="none" spc="169" normalizeH="0" baseline="0">
                <a:ln>
                  <a:noFill/>
                </a:ln>
                <a:solidFill>
                  <a:prstClr val="white"/>
                </a:solidFill>
                <a:effectLst/>
                <a:uLnTx/>
                <a:uFillTx/>
                <a:latin typeface="Calibri Light" panose="020F0302020204030204" pitchFamily="34" charset="0"/>
                <a:ea typeface="+mn-ea"/>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Top Defect Areas / Categories</a:t>
            </a:r>
          </a:p>
        </p:txBody>
      </p:sp>
      <p:pic>
        <p:nvPicPr>
          <p:cNvPr id="20" name="Picture 19"/>
          <p:cNvPicPr>
            <a:picLocks noChangeAspect="1"/>
          </p:cNvPicPr>
          <p:nvPr/>
        </p:nvPicPr>
        <p:blipFill rotWithShape="1">
          <a:blip r:embed="rId5">
            <a:clrChange>
              <a:clrFrom>
                <a:srgbClr val="E8E7E1"/>
              </a:clrFrom>
              <a:clrTo>
                <a:srgbClr val="E8E7E1">
                  <a:alpha val="0"/>
                </a:srgbClr>
              </a:clrTo>
            </a:clrChange>
          </a:blip>
          <a:srcRect l="9267" r="11182"/>
          <a:stretch/>
        </p:blipFill>
        <p:spPr>
          <a:xfrm>
            <a:off x="180552" y="4180905"/>
            <a:ext cx="1556467" cy="672285"/>
          </a:xfrm>
          <a:prstGeom prst="rect">
            <a:avLst/>
          </a:prstGeom>
        </p:spPr>
      </p:pic>
      <p:sp>
        <p:nvSpPr>
          <p:cNvPr id="21" name="TextBox 20"/>
          <p:cNvSpPr txBox="1"/>
          <p:nvPr/>
        </p:nvSpPr>
        <p:spPr>
          <a:xfrm>
            <a:off x="180553" y="4066307"/>
            <a:ext cx="1556466" cy="161698"/>
          </a:xfrm>
          <a:prstGeom prst="rect">
            <a:avLst/>
          </a:prstGeom>
          <a:solidFill>
            <a:srgbClr val="CCCCCC"/>
          </a:solidFill>
          <a:ln w="9525" cap="flat" cmpd="sng" algn="ctr">
            <a:no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defPPr>
              <a:defRPr lang="en-US"/>
            </a:defPPr>
            <a:lvl1pPr marL="0" marR="0" lvl="0" indent="0" defTabSz="914400" eaLnBrk="0" fontAlgn="auto" latinLnBrk="0" hangingPunct="0">
              <a:lnSpc>
                <a:spcPct val="100000"/>
              </a:lnSpc>
              <a:spcBef>
                <a:spcPts val="0"/>
              </a:spcBef>
              <a:spcAft>
                <a:spcPts val="0"/>
              </a:spcAft>
              <a:buClrTx/>
              <a:buSzTx/>
              <a:buFontTx/>
              <a:buNone/>
              <a:tabLst/>
              <a:defRPr kumimoji="0" sz="1000" b="1" i="0" u="none" strike="noStrike" kern="0" cap="none" spc="169" normalizeH="0" baseline="0">
                <a:ln>
                  <a:noFill/>
                </a:ln>
                <a:solidFill>
                  <a:prstClr val="white"/>
                </a:solidFill>
                <a:effectLst/>
                <a:uLnTx/>
                <a:uFillTx/>
                <a:latin typeface="Calibri Light" panose="020F0302020204030204" pitchFamily="34" charset="0"/>
                <a:ea typeface="+mn-ea"/>
              </a:defRPr>
            </a:lvl1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Defect Root Cause Analysis</a:t>
            </a:r>
          </a:p>
        </p:txBody>
      </p:sp>
      <p:sp>
        <p:nvSpPr>
          <p:cNvPr id="22" name="TextBox 21"/>
          <p:cNvSpPr txBox="1"/>
          <p:nvPr/>
        </p:nvSpPr>
        <p:spPr>
          <a:xfrm>
            <a:off x="2088531" y="3412396"/>
            <a:ext cx="2171441" cy="1264245"/>
          </a:xfrm>
          <a:prstGeom prst="rect">
            <a:avLst/>
          </a:prstGeom>
          <a:noFill/>
          <a:ln>
            <a:noFill/>
          </a:ln>
        </p:spPr>
        <p:txBody>
          <a:bodyPr wrap="square" rtlCol="0">
            <a:noAutofit/>
          </a:bodyPr>
          <a:lstStyle/>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60% defects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“Data Sourcing Data Content” (Implementation, Deployment &amp; Environment Setting)</a:t>
            </a:r>
          </a:p>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30% defects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No Root Causes Assigned</a:t>
            </a:r>
          </a:p>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13% defects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Deployment Issues </a:t>
            </a:r>
          </a:p>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Low level of functional </a:t>
            </a: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E2E business scenario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test automation </a:t>
            </a:r>
          </a:p>
        </p:txBody>
      </p:sp>
      <p:sp>
        <p:nvSpPr>
          <p:cNvPr id="23" name="Rectangle 22"/>
          <p:cNvSpPr/>
          <p:nvPr/>
        </p:nvSpPr>
        <p:spPr bwMode="auto">
          <a:xfrm rot="5400000">
            <a:off x="3027733" y="2353133"/>
            <a:ext cx="161698" cy="1902347"/>
          </a:xfrm>
          <a:prstGeom prst="rect">
            <a:avLst/>
          </a:prstGeom>
          <a:solidFill>
            <a:srgbClr val="CCCCCC"/>
          </a:solidFill>
          <a:ln w="6350" cap="flat" cmpd="sng" algn="ctr">
            <a:noFill/>
            <a:prstDash val="solid"/>
            <a:round/>
            <a:headEnd type="none" w="med" len="med"/>
            <a:tailEnd type="none" w="med" len="med"/>
          </a:ln>
          <a:effectLst/>
          <a:extLst/>
        </p:spPr>
        <p:txBody>
          <a:bodyPr vert="vert270" wrap="none" lIns="91440" tIns="45720" rIns="91440" bIns="4572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Observations </a:t>
            </a:r>
          </a:p>
        </p:txBody>
      </p:sp>
      <p:sp>
        <p:nvSpPr>
          <p:cNvPr id="24" name="Chevron 23"/>
          <p:cNvSpPr/>
          <p:nvPr/>
        </p:nvSpPr>
        <p:spPr bwMode="auto">
          <a:xfrm>
            <a:off x="4109691" y="3308880"/>
            <a:ext cx="113474" cy="1168885"/>
          </a:xfrm>
          <a:prstGeom prst="chevron">
            <a:avLst/>
          </a:prstGeom>
          <a:solidFill>
            <a:srgbClr val="CCCCC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25" name="Rectangle 24"/>
          <p:cNvSpPr/>
          <p:nvPr/>
        </p:nvSpPr>
        <p:spPr bwMode="auto">
          <a:xfrm rot="5400000">
            <a:off x="4815369" y="2681190"/>
            <a:ext cx="161698" cy="1246235"/>
          </a:xfrm>
          <a:prstGeom prst="rect">
            <a:avLst/>
          </a:prstGeom>
          <a:solidFill>
            <a:srgbClr val="CCCCCC"/>
          </a:solidFill>
          <a:ln w="6350" cap="flat" cmpd="sng" algn="ctr">
            <a:noFill/>
            <a:prstDash val="solid"/>
            <a:round/>
            <a:headEnd type="none" w="med" len="med"/>
            <a:tailEnd type="none" w="med" len="med"/>
          </a:ln>
          <a:effectLst/>
          <a:extLst/>
        </p:spPr>
        <p:txBody>
          <a:bodyPr vert="vert270" wrap="none" lIns="91440" tIns="45720" rIns="91440" bIns="4572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Inferences</a:t>
            </a:r>
          </a:p>
        </p:txBody>
      </p:sp>
      <p:sp>
        <p:nvSpPr>
          <p:cNvPr id="26" name="Rectangle 25"/>
          <p:cNvSpPr/>
          <p:nvPr/>
        </p:nvSpPr>
        <p:spPr bwMode="auto">
          <a:xfrm rot="5400000">
            <a:off x="6720287" y="2353133"/>
            <a:ext cx="161698" cy="1902347"/>
          </a:xfrm>
          <a:prstGeom prst="rect">
            <a:avLst/>
          </a:prstGeom>
          <a:solidFill>
            <a:srgbClr val="CCCCCC"/>
          </a:solidFill>
          <a:ln w="6350" cap="flat" cmpd="sng" algn="ctr">
            <a:noFill/>
            <a:prstDash val="solid"/>
            <a:round/>
            <a:headEnd type="none" w="med" len="med"/>
            <a:tailEnd type="none" w="med" len="med"/>
          </a:ln>
          <a:effectLst/>
          <a:extLst/>
        </p:spPr>
        <p:txBody>
          <a:bodyPr vert="vert270" wrap="none" lIns="91440" tIns="45720" rIns="91440" bIns="4572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Interventions proposed</a:t>
            </a:r>
          </a:p>
        </p:txBody>
      </p:sp>
      <p:sp>
        <p:nvSpPr>
          <p:cNvPr id="27" name="Chevron 28"/>
          <p:cNvSpPr/>
          <p:nvPr/>
        </p:nvSpPr>
        <p:spPr bwMode="auto">
          <a:xfrm>
            <a:off x="5628550" y="3308880"/>
            <a:ext cx="113474" cy="1168885"/>
          </a:xfrm>
          <a:prstGeom prst="chevron">
            <a:avLst/>
          </a:prstGeom>
          <a:solidFill>
            <a:srgbClr val="CCCCC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28" name="TextBox 27"/>
          <p:cNvSpPr txBox="1"/>
          <p:nvPr/>
        </p:nvSpPr>
        <p:spPr>
          <a:xfrm>
            <a:off x="4223518" y="3391371"/>
            <a:ext cx="1422543" cy="1349307"/>
          </a:xfrm>
          <a:prstGeom prst="rect">
            <a:avLst/>
          </a:prstGeom>
          <a:noFill/>
          <a:ln>
            <a:noFill/>
          </a:ln>
        </p:spPr>
        <p:txBody>
          <a:bodyPr wrap="square" rtlCol="0">
            <a:noAutofit/>
          </a:bodyPr>
          <a:lstStyle>
            <a:defPPr>
              <a:defRPr lang="en-US"/>
            </a:defPPr>
            <a:lvl1pPr marL="111125" indent="-111125" algn="l" defTabSz="685800" fontAlgn="auto">
              <a:spcBef>
                <a:spcPts val="300"/>
              </a:spcBef>
              <a:spcAft>
                <a:spcPts val="300"/>
              </a:spcAft>
              <a:buFont typeface="Wingdings" panose="05000000000000000000" pitchFamily="2" charset="2"/>
              <a:buChar char="§"/>
              <a:defRPr sz="900">
                <a:solidFill>
                  <a:srgbClr val="000000"/>
                </a:solidFill>
                <a:latin typeface="Calibri" panose="020F0502020204030204" pitchFamily="34" charset="0"/>
                <a:cs typeface="Calibri" panose="020F0502020204030204" pitchFamily="34" charset="0"/>
              </a:defRPr>
            </a:lvl1pPr>
          </a:lstStyle>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Lack of Discipline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As evidenced by high number of blank RCAs &amp; application area field</a:t>
            </a:r>
          </a:p>
          <a:p>
            <a:pPr marL="111125" marR="0" lvl="0" indent="-111125" algn="l" defTabSz="6858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Testing Ineffectiveness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Reflected in sudden increase in October production incidents </a:t>
            </a:r>
          </a:p>
        </p:txBody>
      </p:sp>
      <p:sp>
        <p:nvSpPr>
          <p:cNvPr id="29" name="TextBox 28"/>
          <p:cNvSpPr txBox="1"/>
          <p:nvPr/>
        </p:nvSpPr>
        <p:spPr>
          <a:xfrm>
            <a:off x="5695643" y="3329758"/>
            <a:ext cx="3239198" cy="1358215"/>
          </a:xfrm>
          <a:prstGeom prst="rect">
            <a:avLst/>
          </a:prstGeom>
          <a:noFill/>
          <a:ln>
            <a:noFill/>
          </a:ln>
        </p:spPr>
        <p:txBody>
          <a:bodyPr wrap="square" rtlCol="0">
            <a:noAutofit/>
          </a:bodyPr>
          <a:lstStyle>
            <a:defPPr>
              <a:defRPr lang="en-US"/>
            </a:defPPr>
            <a:lvl1pPr marL="111125" indent="-111125" algn="l" defTabSz="685800" fontAlgn="auto">
              <a:spcBef>
                <a:spcPts val="300"/>
              </a:spcBef>
              <a:spcAft>
                <a:spcPts val="300"/>
              </a:spcAft>
              <a:buFont typeface="Wingdings" panose="05000000000000000000" pitchFamily="2" charset="2"/>
              <a:buChar char="§"/>
              <a:defRPr sz="900">
                <a:solidFill>
                  <a:srgbClr val="000000"/>
                </a:solidFill>
                <a:latin typeface="Calibri" panose="020F0502020204030204" pitchFamily="34" charset="0"/>
                <a:ea typeface="ヒラギノ角ゴ Pro W3" pitchFamily="124" charset="-128"/>
                <a:cs typeface="Calibri" panose="020F0502020204030204" pitchFamily="34" charset="0"/>
              </a:defRPr>
            </a:lvl1pPr>
            <a:lvl2pPr>
              <a:defRPr>
                <a:solidFill>
                  <a:schemeClr val="tx1"/>
                </a:solidFill>
                <a:latin typeface="Arial" pitchFamily="34" charset="0"/>
                <a:ea typeface="ヒラギノ角ゴ Pro W3" pitchFamily="124" charset="-128"/>
              </a:defRPr>
            </a:lvl2pPr>
            <a:lvl3pPr>
              <a:defRPr>
                <a:solidFill>
                  <a:schemeClr val="tx1"/>
                </a:solidFill>
                <a:latin typeface="Arial" pitchFamily="34" charset="0"/>
                <a:ea typeface="ヒラギノ角ゴ Pro W3" pitchFamily="124" charset="-128"/>
              </a:defRPr>
            </a:lvl3pPr>
            <a:lvl4pPr>
              <a:defRPr>
                <a:solidFill>
                  <a:schemeClr val="tx1"/>
                </a:solidFill>
                <a:latin typeface="Arial" pitchFamily="34" charset="0"/>
                <a:ea typeface="ヒラギノ角ゴ Pro W3" pitchFamily="124" charset="-128"/>
              </a:defRPr>
            </a:lvl4pPr>
            <a:lvl5pPr>
              <a:defRPr>
                <a:solidFill>
                  <a:schemeClr val="tx1"/>
                </a:solidFill>
                <a:latin typeface="Arial" pitchFamily="34" charset="0"/>
                <a:ea typeface="ヒラギノ角ゴ Pro W3" pitchFamily="124" charset="-128"/>
              </a:defRPr>
            </a:lvl5pPr>
            <a:lvl6pPr>
              <a:defRPr>
                <a:solidFill>
                  <a:schemeClr val="tx1"/>
                </a:solidFill>
                <a:latin typeface="Arial" pitchFamily="34" charset="0"/>
                <a:ea typeface="ヒラギノ角ゴ Pro W3" pitchFamily="124" charset="-128"/>
              </a:defRPr>
            </a:lvl6pPr>
            <a:lvl7pPr>
              <a:defRPr>
                <a:solidFill>
                  <a:schemeClr val="tx1"/>
                </a:solidFill>
                <a:latin typeface="Arial" pitchFamily="34" charset="0"/>
                <a:ea typeface="ヒラギノ角ゴ Pro W3" pitchFamily="124" charset="-128"/>
              </a:defRPr>
            </a:lvl7pPr>
            <a:lvl8pPr>
              <a:defRPr>
                <a:solidFill>
                  <a:schemeClr val="tx1"/>
                </a:solidFill>
                <a:latin typeface="Arial" pitchFamily="34" charset="0"/>
                <a:ea typeface="ヒラギノ角ゴ Pro W3" pitchFamily="124" charset="-128"/>
              </a:defRPr>
            </a:lvl8pPr>
            <a:lvl9pPr>
              <a:defRPr>
                <a:solidFill>
                  <a:schemeClr val="tx1"/>
                </a:solidFill>
                <a:latin typeface="Arial" pitchFamily="34" charset="0"/>
                <a:ea typeface="ヒラギノ角ゴ Pro W3" pitchFamily="124" charset="-128"/>
              </a:defRPr>
            </a:lvl9pPr>
          </a:lstStyle>
          <a:p>
            <a:pPr marL="111125" marR="0" lvl="0" indent="-111125"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Testing Discipline through HP ALM – </a:t>
            </a:r>
          </a:p>
          <a:p>
            <a:pPr marL="285750" marR="0" lvl="1" indent="-171450" algn="l" defTabSz="914400" rtl="0" eaLnBrk="1" fontAlgn="base" latinLnBrk="0" hangingPunct="1">
              <a:lnSpc>
                <a:spcPct val="100000"/>
              </a:lnSpc>
              <a:spcBef>
                <a:spcPts val="0"/>
              </a:spcBef>
              <a:spcAft>
                <a:spcPts val="0"/>
              </a:spcAft>
              <a:buClrTx/>
              <a:buSzTx/>
              <a:buFont typeface="Calibri" panose="020F050202020403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Making Root Cause, Application Area, Closing Date etc. fields mandatory</a:t>
            </a:r>
          </a:p>
          <a:p>
            <a:pPr marL="285750" marR="0" lvl="1" indent="-171450" algn="l" defTabSz="914400" rtl="0" eaLnBrk="1" fontAlgn="base" latinLnBrk="0" hangingPunct="1">
              <a:lnSpc>
                <a:spcPct val="100000"/>
              </a:lnSpc>
              <a:spcBef>
                <a:spcPts val="0"/>
              </a:spcBef>
              <a:spcAft>
                <a:spcPts val="0"/>
              </a:spcAft>
              <a:buClrTx/>
              <a:buSzTx/>
              <a:buFont typeface="Calibri" panose="020F0502020204030204" pitchFamily="34" charset="0"/>
              <a:buChar char="−"/>
              <a:tabLst/>
              <a:defRPr/>
            </a:pPr>
            <a:r>
              <a:rPr kumimoji="0" lang="en-US" sz="900" b="0" i="0" u="none" strike="noStrike" kern="1200" cap="none" spc="0" normalizeH="0" baseline="0" noProof="0" dirty="0" err="1">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Updation</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of defect closure by </a:t>
            </a:r>
            <a:r>
              <a:rPr kumimoji="0" lang="en-US" sz="900" b="0" i="0" u="none" strike="noStrike" kern="1200" cap="none" spc="0" normalizeH="0" baseline="0" noProof="0" dirty="0" err="1">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Dev</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 &amp; Test Teams</a:t>
            </a:r>
          </a:p>
          <a:p>
            <a:pPr marL="111125" marR="0" lvl="0" indent="-111125"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Continuous Improvement – </a:t>
            </a:r>
          </a:p>
          <a:p>
            <a:pPr marL="285750" marR="0" lvl="1" indent="-171450" algn="l" defTabSz="914400" rtl="0" eaLnBrk="1" fontAlgn="base" latinLnBrk="0" hangingPunct="1">
              <a:lnSpc>
                <a:spcPct val="100000"/>
              </a:lnSpc>
              <a:spcBef>
                <a:spcPts val="0"/>
              </a:spcBef>
              <a:spcAft>
                <a:spcPts val="0"/>
              </a:spcAft>
              <a:buClrTx/>
              <a:buSzTx/>
              <a:buFont typeface="Calibri" panose="020F050202020403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RCA of all production &amp; UAT defects for release retrospection</a:t>
            </a:r>
          </a:p>
          <a:p>
            <a:pPr marL="285750" marR="0" lvl="1" indent="-171450" algn="l" defTabSz="914400" rtl="0" eaLnBrk="1" fontAlgn="base" latinLnBrk="0" hangingPunct="1">
              <a:lnSpc>
                <a:spcPct val="100000"/>
              </a:lnSpc>
              <a:spcBef>
                <a:spcPts val="0"/>
              </a:spcBef>
              <a:spcAft>
                <a:spcPts val="0"/>
              </a:spcAft>
              <a:buClrTx/>
              <a:buSzTx/>
              <a:buFont typeface="Calibri" panose="020F050202020403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Ensure implementation of Test Strategy</a:t>
            </a:r>
          </a:p>
          <a:p>
            <a:pPr marL="111125" marR="0" lvl="0" indent="-111125"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900" b="1" i="0" u="none" strike="noStrike" kern="1200" cap="none" spc="0" normalizeH="0" baseline="0" noProof="0" dirty="0">
                <a:ln>
                  <a:noFill/>
                </a:ln>
                <a:solidFill>
                  <a:srgbClr val="00008C"/>
                </a:solidFill>
                <a:effectLst/>
                <a:uLnTx/>
                <a:uFillTx/>
                <a:latin typeface="Calibri Light" panose="020F0302020204030204" pitchFamily="34" charset="0"/>
                <a:ea typeface="ヒラギノ角ゴ Pro W3" pitchFamily="124" charset="-128"/>
                <a:cs typeface="Calibri" panose="020F0502020204030204" pitchFamily="34" charset="0"/>
              </a:rPr>
              <a:t>Deploy a “Rapid Automation Team”-  </a:t>
            </a: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rPr>
              <a:t>&gt; 80% automation of functional regression in 6 months</a:t>
            </a:r>
          </a:p>
        </p:txBody>
      </p:sp>
      <p:sp>
        <p:nvSpPr>
          <p:cNvPr id="30" name="Chevron 31"/>
          <p:cNvSpPr/>
          <p:nvPr/>
        </p:nvSpPr>
        <p:spPr bwMode="auto">
          <a:xfrm>
            <a:off x="2007125" y="3329758"/>
            <a:ext cx="113474" cy="1168885"/>
          </a:xfrm>
          <a:prstGeom prst="chevron">
            <a:avLst/>
          </a:prstGeom>
          <a:solidFill>
            <a:srgbClr val="CCCCCC"/>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1" name="Rectangle 30"/>
          <p:cNvSpPr/>
          <p:nvPr/>
        </p:nvSpPr>
        <p:spPr bwMode="auto">
          <a:xfrm>
            <a:off x="1776403" y="3242286"/>
            <a:ext cx="238864" cy="1398463"/>
          </a:xfrm>
          <a:prstGeom prst="rect">
            <a:avLst/>
          </a:prstGeom>
          <a:noFill/>
          <a:ln w="6350" cap="flat" cmpd="sng" algn="ctr">
            <a:noFill/>
            <a:prstDash val="solid"/>
            <a:round/>
            <a:headEnd type="none" w="med" len="med"/>
            <a:tailEnd type="none" w="med" len="med"/>
          </a:ln>
          <a:effectLst/>
          <a:extLst/>
        </p:spPr>
        <p:txBody>
          <a:bodyPr vert="vert270" wrap="none" lIns="91440" tIns="45720" rIns="91440" bIns="45720" numCol="1" rtlCol="0"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2C2E8C"/>
                </a:solidFill>
                <a:effectLst/>
                <a:uLnTx/>
                <a:uFillTx/>
                <a:latin typeface="Calibri" panose="020F0502020204030204" pitchFamily="34" charset="0"/>
                <a:ea typeface="ヒラギノ角ゴ Pro W3" pitchFamily="124" charset="-128"/>
                <a:cs typeface="Calibri" panose="020F0502020204030204" pitchFamily="34" charset="0"/>
              </a:rPr>
              <a:t>Analysis by QA Analytics</a:t>
            </a:r>
          </a:p>
        </p:txBody>
      </p:sp>
      <p:sp>
        <p:nvSpPr>
          <p:cNvPr id="32" name="Title 4"/>
          <p:cNvSpPr txBox="1">
            <a:spLocks/>
          </p:cNvSpPr>
          <p:nvPr/>
        </p:nvSpPr>
        <p:spPr>
          <a:xfrm>
            <a:off x="269879" y="240428"/>
            <a:ext cx="8024283" cy="384721"/>
          </a:xfrm>
          <a:prstGeom prst="rect">
            <a:avLst/>
          </a:prstGeom>
        </p:spPr>
        <p:txBody>
          <a:bodyPr/>
          <a:lst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1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3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49"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64"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IN" sz="2400" b="1" i="0" u="none" strike="noStrike" kern="1200" cap="none" spc="0" normalizeH="0" baseline="0" noProof="0" dirty="0">
                <a:ln>
                  <a:noFill/>
                </a:ln>
                <a:solidFill>
                  <a:srgbClr val="2C2D8B"/>
                </a:solidFill>
                <a:effectLst/>
                <a:uLnTx/>
                <a:uFillTx/>
                <a:latin typeface="Calibri Light"/>
                <a:ea typeface="STKaiti"/>
                <a:cs typeface="Calibri Light"/>
              </a:rPr>
              <a:t>Continuous Improvement Through Predictive Analytics</a:t>
            </a:r>
          </a:p>
        </p:txBody>
      </p:sp>
      <p:sp>
        <p:nvSpPr>
          <p:cNvPr id="33" name="Rectangle: Rounded Corners 32">
            <a:extLst/>
          </p:cNvPr>
          <p:cNvSpPr/>
          <p:nvPr/>
        </p:nvSpPr>
        <p:spPr>
          <a:xfrm>
            <a:off x="5255170" y="904471"/>
            <a:ext cx="3608967" cy="289441"/>
          </a:xfrm>
          <a:prstGeom prst="roundRect">
            <a:avLst/>
          </a:prstGeom>
          <a:solidFill>
            <a:srgbClr val="2C2E8C"/>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EFDFD"/>
                </a:solidFill>
                <a:effectLst/>
                <a:uLnTx/>
                <a:uFillTx/>
                <a:latin typeface="Calibri Light" panose="020F0302020204030204" pitchFamily="34" charset="0"/>
                <a:ea typeface="Calibri" panose="020F0502020204030204" pitchFamily="34" charset="0"/>
                <a:cs typeface="+mn-cs"/>
              </a:rPr>
              <a:t>Key Highlights</a:t>
            </a:r>
          </a:p>
        </p:txBody>
      </p:sp>
      <p:sp>
        <p:nvSpPr>
          <p:cNvPr id="34" name="Oval 33"/>
          <p:cNvSpPr/>
          <p:nvPr/>
        </p:nvSpPr>
        <p:spPr>
          <a:xfrm>
            <a:off x="8459254" y="230972"/>
            <a:ext cx="304497" cy="271394"/>
          </a:xfrm>
          <a:prstGeom prst="ellipse">
            <a:avLst/>
          </a:prstGeom>
          <a:gradFill flip="none" rotWithShape="1">
            <a:gsLst>
              <a:gs pos="0">
                <a:srgbClr val="000000">
                  <a:lumMod val="50000"/>
                  <a:lumOff val="50000"/>
                  <a:shade val="30000"/>
                  <a:satMod val="115000"/>
                </a:srgbClr>
              </a:gs>
              <a:gs pos="100000">
                <a:srgbClr val="000000">
                  <a:lumMod val="50000"/>
                  <a:lumOff val="50000"/>
                  <a:shade val="67500"/>
                  <a:satMod val="115000"/>
                </a:srgbClr>
              </a:gs>
            </a:gsLst>
            <a:lin ang="16200000" scaled="1"/>
            <a:tileRect/>
          </a:gradFill>
          <a:ln w="19050">
            <a:solidFill>
              <a:srgbClr val="000000">
                <a:lumMod val="75000"/>
                <a:lumOff val="25000"/>
              </a:srgbClr>
            </a:solidFill>
            <a:round/>
            <a:headEnd/>
            <a:tailEnd/>
          </a:ln>
        </p:spPr>
        <p:txBody>
          <a:bodyPr wrap="squar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Roboto" panose="020B0604020202020204" charset="0"/>
                <a:ea typeface="Roboto" panose="020B0604020202020204" charset="0"/>
                <a:cs typeface="Arial" pitchFamily="34" charset="0"/>
              </a:rPr>
              <a:t>2</a:t>
            </a:r>
          </a:p>
        </p:txBody>
      </p:sp>
    </p:spTree>
    <p:extLst>
      <p:ext uri="{BB962C8B-B14F-4D97-AF65-F5344CB8AC3E}">
        <p14:creationId xmlns:p14="http://schemas.microsoft.com/office/powerpoint/2010/main" val="35396024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19777" y="904458"/>
            <a:ext cx="6540934" cy="2312083"/>
          </a:xfrm>
          <a:prstGeom prst="rect">
            <a:avLst/>
          </a:prstGeom>
          <a:solidFill>
            <a:srgbClr val="F3F3F3"/>
          </a:solidFill>
          <a:ln w="6350" cap="flat" cmpd="sng" algn="ctr">
            <a:noFill/>
            <a:prstDash val="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65" name="Rectangle 64"/>
          <p:cNvSpPr/>
          <p:nvPr/>
        </p:nvSpPr>
        <p:spPr bwMode="auto">
          <a:xfrm>
            <a:off x="4076359" y="966799"/>
            <a:ext cx="784859" cy="27432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Discoverability</a:t>
            </a:r>
          </a:p>
        </p:txBody>
      </p:sp>
      <p:sp>
        <p:nvSpPr>
          <p:cNvPr id="66" name="Rectangle 65"/>
          <p:cNvSpPr/>
          <p:nvPr/>
        </p:nvSpPr>
        <p:spPr bwMode="auto">
          <a:xfrm>
            <a:off x="5042145" y="1044972"/>
            <a:ext cx="1206485" cy="182884"/>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Google, Bing, App Store</a:t>
            </a:r>
          </a:p>
        </p:txBody>
      </p:sp>
      <p:cxnSp>
        <p:nvCxnSpPr>
          <p:cNvPr id="67" name="Straight Connector 66"/>
          <p:cNvCxnSpPr/>
          <p:nvPr/>
        </p:nvCxnSpPr>
        <p:spPr bwMode="auto">
          <a:xfrm>
            <a:off x="5003434" y="1090693"/>
            <a:ext cx="0" cy="91442"/>
          </a:xfrm>
          <a:prstGeom prst="line">
            <a:avLst/>
          </a:prstGeom>
          <a:solidFill>
            <a:srgbClr val="BBBDC0"/>
          </a:solidFill>
          <a:ln w="28575" cap="flat" cmpd="sng" algn="ctr">
            <a:solidFill>
              <a:srgbClr val="F58F1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8" name="Picture 67"/>
          <p:cNvPicPr>
            <a:picLocks noChangeAspect="1"/>
          </p:cNvPicPr>
          <p:nvPr/>
        </p:nvPicPr>
        <p:blipFill>
          <a:blip r:embed="rId3">
            <a:duotone>
              <a:schemeClr val="accent5">
                <a:shade val="45000"/>
                <a:satMod val="135000"/>
              </a:schemeClr>
              <a:prstClr val="white"/>
            </a:duotone>
          </a:blip>
          <a:stretch>
            <a:fillRect/>
          </a:stretch>
        </p:blipFill>
        <p:spPr>
          <a:xfrm>
            <a:off x="3846069" y="974414"/>
            <a:ext cx="237119" cy="324000"/>
          </a:xfrm>
          <a:prstGeom prst="rect">
            <a:avLst/>
          </a:prstGeom>
        </p:spPr>
      </p:pic>
      <p:sp>
        <p:nvSpPr>
          <p:cNvPr id="83" name="Rectangle 82"/>
          <p:cNvSpPr/>
          <p:nvPr/>
        </p:nvSpPr>
        <p:spPr bwMode="auto">
          <a:xfrm>
            <a:off x="4076359" y="1379911"/>
            <a:ext cx="784859" cy="27432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Accessibility</a:t>
            </a:r>
          </a:p>
        </p:txBody>
      </p:sp>
      <p:sp>
        <p:nvSpPr>
          <p:cNvPr id="84" name="Rectangle 83"/>
          <p:cNvSpPr/>
          <p:nvPr/>
        </p:nvSpPr>
        <p:spPr bwMode="auto">
          <a:xfrm>
            <a:off x="5042145" y="1458083"/>
            <a:ext cx="1433895" cy="196147"/>
          </a:xfrm>
          <a:prstGeom prst="rect">
            <a:avLst/>
          </a:prstGeom>
          <a:noFill/>
          <a:ln w="9525" cap="flat" cmpd="sng" algn="ctr">
            <a:noFill/>
            <a:prstDash val="soli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Compliance Standards</a:t>
            </a:r>
          </a:p>
        </p:txBody>
      </p:sp>
      <p:cxnSp>
        <p:nvCxnSpPr>
          <p:cNvPr id="86" name="Straight Connector 85"/>
          <p:cNvCxnSpPr/>
          <p:nvPr/>
        </p:nvCxnSpPr>
        <p:spPr bwMode="auto">
          <a:xfrm>
            <a:off x="5003434" y="1503805"/>
            <a:ext cx="0" cy="91442"/>
          </a:xfrm>
          <a:prstGeom prst="line">
            <a:avLst/>
          </a:prstGeom>
          <a:solidFill>
            <a:srgbClr val="BBBDC0"/>
          </a:solidFill>
          <a:ln w="28575" cap="flat" cmpd="sng" algn="ctr">
            <a:solidFill>
              <a:srgbClr val="F58F1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7" name="Picture 86"/>
          <p:cNvPicPr>
            <a:picLocks noChangeAspect="1"/>
          </p:cNvPicPr>
          <p:nvPr/>
        </p:nvPicPr>
        <p:blipFill>
          <a:blip r:embed="rId4">
            <a:duotone>
              <a:schemeClr val="accent5">
                <a:shade val="45000"/>
                <a:satMod val="135000"/>
              </a:schemeClr>
              <a:prstClr val="white"/>
            </a:duotone>
          </a:blip>
          <a:stretch>
            <a:fillRect/>
          </a:stretch>
        </p:blipFill>
        <p:spPr>
          <a:xfrm>
            <a:off x="3857545" y="1387526"/>
            <a:ext cx="214169" cy="324000"/>
          </a:xfrm>
          <a:prstGeom prst="rect">
            <a:avLst/>
          </a:prstGeom>
        </p:spPr>
      </p:pic>
      <p:sp>
        <p:nvSpPr>
          <p:cNvPr id="88" name="Rectangle 87"/>
          <p:cNvSpPr/>
          <p:nvPr/>
        </p:nvSpPr>
        <p:spPr bwMode="auto">
          <a:xfrm>
            <a:off x="4076359" y="1820165"/>
            <a:ext cx="784859" cy="27432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Performance</a:t>
            </a:r>
          </a:p>
        </p:txBody>
      </p:sp>
      <p:sp>
        <p:nvSpPr>
          <p:cNvPr id="89" name="Rectangle 88"/>
          <p:cNvSpPr/>
          <p:nvPr/>
        </p:nvSpPr>
        <p:spPr bwMode="auto">
          <a:xfrm>
            <a:off x="5042145" y="1898338"/>
            <a:ext cx="1206485" cy="182884"/>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Page Load Time</a:t>
            </a:r>
          </a:p>
        </p:txBody>
      </p:sp>
      <p:cxnSp>
        <p:nvCxnSpPr>
          <p:cNvPr id="90" name="Straight Connector 89"/>
          <p:cNvCxnSpPr/>
          <p:nvPr/>
        </p:nvCxnSpPr>
        <p:spPr bwMode="auto">
          <a:xfrm>
            <a:off x="5003434" y="1944059"/>
            <a:ext cx="0" cy="91442"/>
          </a:xfrm>
          <a:prstGeom prst="line">
            <a:avLst/>
          </a:prstGeom>
          <a:solidFill>
            <a:srgbClr val="BBBDC0"/>
          </a:solidFill>
          <a:ln w="28575" cap="flat" cmpd="sng" algn="ctr">
            <a:solidFill>
              <a:srgbClr val="F58F1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1" name="Picture 90"/>
          <p:cNvPicPr>
            <a:picLocks noChangeAspect="1"/>
          </p:cNvPicPr>
          <p:nvPr/>
        </p:nvPicPr>
        <p:blipFill>
          <a:blip r:embed="rId5">
            <a:duotone>
              <a:schemeClr val="accent5">
                <a:shade val="45000"/>
                <a:satMod val="135000"/>
              </a:schemeClr>
              <a:prstClr val="white"/>
            </a:duotone>
          </a:blip>
          <a:stretch>
            <a:fillRect/>
          </a:stretch>
        </p:blipFill>
        <p:spPr>
          <a:xfrm>
            <a:off x="3845741" y="1827780"/>
            <a:ext cx="237775" cy="324000"/>
          </a:xfrm>
          <a:prstGeom prst="rect">
            <a:avLst/>
          </a:prstGeom>
        </p:spPr>
      </p:pic>
      <p:sp>
        <p:nvSpPr>
          <p:cNvPr id="93" name="Rectangle 92"/>
          <p:cNvSpPr/>
          <p:nvPr/>
        </p:nvSpPr>
        <p:spPr bwMode="auto">
          <a:xfrm>
            <a:off x="4076359" y="2312650"/>
            <a:ext cx="1645379" cy="27432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Omni-channel</a:t>
            </a:r>
          </a:p>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Experience</a:t>
            </a:r>
          </a:p>
        </p:txBody>
      </p:sp>
      <p:sp>
        <p:nvSpPr>
          <p:cNvPr id="94" name="Rectangle 93"/>
          <p:cNvSpPr/>
          <p:nvPr/>
        </p:nvSpPr>
        <p:spPr bwMode="auto">
          <a:xfrm>
            <a:off x="5042145" y="2315608"/>
            <a:ext cx="1433895" cy="256346"/>
          </a:xfrm>
          <a:prstGeom prst="rect">
            <a:avLst/>
          </a:prstGeom>
          <a:noFill/>
          <a:ln w="9525" cap="flat" cmpd="sng" algn="ctr">
            <a:noFill/>
            <a:prstDash val="soli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Consistency across Devices, </a:t>
            </a:r>
            <a:r>
              <a:rPr kumimoji="0" lang="en-US" sz="1050" b="0" i="0" u="none" strike="noStrike" kern="0" cap="none" spc="0" normalizeH="0" baseline="0" noProof="0" dirty="0" err="1">
                <a:ln>
                  <a:noFill/>
                </a:ln>
                <a:solidFill>
                  <a:srgbClr val="000000"/>
                </a:solidFill>
                <a:effectLst/>
                <a:uLnTx/>
                <a:uFillTx/>
                <a:latin typeface="Calibri Light" panose="020F0302020204030204" pitchFamily="34" charset="0"/>
                <a:ea typeface="STKaiti"/>
                <a:cs typeface="+mn-cs"/>
              </a:rPr>
              <a:t>Wearables</a:t>
            </a: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 </a:t>
            </a:r>
          </a:p>
        </p:txBody>
      </p:sp>
      <p:cxnSp>
        <p:nvCxnSpPr>
          <p:cNvPr id="95" name="Straight Connector 94"/>
          <p:cNvCxnSpPr/>
          <p:nvPr/>
        </p:nvCxnSpPr>
        <p:spPr bwMode="auto">
          <a:xfrm>
            <a:off x="5010621" y="2398060"/>
            <a:ext cx="0" cy="91442"/>
          </a:xfrm>
          <a:prstGeom prst="line">
            <a:avLst/>
          </a:prstGeom>
          <a:solidFill>
            <a:srgbClr val="BBBDC0"/>
          </a:solidFill>
          <a:ln w="28575" cap="flat" cmpd="sng" algn="ctr">
            <a:solidFill>
              <a:srgbClr val="F58F1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6" name="Picture 95"/>
          <p:cNvPicPr>
            <a:picLocks noChangeAspect="1"/>
          </p:cNvPicPr>
          <p:nvPr/>
        </p:nvPicPr>
        <p:blipFill>
          <a:blip r:embed="rId6">
            <a:duotone>
              <a:schemeClr val="accent5">
                <a:shade val="45000"/>
                <a:satMod val="135000"/>
              </a:schemeClr>
              <a:prstClr val="white"/>
            </a:duotone>
          </a:blip>
          <a:stretch>
            <a:fillRect/>
          </a:stretch>
        </p:blipFill>
        <p:spPr>
          <a:xfrm>
            <a:off x="3857490" y="2281781"/>
            <a:ext cx="228653" cy="324000"/>
          </a:xfrm>
          <a:prstGeom prst="rect">
            <a:avLst/>
          </a:prstGeom>
        </p:spPr>
      </p:pic>
      <p:sp>
        <p:nvSpPr>
          <p:cNvPr id="98" name="Rectangle 97"/>
          <p:cNvSpPr/>
          <p:nvPr/>
        </p:nvSpPr>
        <p:spPr bwMode="auto">
          <a:xfrm>
            <a:off x="4090448" y="2743487"/>
            <a:ext cx="784859" cy="27432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Perception</a:t>
            </a:r>
          </a:p>
        </p:txBody>
      </p:sp>
      <p:sp>
        <p:nvSpPr>
          <p:cNvPr id="99" name="Rectangle 98"/>
          <p:cNvSpPr/>
          <p:nvPr/>
        </p:nvSpPr>
        <p:spPr bwMode="auto">
          <a:xfrm>
            <a:off x="5049405" y="2803261"/>
            <a:ext cx="1524814" cy="223300"/>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Visual Appeal,</a:t>
            </a:r>
          </a:p>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 Patience, Attention </a:t>
            </a:r>
          </a:p>
        </p:txBody>
      </p:sp>
      <p:cxnSp>
        <p:nvCxnSpPr>
          <p:cNvPr id="100" name="Straight Connector 99"/>
          <p:cNvCxnSpPr/>
          <p:nvPr/>
        </p:nvCxnSpPr>
        <p:spPr bwMode="auto">
          <a:xfrm>
            <a:off x="5010694" y="2848982"/>
            <a:ext cx="0" cy="91442"/>
          </a:xfrm>
          <a:prstGeom prst="line">
            <a:avLst/>
          </a:prstGeom>
          <a:solidFill>
            <a:srgbClr val="BBBDC0"/>
          </a:solidFill>
          <a:ln w="28575" cap="flat" cmpd="sng" algn="ctr">
            <a:solidFill>
              <a:srgbClr val="F58F1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1" name="Picture 100"/>
          <p:cNvPicPr>
            <a:picLocks noChangeAspect="1"/>
          </p:cNvPicPr>
          <p:nvPr/>
        </p:nvPicPr>
        <p:blipFill>
          <a:blip r:embed="rId7">
            <a:duotone>
              <a:schemeClr val="accent5">
                <a:shade val="45000"/>
                <a:satMod val="135000"/>
              </a:schemeClr>
              <a:prstClr val="white"/>
            </a:duotone>
          </a:blip>
          <a:stretch>
            <a:fillRect/>
          </a:stretch>
        </p:blipFill>
        <p:spPr>
          <a:xfrm>
            <a:off x="3825071" y="2702561"/>
            <a:ext cx="342879" cy="324000"/>
          </a:xfrm>
          <a:prstGeom prst="rect">
            <a:avLst/>
          </a:prstGeom>
        </p:spPr>
      </p:pic>
      <p:sp>
        <p:nvSpPr>
          <p:cNvPr id="103" name="Pentagon 50"/>
          <p:cNvSpPr/>
          <p:nvPr/>
        </p:nvSpPr>
        <p:spPr bwMode="auto">
          <a:xfrm>
            <a:off x="-6900" y="904458"/>
            <a:ext cx="3872869" cy="2312083"/>
          </a:xfrm>
          <a:prstGeom prst="homePlate">
            <a:avLst>
              <a:gd name="adj" fmla="val 17142"/>
            </a:avLst>
          </a:prstGeom>
          <a:solidFill>
            <a:srgbClr val="CBCBCB">
              <a:alpha val="30196"/>
            </a:srgb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104" name="Rectangle 103"/>
          <p:cNvSpPr/>
          <p:nvPr/>
        </p:nvSpPr>
        <p:spPr bwMode="auto">
          <a:xfrm>
            <a:off x="142353" y="1356896"/>
            <a:ext cx="2654400" cy="1751482"/>
          </a:xfrm>
          <a:prstGeom prst="rect">
            <a:avLst/>
          </a:prstGeom>
          <a:noFill/>
          <a:ln w="6350" cap="flat" cmpd="sng" algn="ctr">
            <a:solidFill>
              <a:srgbClr val="F79519"/>
            </a:solidFill>
            <a:prstDash val="dash"/>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pic>
        <p:nvPicPr>
          <p:cNvPr id="105" name="Picture 104"/>
          <p:cNvPicPr>
            <a:picLocks noChangeAspect="1"/>
          </p:cNvPicPr>
          <p:nvPr/>
        </p:nvPicPr>
        <p:blipFill>
          <a:blip r:embed="rId8"/>
          <a:stretch>
            <a:fillRect/>
          </a:stretch>
        </p:blipFill>
        <p:spPr>
          <a:xfrm>
            <a:off x="2886871" y="2304786"/>
            <a:ext cx="672820" cy="389987"/>
          </a:xfrm>
          <a:prstGeom prst="rect">
            <a:avLst/>
          </a:prstGeom>
          <a:noFill/>
        </p:spPr>
      </p:pic>
      <p:pic>
        <p:nvPicPr>
          <p:cNvPr id="107" name="Picture 106"/>
          <p:cNvPicPr>
            <a:picLocks noChangeAspect="1"/>
          </p:cNvPicPr>
          <p:nvPr/>
        </p:nvPicPr>
        <p:blipFill>
          <a:blip r:embed="rId9"/>
          <a:stretch>
            <a:fillRect/>
          </a:stretch>
        </p:blipFill>
        <p:spPr>
          <a:xfrm>
            <a:off x="1443395" y="2025661"/>
            <a:ext cx="336359" cy="323026"/>
          </a:xfrm>
          <a:prstGeom prst="roundRect">
            <a:avLst>
              <a:gd name="adj" fmla="val 8594"/>
            </a:avLst>
          </a:prstGeom>
          <a:solidFill>
            <a:srgbClr val="FFFFFF">
              <a:shade val="85000"/>
            </a:srgbClr>
          </a:solidFill>
          <a:ln>
            <a:noFill/>
          </a:ln>
          <a:effectLst/>
        </p:spPr>
      </p:pic>
      <p:pic>
        <p:nvPicPr>
          <p:cNvPr id="108" name="Picture 107"/>
          <p:cNvPicPr>
            <a:picLocks noChangeAspect="1"/>
          </p:cNvPicPr>
          <p:nvPr/>
        </p:nvPicPr>
        <p:blipFill>
          <a:blip r:embed="rId10"/>
          <a:stretch>
            <a:fillRect/>
          </a:stretch>
        </p:blipFill>
        <p:spPr>
          <a:xfrm>
            <a:off x="1233719" y="1489722"/>
            <a:ext cx="413551" cy="778331"/>
          </a:xfrm>
          <a:prstGeom prst="rect">
            <a:avLst/>
          </a:prstGeom>
          <a:effectLst/>
        </p:spPr>
      </p:pic>
      <p:pic>
        <p:nvPicPr>
          <p:cNvPr id="109" name="Picture 108"/>
          <p:cNvPicPr>
            <a:picLocks noChangeAspect="1"/>
          </p:cNvPicPr>
          <p:nvPr/>
        </p:nvPicPr>
        <p:blipFill rotWithShape="1">
          <a:blip r:embed="rId11"/>
          <a:srcRect l="1530" t="36281" r="1462" b="12383"/>
          <a:stretch/>
        </p:blipFill>
        <p:spPr>
          <a:xfrm>
            <a:off x="1713696" y="1619401"/>
            <a:ext cx="1023213" cy="399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0" name="Picture 109"/>
          <p:cNvPicPr>
            <a:picLocks noChangeAspect="1"/>
          </p:cNvPicPr>
          <p:nvPr/>
        </p:nvPicPr>
        <p:blipFill rotWithShape="1">
          <a:blip r:embed="rId12"/>
          <a:srcRect l="3340" t="3824" r="3873" b="29431"/>
          <a:stretch/>
        </p:blipFill>
        <p:spPr>
          <a:xfrm>
            <a:off x="230375" y="1615829"/>
            <a:ext cx="872340" cy="383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2" name="Rectangle 111"/>
          <p:cNvSpPr/>
          <p:nvPr/>
        </p:nvSpPr>
        <p:spPr bwMode="auto">
          <a:xfrm>
            <a:off x="189714" y="1386293"/>
            <a:ext cx="982478" cy="186888"/>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Net Promoter Score</a:t>
            </a:r>
          </a:p>
        </p:txBody>
      </p:sp>
      <p:sp>
        <p:nvSpPr>
          <p:cNvPr id="113" name="Rectangle 112"/>
          <p:cNvSpPr/>
          <p:nvPr/>
        </p:nvSpPr>
        <p:spPr bwMode="auto">
          <a:xfrm>
            <a:off x="1505459" y="1394705"/>
            <a:ext cx="982478" cy="186888"/>
          </a:xfrm>
          <a:prstGeom prst="rect">
            <a:avLst/>
          </a:prstGeom>
          <a:noFill/>
          <a:ln w="9525" cap="flat" cmpd="sng" algn="ctr">
            <a:noFill/>
            <a:prstDash val="soli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l" defTabSz="914378"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Light" panose="020F0302020204030204" pitchFamily="34" charset="0"/>
                <a:ea typeface="STKaiti"/>
                <a:cs typeface="+mn-cs"/>
              </a:rPr>
              <a:t>Customer Effort Score</a:t>
            </a:r>
          </a:p>
        </p:txBody>
      </p:sp>
      <p:pic>
        <p:nvPicPr>
          <p:cNvPr id="114" name="Picture 113"/>
          <p:cNvPicPr>
            <a:picLocks noChangeAspect="1"/>
          </p:cNvPicPr>
          <p:nvPr/>
        </p:nvPicPr>
        <p:blipFill>
          <a:blip r:embed="rId13"/>
          <a:stretch>
            <a:fillRect/>
          </a:stretch>
        </p:blipFill>
        <p:spPr>
          <a:xfrm>
            <a:off x="823029" y="2083738"/>
            <a:ext cx="502466" cy="232919"/>
          </a:xfrm>
          <a:prstGeom prst="rect">
            <a:avLst/>
          </a:prstGeom>
        </p:spPr>
      </p:pic>
      <p:sp>
        <p:nvSpPr>
          <p:cNvPr id="115" name="Rectangle 114"/>
          <p:cNvSpPr/>
          <p:nvPr/>
        </p:nvSpPr>
        <p:spPr>
          <a:xfrm>
            <a:off x="106352" y="2685551"/>
            <a:ext cx="665979" cy="25161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A Score</a:t>
            </a:r>
          </a:p>
        </p:txBody>
      </p:sp>
      <p:sp>
        <p:nvSpPr>
          <p:cNvPr id="116" name="TextBox 115"/>
          <p:cNvSpPr txBox="1"/>
          <p:nvPr/>
        </p:nvSpPr>
        <p:spPr>
          <a:xfrm>
            <a:off x="50231" y="938313"/>
            <a:ext cx="2660241" cy="25947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How Customer Experience is measured today  </a:t>
            </a:r>
            <a:endParaRPr kumimoji="0" lang="en-US" sz="1050" b="1" i="0" u="none" strike="noStrike" kern="1200" cap="none" spc="0" normalizeH="0" baseline="0" noProof="0" dirty="0">
              <a:ln>
                <a:noFill/>
              </a:ln>
              <a:solidFill>
                <a:srgbClr val="000000"/>
              </a:solidFill>
              <a:effectLst/>
              <a:uLnTx/>
              <a:uFillTx/>
              <a:latin typeface="Arial" pitchFamily="34" charset="0"/>
              <a:ea typeface="STKaiti"/>
              <a:cs typeface="+mn-cs"/>
            </a:endParaRPr>
          </a:p>
        </p:txBody>
      </p:sp>
      <p:sp>
        <p:nvSpPr>
          <p:cNvPr id="117" name="Rectangle 116"/>
          <p:cNvSpPr/>
          <p:nvPr/>
        </p:nvSpPr>
        <p:spPr>
          <a:xfrm>
            <a:off x="591222" y="2655373"/>
            <a:ext cx="178156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No actionable improvement areas </a:t>
            </a:r>
          </a:p>
        </p:txBody>
      </p:sp>
      <p:sp>
        <p:nvSpPr>
          <p:cNvPr id="118" name="Rectangle 117"/>
          <p:cNvSpPr/>
          <p:nvPr/>
        </p:nvSpPr>
        <p:spPr>
          <a:xfrm>
            <a:off x="2217351" y="2685551"/>
            <a:ext cx="500158" cy="25161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pitchFamily="34" charset="0"/>
                <a:ea typeface="ヒラギノ角ゴ Pro W3" pitchFamily="124" charset="-128"/>
                <a:cs typeface="Calibri" panose="020F0502020204030204" pitchFamily="34" charset="0"/>
              </a:rPr>
              <a:t>Reactive</a:t>
            </a:r>
          </a:p>
        </p:txBody>
      </p:sp>
      <p:cxnSp>
        <p:nvCxnSpPr>
          <p:cNvPr id="119" name="Straight Connector 118"/>
          <p:cNvCxnSpPr/>
          <p:nvPr/>
        </p:nvCxnSpPr>
        <p:spPr bwMode="auto">
          <a:xfrm>
            <a:off x="676938" y="2675883"/>
            <a:ext cx="0" cy="251612"/>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Straight Connector 119"/>
          <p:cNvCxnSpPr/>
          <p:nvPr/>
        </p:nvCxnSpPr>
        <p:spPr bwMode="auto">
          <a:xfrm>
            <a:off x="2263153" y="2675883"/>
            <a:ext cx="0" cy="251612"/>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Isosceles Triangle 120"/>
          <p:cNvSpPr/>
          <p:nvPr/>
        </p:nvSpPr>
        <p:spPr bwMode="auto">
          <a:xfrm rot="10800000">
            <a:off x="189251" y="2397290"/>
            <a:ext cx="2579860" cy="308268"/>
          </a:xfrm>
          <a:prstGeom prst="triangle">
            <a:avLst>
              <a:gd name="adj" fmla="val 48664"/>
            </a:avLst>
          </a:prstGeom>
          <a:solidFill>
            <a:srgbClr val="CBCBCB"/>
          </a:solidFill>
          <a:ln w="6350" cap="flat" cmpd="sng" algn="ctr">
            <a:solidFill>
              <a:schemeClr val="tx1">
                <a:lumMod val="40000"/>
                <a:lumOff val="6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FEFDFD"/>
              </a:solidFill>
              <a:effectLst/>
              <a:uLnTx/>
              <a:uFillTx/>
              <a:latin typeface="Calibri Light" panose="020F0302020204030204" pitchFamily="34" charset="0"/>
              <a:ea typeface="STKaiti"/>
              <a:cs typeface="Calibri Light" panose="020F0302020204030204" pitchFamily="34" charset="0"/>
            </a:endParaRPr>
          </a:p>
        </p:txBody>
      </p:sp>
      <p:sp>
        <p:nvSpPr>
          <p:cNvPr id="122" name="Rectangle 121"/>
          <p:cNvSpPr/>
          <p:nvPr/>
        </p:nvSpPr>
        <p:spPr>
          <a:xfrm>
            <a:off x="1271049" y="2405066"/>
            <a:ext cx="485085" cy="283064"/>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Light" panose="020F0302020204030204" pitchFamily="34" charset="0"/>
              </a:rPr>
              <a:t>Output</a:t>
            </a:r>
          </a:p>
        </p:txBody>
      </p:sp>
      <p:sp>
        <p:nvSpPr>
          <p:cNvPr id="123" name="TextBox 122"/>
          <p:cNvSpPr txBox="1"/>
          <p:nvPr/>
        </p:nvSpPr>
        <p:spPr>
          <a:xfrm>
            <a:off x="2635182" y="1423159"/>
            <a:ext cx="1197394" cy="90024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a:ea typeface="ヒラギノ角ゴ Pro W3" pitchFamily="124" charset="-128"/>
                <a:cs typeface="Calibri Light"/>
              </a:rPr>
              <a:t>LTI Solution to addresses 5 Dimensions of Digital Customer Experience</a:t>
            </a:r>
          </a:p>
        </p:txBody>
      </p:sp>
      <p:grpSp>
        <p:nvGrpSpPr>
          <p:cNvPr id="124" name="Group 123"/>
          <p:cNvGrpSpPr/>
          <p:nvPr/>
        </p:nvGrpSpPr>
        <p:grpSpPr>
          <a:xfrm>
            <a:off x="50231" y="3337141"/>
            <a:ext cx="5975566" cy="1381392"/>
            <a:chOff x="558521" y="3398263"/>
            <a:chExt cx="5975566" cy="1381392"/>
          </a:xfrm>
        </p:grpSpPr>
        <p:sp>
          <p:nvSpPr>
            <p:cNvPr id="125" name="Rectangular Callout 55"/>
            <p:cNvSpPr/>
            <p:nvPr/>
          </p:nvSpPr>
          <p:spPr bwMode="auto">
            <a:xfrm>
              <a:off x="558521" y="3425663"/>
              <a:ext cx="5707399" cy="1308198"/>
            </a:xfrm>
            <a:prstGeom prst="wedgeRectCallout">
              <a:avLst>
                <a:gd name="adj1" fmla="val 32903"/>
                <a:gd name="adj2" fmla="val -80199"/>
              </a:avLst>
            </a:prstGeom>
            <a:solidFill>
              <a:srgbClr val="E7F8FF"/>
            </a:solidFill>
            <a:ln w="19050" cap="flat" cmpd="sng" algn="ctr">
              <a:solidFill>
                <a:srgbClr val="ED8B00"/>
              </a:solidFill>
              <a:prstDash val="solid"/>
            </a:ln>
            <a:effectLst/>
            <a:extLst/>
          </p:spPr>
          <p:txBody>
            <a:bodyPr lIns="228600" rIns="0" rtlCol="0" anchor="t"/>
            <a:lstStyle/>
            <a:p>
              <a:pPr marL="0" marR="0" lvl="0" indent="0" algn="l" defTabSz="685800" rtl="0" eaLnBrk="1" fontAlgn="base" latinLnBrk="0" hangingPunct="1">
                <a:lnSpc>
                  <a:spcPct val="100000"/>
                </a:lnSpc>
                <a:spcBef>
                  <a:spcPct val="0"/>
                </a:spcBef>
                <a:spcAft>
                  <a:spcPts val="300"/>
                </a:spcAft>
                <a:buClrTx/>
                <a:buSzTx/>
                <a:buFontTx/>
                <a:buNone/>
                <a:tabLst/>
                <a:defRPr/>
              </a:pPr>
              <a:endParaRPr kumimoji="0" lang="en-US" sz="1050" b="1" i="0" u="none" strike="noStrike" kern="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endParaRPr>
            </a:p>
          </p:txBody>
        </p:sp>
        <p:pic>
          <p:nvPicPr>
            <p:cNvPr id="126" name="Picture 125"/>
            <p:cNvPicPr>
              <a:picLocks noChangeAspect="1"/>
            </p:cNvPicPr>
            <p:nvPr/>
          </p:nvPicPr>
          <p:blipFill>
            <a:blip r:embed="rId14"/>
            <a:stretch>
              <a:fillRect/>
            </a:stretch>
          </p:blipFill>
          <p:spPr>
            <a:xfrm>
              <a:off x="2084904" y="3620756"/>
              <a:ext cx="4168719" cy="399228"/>
            </a:xfrm>
            <a:prstGeom prst="rect">
              <a:avLst/>
            </a:prstGeom>
          </p:spPr>
        </p:pic>
        <p:pic>
          <p:nvPicPr>
            <p:cNvPr id="127" name="Picture 2" descr="http://cdni.wired.co.uk/620x413/g_j/headset.jpg"/>
            <p:cNvPicPr>
              <a:picLocks noChangeAspect="1" noChangeArrowheads="1"/>
            </p:cNvPicPr>
            <p:nvPr/>
          </p:nvPicPr>
          <p:blipFill>
            <a:blip r:embed="rId15"/>
            <a:srcRect/>
            <a:stretch>
              <a:fillRect/>
            </a:stretch>
          </p:blipFill>
          <p:spPr bwMode="auto">
            <a:xfrm>
              <a:off x="641948" y="3435456"/>
              <a:ext cx="1274074" cy="954766"/>
            </a:xfrm>
            <a:prstGeom prst="rect">
              <a:avLst/>
            </a:prstGeom>
            <a:noFill/>
          </p:spPr>
        </p:pic>
        <p:sp>
          <p:nvSpPr>
            <p:cNvPr id="128" name="TextBox 127"/>
            <p:cNvSpPr txBox="1"/>
            <p:nvPr/>
          </p:nvSpPr>
          <p:spPr>
            <a:xfrm>
              <a:off x="558521" y="4405194"/>
              <a:ext cx="1430675" cy="374461"/>
            </a:xfrm>
            <a:prstGeom prst="rect">
              <a:avLst/>
            </a:prstGeom>
            <a:noFill/>
          </p:spPr>
          <p:txBody>
            <a:bodyPr wrap="square" rtlCol="0">
              <a:spAutoFit/>
            </a:bodyPr>
            <a:lstStyle/>
            <a:p>
              <a:pPr marL="0" marR="0" lvl="0" indent="0" algn="ctr" defTabSz="914400" rtl="0" eaLnBrk="1" fontAlgn="base" latinLnBrk="0" hangingPunct="1">
                <a:lnSpc>
                  <a:spcPts val="11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Mindwaves in Usability Testing and Evaluation</a:t>
              </a:r>
              <a:endParaRPr kumimoji="0" lang="en-US" sz="1050" b="1" i="0" u="none" strike="noStrike" kern="1200" cap="none" spc="0" normalizeH="0" baseline="0" noProof="0" dirty="0">
                <a:ln>
                  <a:noFill/>
                </a:ln>
                <a:solidFill>
                  <a:srgbClr val="000000"/>
                </a:solidFill>
                <a:effectLst/>
                <a:uLnTx/>
                <a:uFillTx/>
                <a:latin typeface="Arial" pitchFamily="34" charset="0"/>
                <a:ea typeface="STKaiti"/>
                <a:cs typeface="+mn-cs"/>
              </a:endParaRPr>
            </a:p>
          </p:txBody>
        </p:sp>
        <p:sp>
          <p:nvSpPr>
            <p:cNvPr id="129" name="Rectangle 128"/>
            <p:cNvSpPr/>
            <p:nvPr/>
          </p:nvSpPr>
          <p:spPr bwMode="auto">
            <a:xfrm>
              <a:off x="2064357" y="4027881"/>
              <a:ext cx="4189266" cy="705980"/>
            </a:xfrm>
            <a:prstGeom prst="rect">
              <a:avLst/>
            </a:prstGeom>
            <a:noFill/>
            <a:ln w="6350" cap="flat" cmpd="sng" algn="ctr">
              <a:noFill/>
              <a:prstDash val="solid"/>
              <a:round/>
              <a:headEnd type="none" w="med" len="med"/>
              <a:tailEnd type="none" w="med" len="med"/>
            </a:ln>
            <a:effectLst/>
            <a:extLst/>
          </p:spPr>
          <p:txBody>
            <a:bodyPr vert="horz" wrap="square" lIns="91436" tIns="45718" rIns="91436" bIns="45718" numCol="1" rtlCol="0" anchor="t" anchorCtr="0" compatLnSpc="1">
              <a:prstTxWarp prst="textNoShape">
                <a:avLst/>
              </a:prstTxWarp>
            </a:bodyPr>
            <a:lstStyle/>
            <a:p>
              <a:pPr marL="171450" marR="0" lvl="0" indent="-171450" algn="l" defTabSz="91435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STKaiti"/>
                  <a:cs typeface="Calibri" panose="020F0502020204030204" pitchFamily="34" charset="0"/>
                </a:rPr>
                <a:t>Measures end-user’s mind waves, while he goes through the application/ website and determines customer’s perception </a:t>
              </a:r>
            </a:p>
            <a:p>
              <a:pPr marL="171450" marR="0" lvl="0" indent="-171450" algn="l" defTabSz="914355" rtl="0" eaLnBrk="1" fontAlgn="base" latinLnBrk="0" hangingPunct="1">
                <a:lnSpc>
                  <a:spcPct val="100000"/>
                </a:lnSpc>
                <a:spcBef>
                  <a:spcPct val="0"/>
                </a:spcBef>
                <a:spcAft>
                  <a:spcPts val="300"/>
                </a:spcAft>
                <a:buClrTx/>
                <a:buSzTx/>
                <a:buFont typeface="Wingdings" panose="05000000000000000000" pitchFamily="2" charset="2"/>
                <a:buChar char="§"/>
                <a:tabLst/>
                <a:defRPr/>
              </a:pPr>
              <a:r>
                <a:rPr kumimoji="0" lang="en-CA" sz="900" b="0" i="0" u="none" strike="noStrike" kern="1200" cap="none" spc="0" normalizeH="0" baseline="0" noProof="0" dirty="0">
                  <a:ln>
                    <a:noFill/>
                  </a:ln>
                  <a:solidFill>
                    <a:srgbClr val="000000"/>
                  </a:solidFill>
                  <a:effectLst/>
                  <a:uLnTx/>
                  <a:uFillTx/>
                  <a:latin typeface="Calibri Light" panose="020F0302020204030204" pitchFamily="34" charset="0"/>
                  <a:ea typeface="STKaiti"/>
                  <a:cs typeface="Calibri" panose="020F0502020204030204" pitchFamily="34" charset="0"/>
                </a:rPr>
                <a:t>Converts customer’s feelings and reactions into scaled reading and checks for parameters like patience, visual appeal and thinking </a:t>
              </a:r>
              <a:endParaRPr kumimoji="0" lang="en-US" sz="900" b="0" i="0" u="none" strike="noStrike" kern="1200" cap="none" spc="0" normalizeH="0" baseline="0" noProof="0" dirty="0">
                <a:ln>
                  <a:noFill/>
                </a:ln>
                <a:solidFill>
                  <a:srgbClr val="000000"/>
                </a:solidFill>
                <a:effectLst/>
                <a:uLnTx/>
                <a:uFillTx/>
                <a:latin typeface="Calibri Light" panose="020F0302020204030204" pitchFamily="34" charset="0"/>
                <a:ea typeface="STKaiti"/>
                <a:cs typeface="Calibri" panose="020F0502020204030204" pitchFamily="34" charset="0"/>
              </a:endParaRPr>
            </a:p>
          </p:txBody>
        </p:sp>
        <p:sp>
          <p:nvSpPr>
            <p:cNvPr id="130" name="TextBox 129"/>
            <p:cNvSpPr txBox="1"/>
            <p:nvPr/>
          </p:nvSpPr>
          <p:spPr>
            <a:xfrm>
              <a:off x="2023260" y="3398263"/>
              <a:ext cx="4510827" cy="261610"/>
            </a:xfrm>
            <a:prstGeom prst="rect">
              <a:avLst/>
            </a:prstGeom>
            <a:noFill/>
          </p:spPr>
          <p:txBody>
            <a:bodyPr wrap="square" rtlCol="0">
              <a:spAutoFit/>
            </a:bodyPr>
            <a:lstStyle/>
            <a:p>
              <a:pPr marL="0" marR="0" lvl="0" indent="0" algn="l" defTabSz="685783"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Light"/>
                  <a:ea typeface="ヒラギノ角ゴ Pro W3" pitchFamily="124" charset="-128"/>
                  <a:cs typeface="Calibri Light"/>
                </a:rPr>
                <a:t>LTI bring Brainwave mapping to measure of Digital Customer Experience</a:t>
              </a:r>
            </a:p>
          </p:txBody>
        </p:sp>
        <p:cxnSp>
          <p:nvCxnSpPr>
            <p:cNvPr id="131" name="Straight Connector 130"/>
            <p:cNvCxnSpPr/>
            <p:nvPr/>
          </p:nvCxnSpPr>
          <p:spPr bwMode="auto">
            <a:xfrm>
              <a:off x="1999665" y="3529290"/>
              <a:ext cx="0" cy="1097280"/>
            </a:xfrm>
            <a:prstGeom prst="line">
              <a:avLst/>
            </a:prstGeom>
            <a:solidFill>
              <a:schemeClr val="folHlink"/>
            </a:solidFill>
            <a:ln w="6350" cap="flat" cmpd="sng" algn="ctr">
              <a:solidFill>
                <a:srgbClr val="00A0D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2" name="Rectangle 131"/>
          <p:cNvSpPr/>
          <p:nvPr/>
        </p:nvSpPr>
        <p:spPr>
          <a:xfrm>
            <a:off x="6649722" y="1132021"/>
            <a:ext cx="2427854" cy="3039294"/>
          </a:xfrm>
          <a:prstGeom prst="rect">
            <a:avLst/>
          </a:prstGeom>
          <a:solidFill>
            <a:schemeClr val="tx2">
              <a:lumMod val="20000"/>
              <a:lumOff val="80000"/>
            </a:schemeClr>
          </a:solidFill>
        </p:spPr>
        <p:txBody>
          <a:bodyPr wrap="square">
            <a:spAutoFit/>
          </a:bodyPr>
          <a:lstStyle/>
          <a:p>
            <a:pPr marL="0" marR="0" lvl="0" indent="0" algn="l" defTabSz="914400" rtl="0" eaLnBrk="1" fontAlgn="base" latinLnBrk="0" hangingPunct="1">
              <a:lnSpc>
                <a:spcPct val="100000"/>
              </a:lnSpc>
              <a:spcBef>
                <a:spcPts val="300"/>
              </a:spcBef>
              <a:spcAft>
                <a:spcPts val="300"/>
              </a:spcAft>
              <a:buClrTx/>
              <a:buSzTx/>
              <a:buFontTx/>
              <a:buNone/>
              <a:tabLst>
                <a:tab pos="457189" algn="l"/>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LTI’s ‘Digital Customer Experience’, </a:t>
            </a:r>
            <a:r>
              <a:rPr kumimoji="0" lang="en-US" sz="1050" b="0" i="0" u="none" strike="noStrike" kern="1200" cap="none" spc="0" normalizeH="0" baseline="0" noProof="0" dirty="0" err="1">
                <a:ln>
                  <a:noFill/>
                </a:ln>
                <a:solidFill>
                  <a:srgbClr val="FEFDFD">
                    <a:lumMod val="10000"/>
                  </a:srgbClr>
                </a:solidFill>
                <a:effectLst/>
                <a:uLnTx/>
                <a:uFillTx/>
                <a:latin typeface="Calibri Light" panose="020F0302020204030204" pitchFamily="34" charset="0"/>
                <a:ea typeface="ヒラギノ角ゴ Pro W3" pitchFamily="124" charset="-128"/>
                <a:cs typeface="+mn-cs"/>
              </a:rPr>
              <a:t>DiCE</a:t>
            </a:r>
            <a:r>
              <a:rPr kumimoji="0" lang="en-US" sz="1050" b="0" i="0" u="none" strike="noStrike" kern="1200" cap="none" spc="0" normalizeH="0" baseline="30000" noProof="0" dirty="0" err="1">
                <a:ln>
                  <a:noFill/>
                </a:ln>
                <a:solidFill>
                  <a:srgbClr val="FEFDFD">
                    <a:lumMod val="10000"/>
                  </a:srgbClr>
                </a:solidFill>
                <a:effectLst/>
                <a:uLnTx/>
                <a:uFillTx/>
                <a:latin typeface="Calibri Light" panose="020F0302020204030204" pitchFamily="34" charset="0"/>
                <a:ea typeface="ヒラギノ角ゴ Pro W3" pitchFamily="124" charset="-128"/>
                <a:cs typeface="+mn-cs"/>
              </a:rPr>
              <a:t>TM</a:t>
            </a: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 enables organizations to analyze &amp; strengthen this experience across the customer journey. Tools used include:</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105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mn-cs"/>
              </a:rPr>
              <a:t>LTI MUTE </a:t>
            </a:r>
            <a:r>
              <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 for measuring customer perception and sentiments</a:t>
            </a:r>
            <a:endPar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105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mn-cs"/>
              </a:rPr>
              <a:t>LTI Performance Assurance</a:t>
            </a:r>
            <a:r>
              <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 </a:t>
            </a:r>
            <a:r>
              <a:rPr kumimoji="0" lang="en-CA" sz="1050" b="0" i="0" u="none" strike="noStrike" kern="1200" cap="none" spc="0" normalizeH="0" baseline="0" noProof="0" dirty="0" err="1">
                <a:ln>
                  <a:noFill/>
                </a:ln>
                <a:solidFill>
                  <a:srgbClr val="FEFDFD">
                    <a:lumMod val="10000"/>
                  </a:srgbClr>
                </a:solidFill>
                <a:effectLst/>
                <a:uLnTx/>
                <a:uFillTx/>
                <a:latin typeface="Calibri Light" panose="020F0302020204030204" pitchFamily="34" charset="0"/>
                <a:ea typeface="ヒラギノ角ゴ Pro W3" pitchFamily="124" charset="-128"/>
                <a:cs typeface="+mn-cs"/>
              </a:rPr>
              <a:t>CoE</a:t>
            </a:r>
            <a:r>
              <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 with capabilities and solutions to cater to the performance dimension of customer experience.</a:t>
            </a:r>
            <a:endPar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CA" sz="105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mn-cs"/>
              </a:rPr>
              <a:t>LTI </a:t>
            </a:r>
            <a:r>
              <a:rPr kumimoji="0" lang="en-CA" sz="1050" b="1" i="0" u="none" strike="noStrike" kern="1200" cap="none" spc="0" normalizeH="0" baseline="0" noProof="0" dirty="0" err="1">
                <a:ln>
                  <a:noFill/>
                </a:ln>
                <a:solidFill>
                  <a:srgbClr val="ED8B00"/>
                </a:solidFill>
                <a:effectLst/>
                <a:uLnTx/>
                <a:uFillTx/>
                <a:latin typeface="Calibri Light" panose="020F0302020204030204" pitchFamily="34" charset="0"/>
                <a:ea typeface="ヒラギノ角ゴ Pro W3" pitchFamily="124" charset="-128"/>
                <a:cs typeface="+mn-cs"/>
              </a:rPr>
              <a:t>WebCASA</a:t>
            </a:r>
            <a:r>
              <a:rPr kumimoji="0" lang="en-CA" sz="105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mn-cs"/>
              </a:rPr>
              <a:t> </a:t>
            </a:r>
            <a:r>
              <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–Test of Discoverability, Accessibility and Omni-Channel Experience</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CA"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Analysis is recorded in a detailed report and a DICE Scorecard is generated giving instant comparison against peers and against standard benchmarks. </a:t>
            </a:r>
            <a:endPar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endParaRPr>
          </a:p>
        </p:txBody>
      </p:sp>
      <p:sp>
        <p:nvSpPr>
          <p:cNvPr id="134" name="Oval 133"/>
          <p:cNvSpPr/>
          <p:nvPr/>
        </p:nvSpPr>
        <p:spPr>
          <a:xfrm>
            <a:off x="8459254" y="230972"/>
            <a:ext cx="304497" cy="271394"/>
          </a:xfrm>
          <a:prstGeom prst="ellipse">
            <a:avLst/>
          </a:prstGeom>
          <a:gradFill flip="none" rotWithShape="1">
            <a:gsLst>
              <a:gs pos="0">
                <a:srgbClr val="000000">
                  <a:lumMod val="50000"/>
                  <a:lumOff val="50000"/>
                  <a:shade val="30000"/>
                  <a:satMod val="115000"/>
                </a:srgbClr>
              </a:gs>
              <a:gs pos="100000">
                <a:srgbClr val="000000">
                  <a:lumMod val="50000"/>
                  <a:lumOff val="50000"/>
                  <a:shade val="67500"/>
                  <a:satMod val="115000"/>
                </a:srgbClr>
              </a:gs>
            </a:gsLst>
            <a:lin ang="16200000" scaled="1"/>
            <a:tileRect/>
          </a:gradFill>
          <a:ln w="19050">
            <a:solidFill>
              <a:srgbClr val="000000">
                <a:lumMod val="75000"/>
                <a:lumOff val="25000"/>
              </a:srgbClr>
            </a:solidFill>
            <a:round/>
            <a:headEnd/>
            <a:tailEnd/>
          </a:ln>
        </p:spPr>
        <p:txBody>
          <a:bodyPr wrap="squar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Roboto" panose="020B0604020202020204" charset="0"/>
                <a:ea typeface="Roboto" panose="020B0604020202020204" charset="0"/>
                <a:cs typeface="Arial" pitchFamily="34" charset="0"/>
              </a:rPr>
              <a:t>5</a:t>
            </a:r>
          </a:p>
        </p:txBody>
      </p:sp>
      <p:sp>
        <p:nvSpPr>
          <p:cNvPr id="135" name="Rectangle: Rounded Corners 134">
            <a:extLst/>
          </p:cNvPr>
          <p:cNvSpPr/>
          <p:nvPr/>
        </p:nvSpPr>
        <p:spPr>
          <a:xfrm>
            <a:off x="6644471" y="857128"/>
            <a:ext cx="2433105" cy="289441"/>
          </a:xfrm>
          <a:prstGeom prst="roundRect">
            <a:avLst/>
          </a:prstGeom>
          <a:solidFill>
            <a:srgbClr val="2C2E8C"/>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EFDFD"/>
                </a:solidFill>
                <a:effectLst/>
                <a:uLnTx/>
                <a:uFillTx/>
                <a:latin typeface="Calibri Light" panose="020F0302020204030204" pitchFamily="34" charset="0"/>
                <a:ea typeface="Calibri" panose="020F0502020204030204" pitchFamily="34" charset="0"/>
                <a:cs typeface="+mn-cs"/>
              </a:rPr>
              <a:t>Key Highlights</a:t>
            </a:r>
          </a:p>
        </p:txBody>
      </p:sp>
      <p:sp>
        <p:nvSpPr>
          <p:cNvPr id="136" name="Title 1"/>
          <p:cNvSpPr>
            <a:spLocks noGrp="1"/>
          </p:cNvSpPr>
          <p:nvPr>
            <p:ph type="title"/>
          </p:nvPr>
        </p:nvSpPr>
        <p:spPr>
          <a:xfrm>
            <a:off x="269878" y="240427"/>
            <a:ext cx="8594260" cy="369332"/>
          </a:xfrm>
        </p:spPr>
        <p:txBody>
          <a:bodyPr/>
          <a:lstStyle/>
          <a:p>
            <a:pPr eaLnBrk="0" hangingPunct="0"/>
            <a:r>
              <a:rPr lang="en-US" altLang="en-US" sz="2400" b="1" kern="1200" dirty="0"/>
              <a:t>Customer Experience Assurance</a:t>
            </a:r>
          </a:p>
        </p:txBody>
      </p:sp>
    </p:spTree>
    <p:extLst>
      <p:ext uri="{BB962C8B-B14F-4D97-AF65-F5344CB8AC3E}">
        <p14:creationId xmlns:p14="http://schemas.microsoft.com/office/powerpoint/2010/main" val="1270563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24" y="240429"/>
            <a:ext cx="8401915" cy="332399"/>
          </a:xfrm>
        </p:spPr>
        <p:txBody>
          <a:bodyPr/>
          <a:lstStyle/>
          <a:p>
            <a:pPr>
              <a:lnSpc>
                <a:spcPct val="90000"/>
              </a:lnSpc>
            </a:pPr>
            <a:r>
              <a:rPr lang="en-US" sz="2400" b="1" kern="1200" dirty="0"/>
              <a:t>Test Environment Management</a:t>
            </a:r>
          </a:p>
        </p:txBody>
      </p:sp>
      <p:sp>
        <p:nvSpPr>
          <p:cNvPr id="5" name="Rectangle 4"/>
          <p:cNvSpPr/>
          <p:nvPr/>
        </p:nvSpPr>
        <p:spPr>
          <a:xfrm>
            <a:off x="111102" y="1053539"/>
            <a:ext cx="6530567" cy="663430"/>
          </a:xfrm>
          <a:prstGeom prst="rect">
            <a:avLst/>
          </a:prstGeom>
          <a:solidFill>
            <a:schemeClr val="accent3">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endParaRPr>
          </a:p>
        </p:txBody>
      </p:sp>
      <p:sp>
        <p:nvSpPr>
          <p:cNvPr id="6" name="Rectangle 5"/>
          <p:cNvSpPr/>
          <p:nvPr/>
        </p:nvSpPr>
        <p:spPr>
          <a:xfrm>
            <a:off x="108654" y="1739400"/>
            <a:ext cx="6530567" cy="663430"/>
          </a:xfrm>
          <a:prstGeom prst="rect">
            <a:avLst/>
          </a:prstGeom>
          <a:solidFill>
            <a:schemeClr val="tx2">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endParaRPr>
          </a:p>
        </p:txBody>
      </p:sp>
      <p:sp>
        <p:nvSpPr>
          <p:cNvPr id="7" name="Rectangle 6"/>
          <p:cNvSpPr/>
          <p:nvPr/>
        </p:nvSpPr>
        <p:spPr>
          <a:xfrm>
            <a:off x="98856" y="2444670"/>
            <a:ext cx="6530567" cy="663430"/>
          </a:xfrm>
          <a:prstGeom prst="rect">
            <a:avLst/>
          </a:prstGeom>
          <a:solidFill>
            <a:schemeClr val="tx2">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endParaRPr>
          </a:p>
        </p:txBody>
      </p:sp>
      <p:sp>
        <p:nvSpPr>
          <p:cNvPr id="8" name="Rectangle 7"/>
          <p:cNvSpPr/>
          <p:nvPr/>
        </p:nvSpPr>
        <p:spPr>
          <a:xfrm>
            <a:off x="839822" y="1183263"/>
            <a:ext cx="1004197" cy="377301"/>
          </a:xfrm>
          <a:prstGeom prst="rect">
            <a:avLst/>
          </a:prstGeom>
          <a:solidFill>
            <a:schemeClr val="tx2">
              <a:lumMod val="60000"/>
              <a:lumOff val="4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rPr>
              <a:t>Build Environment as per Request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endParaRPr>
          </a:p>
        </p:txBody>
      </p:sp>
      <p:sp>
        <p:nvSpPr>
          <p:cNvPr id="9" name="Rectangle 8"/>
          <p:cNvSpPr/>
          <p:nvPr/>
        </p:nvSpPr>
        <p:spPr>
          <a:xfrm>
            <a:off x="2292895" y="1204495"/>
            <a:ext cx="1201447" cy="334837"/>
          </a:xfrm>
          <a:prstGeom prst="rect">
            <a:avLst/>
          </a:prstGeom>
          <a:solidFill>
            <a:schemeClr val="tx2">
              <a:lumMod val="60000"/>
              <a:lumOff val="40000"/>
            </a:schemeClr>
          </a:solidFill>
          <a:ln w="9525"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Code/Release Installation</a:t>
            </a:r>
          </a:p>
        </p:txBody>
      </p:sp>
      <p:sp>
        <p:nvSpPr>
          <p:cNvPr id="10" name="Rectangle 9"/>
          <p:cNvSpPr/>
          <p:nvPr/>
        </p:nvSpPr>
        <p:spPr>
          <a:xfrm>
            <a:off x="3976183" y="1146991"/>
            <a:ext cx="1439214" cy="393070"/>
          </a:xfrm>
          <a:prstGeom prst="rect">
            <a:avLst/>
          </a:prstGeom>
          <a:solidFill>
            <a:schemeClr val="tx2">
              <a:lumMod val="60000"/>
              <a:lumOff val="40000"/>
            </a:schemeClr>
          </a:solidFill>
          <a:ln w="9525"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Send Release Notes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and Environment status to Environment team </a:t>
            </a:r>
          </a:p>
        </p:txBody>
      </p:sp>
      <p:sp>
        <p:nvSpPr>
          <p:cNvPr id="11" name="Rectangle 10"/>
          <p:cNvSpPr/>
          <p:nvPr/>
        </p:nvSpPr>
        <p:spPr>
          <a:xfrm>
            <a:off x="614056" y="1858306"/>
            <a:ext cx="1425921" cy="40105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171450" marR="0" lvl="0" indent="-17145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rPr>
              <a:t>Request for New/Current Environment  </a:t>
            </a:r>
          </a:p>
        </p:txBody>
      </p:sp>
      <p:sp>
        <p:nvSpPr>
          <p:cNvPr id="12" name="Rectangle 11"/>
          <p:cNvSpPr/>
          <p:nvPr/>
        </p:nvSpPr>
        <p:spPr>
          <a:xfrm>
            <a:off x="2208753" y="1824502"/>
            <a:ext cx="1463350" cy="51263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rPr>
              <a:t>Communicate with Release Management Team</a:t>
            </a:r>
          </a:p>
        </p:txBody>
      </p:sp>
      <p:sp>
        <p:nvSpPr>
          <p:cNvPr id="13" name="Rectangle 12"/>
          <p:cNvSpPr/>
          <p:nvPr/>
        </p:nvSpPr>
        <p:spPr>
          <a:xfrm>
            <a:off x="3897551" y="1824502"/>
            <a:ext cx="1775610" cy="501706"/>
          </a:xfrm>
          <a:prstGeom prst="rect">
            <a:avLst/>
          </a:prstGeom>
          <a:solidFill>
            <a:schemeClr val="accent1">
              <a:lumMod val="20000"/>
              <a:lumOff val="80000"/>
            </a:schemeClr>
          </a:solidFill>
          <a:ln w="9525" cap="flat" cmpd="sng" algn="ctr">
            <a:noFill/>
            <a:prstDash val="solid"/>
          </a:ln>
          <a:effectLst/>
        </p:spPr>
        <p:txBody>
          <a:bodyPr rtlCol="0" anchor="ctr"/>
          <a:lstStyle/>
          <a:p>
            <a:pPr marL="171450" marR="0" lvl="0" indent="-17145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Get confirmation  from release management team about working Environment and handover to project team for testing </a:t>
            </a:r>
          </a:p>
        </p:txBody>
      </p:sp>
      <p:sp>
        <p:nvSpPr>
          <p:cNvPr id="14" name="Rectangle 13"/>
          <p:cNvSpPr/>
          <p:nvPr/>
        </p:nvSpPr>
        <p:spPr>
          <a:xfrm>
            <a:off x="707582" y="2575262"/>
            <a:ext cx="1222196" cy="334374"/>
          </a:xfrm>
          <a:prstGeom prst="rect">
            <a:avLst/>
          </a:prstGeom>
          <a:solidFill>
            <a:schemeClr val="accent1">
              <a:lumMod val="20000"/>
              <a:lumOff val="80000"/>
            </a:schemeClr>
          </a:solidFill>
          <a:ln w="9525" cap="flat" cmpd="sng" algn="ctr">
            <a:noFill/>
            <a:prstDash val="solid"/>
          </a:ln>
          <a:effectLst/>
        </p:spPr>
        <p:txBody>
          <a:bodyPr rtlCol="0" anchor="ctr"/>
          <a:lstStyle>
            <a:defPPr>
              <a:defRPr lang="en-IN"/>
            </a:defPPr>
            <a:lvl1pPr algn="l" rtl="0" fontAlgn="base">
              <a:spcBef>
                <a:spcPct val="0"/>
              </a:spcBef>
              <a:spcAft>
                <a:spcPct val="0"/>
              </a:spcAft>
              <a:defRPr sz="2000" b="1" kern="1200">
                <a:solidFill>
                  <a:schemeClr val="dk1"/>
                </a:solidFill>
                <a:latin typeface="+mn-lt"/>
                <a:ea typeface="+mn-ea"/>
                <a:cs typeface="+mn-cs"/>
              </a:defRPr>
            </a:lvl1pPr>
            <a:lvl2pPr marL="457200" algn="l" rtl="0" fontAlgn="base">
              <a:spcBef>
                <a:spcPct val="0"/>
              </a:spcBef>
              <a:spcAft>
                <a:spcPct val="0"/>
              </a:spcAft>
              <a:defRPr sz="2000" b="1" kern="1200">
                <a:solidFill>
                  <a:schemeClr val="dk1"/>
                </a:solidFill>
                <a:latin typeface="+mn-lt"/>
                <a:ea typeface="+mn-ea"/>
                <a:cs typeface="+mn-cs"/>
              </a:defRPr>
            </a:lvl2pPr>
            <a:lvl3pPr marL="914400" algn="l" rtl="0" fontAlgn="base">
              <a:spcBef>
                <a:spcPct val="0"/>
              </a:spcBef>
              <a:spcAft>
                <a:spcPct val="0"/>
              </a:spcAft>
              <a:defRPr sz="2000" b="1" kern="1200">
                <a:solidFill>
                  <a:schemeClr val="dk1"/>
                </a:solidFill>
                <a:latin typeface="+mn-lt"/>
                <a:ea typeface="+mn-ea"/>
                <a:cs typeface="+mn-cs"/>
              </a:defRPr>
            </a:lvl3pPr>
            <a:lvl4pPr marL="1371600" algn="l" rtl="0" fontAlgn="base">
              <a:spcBef>
                <a:spcPct val="0"/>
              </a:spcBef>
              <a:spcAft>
                <a:spcPct val="0"/>
              </a:spcAft>
              <a:defRPr sz="2000" b="1" kern="1200">
                <a:solidFill>
                  <a:schemeClr val="dk1"/>
                </a:solidFill>
                <a:latin typeface="+mn-lt"/>
                <a:ea typeface="+mn-ea"/>
                <a:cs typeface="+mn-cs"/>
              </a:defRPr>
            </a:lvl4pPr>
            <a:lvl5pPr marL="1828800" algn="l" rtl="0" fontAlgn="base">
              <a:spcBef>
                <a:spcPct val="0"/>
              </a:spcBef>
              <a:spcAft>
                <a:spcPct val="0"/>
              </a:spcAft>
              <a:defRPr sz="2000" b="1" kern="1200">
                <a:solidFill>
                  <a:schemeClr val="dk1"/>
                </a:solidFill>
                <a:latin typeface="+mn-lt"/>
                <a:ea typeface="+mn-ea"/>
                <a:cs typeface="+mn-cs"/>
              </a:defRPr>
            </a:lvl5pPr>
            <a:lvl6pPr marL="2286000" algn="l" defTabSz="914400" rtl="0" eaLnBrk="1" latinLnBrk="0" hangingPunct="1">
              <a:defRPr sz="2000" b="1" kern="1200">
                <a:solidFill>
                  <a:schemeClr val="dk1"/>
                </a:solidFill>
                <a:latin typeface="+mn-lt"/>
                <a:ea typeface="+mn-ea"/>
                <a:cs typeface="+mn-cs"/>
              </a:defRPr>
            </a:lvl6pPr>
            <a:lvl7pPr marL="2743200" algn="l" defTabSz="914400" rtl="0" eaLnBrk="1" latinLnBrk="0" hangingPunct="1">
              <a:defRPr sz="2000" b="1" kern="1200">
                <a:solidFill>
                  <a:schemeClr val="dk1"/>
                </a:solidFill>
                <a:latin typeface="+mn-lt"/>
                <a:ea typeface="+mn-ea"/>
                <a:cs typeface="+mn-cs"/>
              </a:defRPr>
            </a:lvl7pPr>
            <a:lvl8pPr marL="3200400" algn="l" defTabSz="914400" rtl="0" eaLnBrk="1" latinLnBrk="0" hangingPunct="1">
              <a:defRPr sz="2000" b="1" kern="1200">
                <a:solidFill>
                  <a:schemeClr val="dk1"/>
                </a:solidFill>
                <a:latin typeface="+mn-lt"/>
                <a:ea typeface="+mn-ea"/>
                <a:cs typeface="+mn-cs"/>
              </a:defRPr>
            </a:lvl8pPr>
            <a:lvl9pPr marL="3657600" algn="l" defTabSz="914400" rtl="0" eaLnBrk="1" latinLnBrk="0" hangingPunct="1">
              <a:defRPr sz="2000" b="1" kern="1200">
                <a:solidFill>
                  <a:schemeClr val="dk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STKaiti"/>
                <a:cs typeface="+mn-cs"/>
              </a:rPr>
              <a:t>Test Environment Setup Request</a:t>
            </a:r>
          </a:p>
        </p:txBody>
      </p:sp>
      <p:sp>
        <p:nvSpPr>
          <p:cNvPr id="15" name="Flowchart: Decision 14"/>
          <p:cNvSpPr/>
          <p:nvPr/>
        </p:nvSpPr>
        <p:spPr>
          <a:xfrm>
            <a:off x="3207156" y="2554392"/>
            <a:ext cx="897755" cy="456163"/>
          </a:xfrm>
          <a:prstGeom prst="flowChartDecision">
            <a:avLst/>
          </a:prstGeom>
          <a:solidFill>
            <a:schemeClr val="accent1">
              <a:lumMod val="20000"/>
              <a:lumOff val="80000"/>
            </a:schemeClr>
          </a:solidFill>
          <a:ln w="9525"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Env Issue?</a:t>
            </a:r>
          </a:p>
        </p:txBody>
      </p:sp>
      <p:sp>
        <p:nvSpPr>
          <p:cNvPr id="16" name="Flowchart: Decision 15"/>
          <p:cNvSpPr/>
          <p:nvPr/>
        </p:nvSpPr>
        <p:spPr>
          <a:xfrm>
            <a:off x="4250181" y="2543817"/>
            <a:ext cx="897755" cy="456163"/>
          </a:xfrm>
          <a:prstGeom prst="flowChartDecision">
            <a:avLst/>
          </a:prstGeom>
          <a:solidFill>
            <a:schemeClr val="accent1">
              <a:lumMod val="20000"/>
              <a:lumOff val="80000"/>
            </a:schemeClr>
          </a:solidFill>
          <a:ln w="9525"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Sanity Test Passed?</a:t>
            </a:r>
          </a:p>
        </p:txBody>
      </p:sp>
      <p:sp>
        <p:nvSpPr>
          <p:cNvPr id="17" name="Rectangle 16"/>
          <p:cNvSpPr/>
          <p:nvPr/>
        </p:nvSpPr>
        <p:spPr>
          <a:xfrm>
            <a:off x="5402162" y="2553522"/>
            <a:ext cx="1149800" cy="356403"/>
          </a:xfrm>
          <a:prstGeom prst="rect">
            <a:avLst/>
          </a:prstGeom>
          <a:solidFill>
            <a:schemeClr val="accent1">
              <a:lumMod val="20000"/>
              <a:lumOff val="80000"/>
            </a:schemeClr>
          </a:solidFill>
          <a:ln w="9525"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latin typeface="Calibri Light" pitchFamily="34" charset="0"/>
                <a:ea typeface="ヒラギノ角ゴ Pro W3" pitchFamily="124" charset="-128"/>
                <a:cs typeface="+mn-cs"/>
              </a:rPr>
              <a:t>Perform Release/ Regression Testing  </a:t>
            </a:r>
          </a:p>
        </p:txBody>
      </p:sp>
      <p:sp>
        <p:nvSpPr>
          <p:cNvPr id="18" name="TextBox 280"/>
          <p:cNvSpPr txBox="1"/>
          <p:nvPr/>
        </p:nvSpPr>
        <p:spPr>
          <a:xfrm>
            <a:off x="108114" y="1053538"/>
            <a:ext cx="574020" cy="663430"/>
          </a:xfrm>
          <a:prstGeom prst="rect">
            <a:avLst/>
          </a:prstGeom>
          <a:solidFill>
            <a:srgbClr val="ED8B00"/>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EFDFD"/>
                </a:solidFill>
                <a:effectLst/>
                <a:uLnTx/>
                <a:uFillTx/>
                <a:latin typeface="Calibri Light" pitchFamily="34" charset="0"/>
                <a:ea typeface="STKaiti"/>
                <a:cs typeface="Arial" pitchFamily="34" charset="0"/>
              </a:rPr>
              <a:t>Release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EFDFD"/>
                </a:solidFill>
                <a:effectLst/>
                <a:uLnTx/>
                <a:uFillTx/>
                <a:latin typeface="Calibri Light" pitchFamily="34" charset="0"/>
                <a:ea typeface="STKaiti"/>
                <a:cs typeface="Arial" pitchFamily="34" charset="0"/>
              </a:rPr>
              <a:t>Management Team</a:t>
            </a:r>
          </a:p>
        </p:txBody>
      </p:sp>
      <p:sp>
        <p:nvSpPr>
          <p:cNvPr id="19" name="TextBox 281"/>
          <p:cNvSpPr txBox="1"/>
          <p:nvPr/>
        </p:nvSpPr>
        <p:spPr>
          <a:xfrm>
            <a:off x="108114" y="1725658"/>
            <a:ext cx="574020" cy="715411"/>
          </a:xfrm>
          <a:prstGeom prst="rect">
            <a:avLst/>
          </a:prstGeom>
          <a:solidFill>
            <a:srgbClr val="2C2E8C"/>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EFDFD"/>
                </a:solidFill>
                <a:effectLst/>
                <a:uLnTx/>
                <a:uFillTx/>
                <a:latin typeface="Calibri Light" pitchFamily="34" charset="0"/>
                <a:ea typeface="STKaiti"/>
                <a:cs typeface="Arial" pitchFamily="34" charset="0"/>
              </a:rPr>
              <a:t>Test Envn. Management Team</a:t>
            </a:r>
          </a:p>
        </p:txBody>
      </p:sp>
      <p:sp>
        <p:nvSpPr>
          <p:cNvPr id="20" name="TextBox 282"/>
          <p:cNvSpPr txBox="1"/>
          <p:nvPr/>
        </p:nvSpPr>
        <p:spPr>
          <a:xfrm>
            <a:off x="108114" y="2451773"/>
            <a:ext cx="574020" cy="625192"/>
          </a:xfrm>
          <a:prstGeom prst="rect">
            <a:avLst/>
          </a:prstGeom>
          <a:solidFill>
            <a:srgbClr val="2C2E8C"/>
          </a:solidFill>
        </p:spPr>
        <p:txBody>
          <a:bodyPr vert="vert270" wrap="square" rtlCol="0">
            <a:spAutoFit/>
          </a:bodyPr>
          <a:lstStyle>
            <a:defPPr>
              <a:defRPr lang="en-IN"/>
            </a:defPPr>
            <a:lvl1pPr algn="l" rtl="0" fontAlgn="base">
              <a:spcBef>
                <a:spcPct val="0"/>
              </a:spcBef>
              <a:spcAft>
                <a:spcPct val="0"/>
              </a:spcAft>
              <a:defRPr sz="2000" b="1" kern="1200">
                <a:solidFill>
                  <a:schemeClr val="tx1"/>
                </a:solidFill>
                <a:latin typeface="Times"/>
                <a:ea typeface="+mn-ea"/>
                <a:cs typeface="Arial" pitchFamily="34" charset="0"/>
              </a:defRPr>
            </a:lvl1pPr>
            <a:lvl2pPr marL="457200" algn="l" rtl="0" fontAlgn="base">
              <a:spcBef>
                <a:spcPct val="0"/>
              </a:spcBef>
              <a:spcAft>
                <a:spcPct val="0"/>
              </a:spcAft>
              <a:defRPr sz="2000" b="1" kern="1200">
                <a:solidFill>
                  <a:schemeClr val="tx1"/>
                </a:solidFill>
                <a:latin typeface="Times"/>
                <a:ea typeface="+mn-ea"/>
                <a:cs typeface="Arial" pitchFamily="34" charset="0"/>
              </a:defRPr>
            </a:lvl2pPr>
            <a:lvl3pPr marL="914400" algn="l" rtl="0" fontAlgn="base">
              <a:spcBef>
                <a:spcPct val="0"/>
              </a:spcBef>
              <a:spcAft>
                <a:spcPct val="0"/>
              </a:spcAft>
              <a:defRPr sz="2000" b="1" kern="1200">
                <a:solidFill>
                  <a:schemeClr val="tx1"/>
                </a:solidFill>
                <a:latin typeface="Times"/>
                <a:ea typeface="+mn-ea"/>
                <a:cs typeface="Arial" pitchFamily="34" charset="0"/>
              </a:defRPr>
            </a:lvl3pPr>
            <a:lvl4pPr marL="1371600" algn="l" rtl="0" fontAlgn="base">
              <a:spcBef>
                <a:spcPct val="0"/>
              </a:spcBef>
              <a:spcAft>
                <a:spcPct val="0"/>
              </a:spcAft>
              <a:defRPr sz="2000" b="1" kern="1200">
                <a:solidFill>
                  <a:schemeClr val="tx1"/>
                </a:solidFill>
                <a:latin typeface="Times"/>
                <a:ea typeface="+mn-ea"/>
                <a:cs typeface="Arial" pitchFamily="34" charset="0"/>
              </a:defRPr>
            </a:lvl4pPr>
            <a:lvl5pPr marL="1828800" algn="l" rtl="0" fontAlgn="base">
              <a:spcBef>
                <a:spcPct val="0"/>
              </a:spcBef>
              <a:spcAft>
                <a:spcPct val="0"/>
              </a:spcAft>
              <a:defRPr sz="2000" b="1" kern="1200">
                <a:solidFill>
                  <a:schemeClr val="tx1"/>
                </a:solidFill>
                <a:latin typeface="Times"/>
                <a:ea typeface="+mn-ea"/>
                <a:cs typeface="Arial" pitchFamily="34" charset="0"/>
              </a:defRPr>
            </a:lvl5pPr>
            <a:lvl6pPr marL="2286000" algn="l" defTabSz="914400" rtl="0" eaLnBrk="1" latinLnBrk="0" hangingPunct="1">
              <a:defRPr sz="2000" b="1" kern="1200">
                <a:solidFill>
                  <a:schemeClr val="tx1"/>
                </a:solidFill>
                <a:latin typeface="Times"/>
                <a:ea typeface="+mn-ea"/>
                <a:cs typeface="Arial" pitchFamily="34" charset="0"/>
              </a:defRPr>
            </a:lvl6pPr>
            <a:lvl7pPr marL="2743200" algn="l" defTabSz="914400" rtl="0" eaLnBrk="1" latinLnBrk="0" hangingPunct="1">
              <a:defRPr sz="2000" b="1" kern="1200">
                <a:solidFill>
                  <a:schemeClr val="tx1"/>
                </a:solidFill>
                <a:latin typeface="Times"/>
                <a:ea typeface="+mn-ea"/>
                <a:cs typeface="Arial" pitchFamily="34" charset="0"/>
              </a:defRPr>
            </a:lvl7pPr>
            <a:lvl8pPr marL="3200400" algn="l" defTabSz="914400" rtl="0" eaLnBrk="1" latinLnBrk="0" hangingPunct="1">
              <a:defRPr sz="2000" b="1" kern="1200">
                <a:solidFill>
                  <a:schemeClr val="tx1"/>
                </a:solidFill>
                <a:latin typeface="Times"/>
                <a:ea typeface="+mn-ea"/>
                <a:cs typeface="Arial" pitchFamily="34" charset="0"/>
              </a:defRPr>
            </a:lvl8pPr>
            <a:lvl9pPr marL="3657600" algn="l" defTabSz="914400" rtl="0" eaLnBrk="1" latinLnBrk="0" hangingPunct="1">
              <a:defRPr sz="2000" b="1" kern="1200">
                <a:solidFill>
                  <a:schemeClr val="tx1"/>
                </a:solidFill>
                <a:latin typeface="Times"/>
                <a:ea typeface="+mn-ea"/>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EFDFD"/>
                </a:solidFill>
                <a:effectLst/>
                <a:uLnTx/>
                <a:uFillTx/>
                <a:latin typeface="Calibri Light" pitchFamily="34" charset="0"/>
                <a:ea typeface="STKaiti"/>
                <a:cs typeface="Arial" pitchFamily="34" charset="0"/>
              </a:rPr>
              <a:t>Project/ Testing Team</a:t>
            </a:r>
          </a:p>
        </p:txBody>
      </p:sp>
      <p:cxnSp>
        <p:nvCxnSpPr>
          <p:cNvPr id="21" name="Straight Arrow Connector 20"/>
          <p:cNvCxnSpPr>
            <a:stCxn id="14" idx="0"/>
            <a:endCxn id="11" idx="2"/>
          </p:cNvCxnSpPr>
          <p:nvPr/>
        </p:nvCxnSpPr>
        <p:spPr bwMode="auto">
          <a:xfrm flipV="1">
            <a:off x="1318681" y="2259360"/>
            <a:ext cx="0" cy="31590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Straight Arrow Connector 21"/>
          <p:cNvCxnSpPr/>
          <p:nvPr/>
        </p:nvCxnSpPr>
        <p:spPr bwMode="auto">
          <a:xfrm flipV="1">
            <a:off x="1318681" y="1542404"/>
            <a:ext cx="0" cy="315902"/>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p:nvPr/>
        </p:nvCxnSpPr>
        <p:spPr bwMode="auto">
          <a:xfrm>
            <a:off x="3494342" y="1345763"/>
            <a:ext cx="483406"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1859893" y="1381634"/>
            <a:ext cx="414348"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flipH="1">
            <a:off x="2868298" y="2760542"/>
            <a:ext cx="345291"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flipV="1">
            <a:off x="2868298" y="2379949"/>
            <a:ext cx="0" cy="36493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flipV="1">
            <a:off x="2860362" y="1552155"/>
            <a:ext cx="0" cy="273698"/>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a:stCxn id="10" idx="2"/>
          </p:cNvCxnSpPr>
          <p:nvPr/>
        </p:nvCxnSpPr>
        <p:spPr bwMode="auto">
          <a:xfrm>
            <a:off x="4695790" y="1540062"/>
            <a:ext cx="6120" cy="318244"/>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4703982" y="2235278"/>
            <a:ext cx="0" cy="318244"/>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flipH="1">
            <a:off x="4112066" y="2773699"/>
            <a:ext cx="138116" cy="0"/>
          </a:xfrm>
          <a:prstGeom prst="line">
            <a:avLst/>
          </a:pr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5129591" y="2744879"/>
            <a:ext cx="276232" cy="0"/>
          </a:xfrm>
          <a:prstGeom prst="straightConnector1">
            <a:avLst/>
          </a:prstGeom>
          <a:solidFill>
            <a:schemeClr val="folHlink"/>
          </a:solidFill>
          <a:ln w="6350"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Group 2"/>
          <p:cNvGrpSpPr/>
          <p:nvPr/>
        </p:nvGrpSpPr>
        <p:grpSpPr>
          <a:xfrm>
            <a:off x="5423890" y="777979"/>
            <a:ext cx="656944" cy="430887"/>
            <a:chOff x="4989706" y="736206"/>
            <a:chExt cx="656944" cy="430887"/>
          </a:xfrm>
        </p:grpSpPr>
        <p:sp>
          <p:nvSpPr>
            <p:cNvPr id="32" name="Rectangle 31"/>
            <p:cNvSpPr/>
            <p:nvPr/>
          </p:nvSpPr>
          <p:spPr bwMode="auto">
            <a:xfrm>
              <a:off x="4989706" y="824310"/>
              <a:ext cx="170976" cy="138918"/>
            </a:xfrm>
            <a:prstGeom prst="rect">
              <a:avLst/>
            </a:prstGeom>
            <a:solidFill>
              <a:schemeClr val="accent3">
                <a:lumMod val="20000"/>
                <a:lumOff val="80000"/>
              </a:schemeClr>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4" name="TextBox 33"/>
            <p:cNvSpPr txBox="1"/>
            <p:nvPr/>
          </p:nvSpPr>
          <p:spPr>
            <a:xfrm>
              <a:off x="5075195" y="736206"/>
              <a:ext cx="571455"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Phoenix</a:t>
              </a:r>
            </a:p>
          </p:txBody>
        </p:sp>
      </p:grpSp>
      <p:grpSp>
        <p:nvGrpSpPr>
          <p:cNvPr id="4" name="Group 3"/>
          <p:cNvGrpSpPr/>
          <p:nvPr/>
        </p:nvGrpSpPr>
        <p:grpSpPr>
          <a:xfrm>
            <a:off x="6081750" y="820247"/>
            <a:ext cx="656943" cy="261016"/>
            <a:chOff x="5749170" y="763250"/>
            <a:chExt cx="656943" cy="261016"/>
          </a:xfrm>
        </p:grpSpPr>
        <p:sp>
          <p:nvSpPr>
            <p:cNvPr id="33" name="Rectangle 32"/>
            <p:cNvSpPr/>
            <p:nvPr/>
          </p:nvSpPr>
          <p:spPr bwMode="auto">
            <a:xfrm>
              <a:off x="5749170" y="837010"/>
              <a:ext cx="170976" cy="138918"/>
            </a:xfrm>
            <a:prstGeom prst="rect">
              <a:avLst/>
            </a:prstGeom>
            <a:solidFill>
              <a:srgbClr val="F0F0F0"/>
            </a:solidFill>
            <a:ln w="635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35" name="TextBox 34"/>
            <p:cNvSpPr txBox="1"/>
            <p:nvPr/>
          </p:nvSpPr>
          <p:spPr>
            <a:xfrm>
              <a:off x="5834658" y="763250"/>
              <a:ext cx="571455" cy="2610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LTI</a:t>
              </a:r>
            </a:p>
          </p:txBody>
        </p:sp>
      </p:grpSp>
      <p:sp>
        <p:nvSpPr>
          <p:cNvPr id="36" name="TextBox 35"/>
          <p:cNvSpPr txBox="1"/>
          <p:nvPr/>
        </p:nvSpPr>
        <p:spPr>
          <a:xfrm>
            <a:off x="2765247" y="2522407"/>
            <a:ext cx="571455" cy="2610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Yes</a:t>
            </a:r>
          </a:p>
        </p:txBody>
      </p:sp>
      <p:sp>
        <p:nvSpPr>
          <p:cNvPr id="37" name="TextBox 36"/>
          <p:cNvSpPr txBox="1"/>
          <p:nvPr/>
        </p:nvSpPr>
        <p:spPr>
          <a:xfrm>
            <a:off x="3857914" y="2494527"/>
            <a:ext cx="571455" cy="2610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No</a:t>
            </a:r>
          </a:p>
        </p:txBody>
      </p:sp>
      <p:sp>
        <p:nvSpPr>
          <p:cNvPr id="38" name="TextBox 37"/>
          <p:cNvSpPr txBox="1"/>
          <p:nvPr/>
        </p:nvSpPr>
        <p:spPr>
          <a:xfrm>
            <a:off x="4929431" y="2484172"/>
            <a:ext cx="571455" cy="2610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Yes</a:t>
            </a:r>
          </a:p>
        </p:txBody>
      </p:sp>
      <p:sp>
        <p:nvSpPr>
          <p:cNvPr id="50" name="Rectangle 49"/>
          <p:cNvSpPr/>
          <p:nvPr/>
        </p:nvSpPr>
        <p:spPr>
          <a:xfrm rot="10800000" flipV="1">
            <a:off x="6752610" y="813123"/>
            <a:ext cx="2285433" cy="4168779"/>
          </a:xfrm>
          <a:prstGeom prst="rect">
            <a:avLst/>
          </a:prstGeom>
          <a:solidFill>
            <a:schemeClr val="tx2">
              <a:lumMod val="20000"/>
              <a:lumOff val="80000"/>
            </a:schemeClr>
          </a:solidFill>
          <a:ln>
            <a:noFill/>
          </a:ln>
          <a:extLst/>
        </p:spPr>
        <p:txBody>
          <a:bodyPr lIns="0" rIns="0" anchor="t"/>
          <a:lstStyle/>
          <a:p>
            <a:pPr marL="171450" marR="0" lvl="0" indent="-171450" algn="l" defTabSz="6858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Our Key activities for Test Environment Management includes Environment Planning and provisioning, Environment Delivery, Data Management and Maintenance </a:t>
            </a:r>
          </a:p>
          <a:p>
            <a:pPr marL="171450" marR="0" lvl="0" indent="-171450" algn="l" defTabSz="6858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 Environment Management will comprise of Test Environment Analysis, Transforming Blueprint, Updating Test Environment strategy</a:t>
            </a:r>
          </a:p>
          <a:p>
            <a:pPr marL="171450" marR="0" lvl="0" indent="-171450" algn="l" defTabSz="6858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It will also include Updating Data Governance strategy, Setting up Compliance Validation framework,</a:t>
            </a:r>
          </a:p>
          <a:p>
            <a:pPr marL="171450" marR="0" lvl="0" indent="-171450" algn="l" defTabSz="6858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Setting up Change management, Demand and Capacity planning, Establishing Application Onboarding office, Operations Handover and Calibration are also part of Test Environment Management</a:t>
            </a:r>
          </a:p>
        </p:txBody>
      </p:sp>
      <p:sp>
        <p:nvSpPr>
          <p:cNvPr id="51" name="Oval 50"/>
          <p:cNvSpPr/>
          <p:nvPr/>
        </p:nvSpPr>
        <p:spPr>
          <a:xfrm>
            <a:off x="8494347" y="154814"/>
            <a:ext cx="304497" cy="271394"/>
          </a:xfrm>
          <a:prstGeom prst="ellipse">
            <a:avLst/>
          </a:prstGeom>
          <a:gradFill flip="none" rotWithShape="1">
            <a:gsLst>
              <a:gs pos="0">
                <a:srgbClr val="000000">
                  <a:lumMod val="50000"/>
                  <a:lumOff val="50000"/>
                  <a:shade val="30000"/>
                  <a:satMod val="115000"/>
                </a:srgbClr>
              </a:gs>
              <a:gs pos="100000">
                <a:srgbClr val="000000">
                  <a:lumMod val="50000"/>
                  <a:lumOff val="50000"/>
                  <a:shade val="67500"/>
                  <a:satMod val="115000"/>
                </a:srgbClr>
              </a:gs>
            </a:gsLst>
            <a:lin ang="16200000" scaled="1"/>
            <a:tileRect/>
          </a:gradFill>
          <a:ln w="19050">
            <a:solidFill>
              <a:srgbClr val="000000">
                <a:lumMod val="75000"/>
                <a:lumOff val="25000"/>
              </a:srgbClr>
            </a:solidFill>
            <a:round/>
            <a:headEnd/>
            <a:tailEnd/>
          </a:ln>
        </p:spPr>
        <p:txBody>
          <a:bodyPr wrap="square"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Roboto" panose="020B0604020202020204" charset="0"/>
                <a:ea typeface="Roboto" panose="020B0604020202020204" charset="0"/>
                <a:cs typeface="Arial" pitchFamily="34" charset="0"/>
              </a:rPr>
              <a:t>6</a:t>
            </a:r>
          </a:p>
        </p:txBody>
      </p:sp>
      <p:sp>
        <p:nvSpPr>
          <p:cNvPr id="52" name="Rectangle 51"/>
          <p:cNvSpPr/>
          <p:nvPr/>
        </p:nvSpPr>
        <p:spPr>
          <a:xfrm>
            <a:off x="384600" y="3817743"/>
            <a:ext cx="5189705" cy="677108"/>
          </a:xfrm>
          <a:prstGeom prst="rect">
            <a:avLst/>
          </a:prstGeom>
          <a:solidFill>
            <a:schemeClr val="tx2">
              <a:lumMod val="20000"/>
              <a:lumOff val="80000"/>
            </a:schemeClr>
          </a:solidFill>
        </p:spPr>
        <p:txBody>
          <a:bodyPr wrap="square">
            <a:spAutoFit/>
          </a:bodyPr>
          <a:lstStyle/>
          <a:p>
            <a:pPr marL="180971" marR="0" lvl="0" indent="-180971" algn="l" defTabSz="914400" rtl="0" eaLnBrk="1" fontAlgn="base" latinLnBrk="0" hangingPunct="1">
              <a:lnSpc>
                <a:spcPct val="100000"/>
              </a:lnSpc>
              <a:spcBef>
                <a:spcPts val="300"/>
              </a:spcBef>
              <a:spcAft>
                <a:spcPts val="300"/>
              </a:spcAft>
              <a:buClrTx/>
              <a:buSzTx/>
              <a:buFont typeface="Arial" panose="020B0604020202020204" pitchFamily="34" charset="0"/>
              <a:buChar char="•"/>
              <a:tabLst>
                <a:tab pos="457189" algn="l"/>
              </a:tabLst>
              <a:defRPr/>
            </a:pPr>
            <a:r>
              <a:rPr kumimoji="0" lang="en-US" sz="110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Calibri" panose="020F0502020204030204" pitchFamily="34" charset="0"/>
              </a:rPr>
              <a:t>LTI will do the initial </a:t>
            </a:r>
            <a:r>
              <a:rPr kumimoji="0" lang="en-US" sz="110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Times New Roman" pitchFamily="18" charset="0"/>
                <a:cs typeface="Times New Roman" pitchFamily="18" charset="0"/>
              </a:rPr>
              <a:t>setup Test environment but the hardware setup will be the responsibility of Phoenix</a:t>
            </a:r>
          </a:p>
          <a:p>
            <a:pPr marL="180971" marR="0" lvl="0" indent="-180971" algn="l" defTabSz="914400" rtl="0" eaLnBrk="1" fontAlgn="base" latinLnBrk="0" hangingPunct="1">
              <a:lnSpc>
                <a:spcPct val="100000"/>
              </a:lnSpc>
              <a:spcBef>
                <a:spcPts val="300"/>
              </a:spcBef>
              <a:spcAft>
                <a:spcPts val="300"/>
              </a:spcAft>
              <a:buClrTx/>
              <a:buSzTx/>
              <a:buFont typeface="Arial" panose="020B0604020202020204" pitchFamily="34" charset="0"/>
              <a:buChar char="•"/>
              <a:tabLst>
                <a:tab pos="457189" algn="l"/>
              </a:tabLst>
              <a:defRPr/>
            </a:pPr>
            <a:r>
              <a:rPr kumimoji="0" lang="en-US" sz="110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Calibri" panose="020F0502020204030204" pitchFamily="34" charset="0"/>
              </a:rPr>
              <a:t>Test Data will be prepared by Manual Testing Team</a:t>
            </a:r>
          </a:p>
        </p:txBody>
      </p:sp>
      <p:pic>
        <p:nvPicPr>
          <p:cNvPr id="53" name="Picture 52"/>
          <p:cNvPicPr>
            <a:picLocks noChangeAspect="1"/>
          </p:cNvPicPr>
          <p:nvPr/>
        </p:nvPicPr>
        <p:blipFill>
          <a:blip r:embed="rId2"/>
          <a:stretch>
            <a:fillRect/>
          </a:stretch>
        </p:blipFill>
        <p:spPr>
          <a:xfrm>
            <a:off x="163494" y="3760778"/>
            <a:ext cx="298730" cy="237765"/>
          </a:xfrm>
          <a:prstGeom prst="rect">
            <a:avLst/>
          </a:prstGeom>
        </p:spPr>
      </p:pic>
      <p:sp>
        <p:nvSpPr>
          <p:cNvPr id="54" name="Rectangle: Rounded Corners 53">
            <a:extLst/>
          </p:cNvPr>
          <p:cNvSpPr/>
          <p:nvPr/>
        </p:nvSpPr>
        <p:spPr>
          <a:xfrm>
            <a:off x="6752612" y="530806"/>
            <a:ext cx="2285433" cy="289441"/>
          </a:xfrm>
          <a:prstGeom prst="roundRect">
            <a:avLst/>
          </a:prstGeom>
          <a:solidFill>
            <a:srgbClr val="2C2E8C"/>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EFDFD"/>
                </a:solidFill>
                <a:effectLst/>
                <a:uLnTx/>
                <a:uFillTx/>
                <a:latin typeface="Calibri Light" panose="020F0302020204030204" pitchFamily="34" charset="0"/>
                <a:ea typeface="Calibri" panose="020F0502020204030204" pitchFamily="34" charset="0"/>
                <a:cs typeface="+mn-cs"/>
              </a:rPr>
              <a:t>Key Highlights</a:t>
            </a:r>
          </a:p>
        </p:txBody>
      </p:sp>
      <p:sp>
        <p:nvSpPr>
          <p:cNvPr id="44" name="Rectangle 43"/>
          <p:cNvSpPr/>
          <p:nvPr/>
        </p:nvSpPr>
        <p:spPr bwMode="auto">
          <a:xfrm>
            <a:off x="0" y="777979"/>
            <a:ext cx="6740525" cy="2396145"/>
          </a:xfrm>
          <a:prstGeom prst="rect">
            <a:avLst/>
          </a:prstGeom>
          <a:noFill/>
          <a:ln w="6350" cap="flat" cmpd="sng" algn="ctr">
            <a:solidFill>
              <a:schemeClr val="accent1">
                <a:lumMod val="50000"/>
              </a:schemeClr>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Tree>
    <p:extLst>
      <p:ext uri="{BB962C8B-B14F-4D97-AF65-F5344CB8AC3E}">
        <p14:creationId xmlns:p14="http://schemas.microsoft.com/office/powerpoint/2010/main" val="3031057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1">
            <a:extLst>
              <a:ext uri="{FF2B5EF4-FFF2-40B4-BE49-F238E27FC236}">
                <a16:creationId xmlns:a16="http://schemas.microsoft.com/office/drawing/2014/main" id="{1FA2159F-6B1D-48B7-8A81-662500871BA4}"/>
              </a:ext>
            </a:extLst>
          </p:cNvPr>
          <p:cNvSpPr>
            <a:spLocks noGrp="1"/>
          </p:cNvSpPr>
          <p:nvPr>
            <p:ph type="title"/>
          </p:nvPr>
        </p:nvSpPr>
        <p:spPr>
          <a:xfrm>
            <a:off x="184245" y="137517"/>
            <a:ext cx="8787181" cy="384673"/>
          </a:xfrm>
          <a:noFill/>
          <a:ln w="12700">
            <a:noFill/>
            <a:miter lim="800000"/>
            <a:headEnd/>
            <a:tailEnd/>
          </a:ln>
        </p:spPr>
        <p:txBody>
          <a:bodyPr vert="horz" wrap="square" lIns="0" tIns="0" rIns="0" bIns="0" numCol="1" anchor="t" anchorCtr="0" compatLnSpc="1">
            <a:prstTxWarp prst="textNoShape">
              <a:avLst/>
            </a:prstTxWarp>
            <a:spAutoFit/>
          </a:bodyPr>
          <a:lstStyle/>
          <a:p>
            <a:r>
              <a:rPr lang="en-US" b="1" dirty="0">
                <a:latin typeface="Calibri Light" panose="020F0302020204030204" pitchFamily="34" charset="0"/>
              </a:rPr>
              <a:t>                   : </a:t>
            </a:r>
            <a:r>
              <a:rPr lang="en-US" b="1" kern="1200" dirty="0"/>
              <a:t>E2E Automation &amp; Test Orchestration</a:t>
            </a:r>
          </a:p>
        </p:txBody>
      </p:sp>
      <p:pic>
        <p:nvPicPr>
          <p:cNvPr id="50" name="Picture 49"/>
          <p:cNvPicPr>
            <a:picLocks noChangeAspect="1"/>
          </p:cNvPicPr>
          <p:nvPr/>
        </p:nvPicPr>
        <p:blipFill>
          <a:blip r:embed="rId2"/>
          <a:stretch>
            <a:fillRect/>
          </a:stretch>
        </p:blipFill>
        <p:spPr>
          <a:xfrm>
            <a:off x="235948" y="48899"/>
            <a:ext cx="1351508" cy="564222"/>
          </a:xfrm>
          <a:prstGeom prst="rect">
            <a:avLst/>
          </a:prstGeom>
        </p:spPr>
      </p:pic>
      <p:sp>
        <p:nvSpPr>
          <p:cNvPr id="5" name="Rounded Rectangle 4"/>
          <p:cNvSpPr/>
          <p:nvPr/>
        </p:nvSpPr>
        <p:spPr bwMode="auto">
          <a:xfrm>
            <a:off x="191281" y="1453899"/>
            <a:ext cx="8702019" cy="1817115"/>
          </a:xfrm>
          <a:prstGeom prst="roundRect">
            <a:avLst/>
          </a:prstGeom>
          <a:ln>
            <a:solidFill>
              <a:schemeClr val="accent1"/>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sp>
        <p:nvSpPr>
          <p:cNvPr id="7" name="Rectangle 6"/>
          <p:cNvSpPr/>
          <p:nvPr/>
        </p:nvSpPr>
        <p:spPr bwMode="auto">
          <a:xfrm>
            <a:off x="1677355" y="1931002"/>
            <a:ext cx="1067910" cy="246206"/>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UI Automation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With </a:t>
            </a:r>
          </a:p>
        </p:txBody>
      </p:sp>
      <p:sp>
        <p:nvSpPr>
          <p:cNvPr id="8" name="Rectangle 7"/>
          <p:cNvSpPr/>
          <p:nvPr/>
        </p:nvSpPr>
        <p:spPr bwMode="auto">
          <a:xfrm>
            <a:off x="529563" y="2252011"/>
            <a:ext cx="1044941" cy="246567"/>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PDF Validation</a:t>
            </a:r>
          </a:p>
        </p:txBody>
      </p:sp>
      <p:sp>
        <p:nvSpPr>
          <p:cNvPr id="9" name="Rectangle 8"/>
          <p:cNvSpPr/>
          <p:nvPr/>
        </p:nvSpPr>
        <p:spPr bwMode="auto">
          <a:xfrm>
            <a:off x="544946" y="1932821"/>
            <a:ext cx="1019023" cy="244388"/>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Change</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Impact Analysis</a:t>
            </a:r>
          </a:p>
        </p:txBody>
      </p:sp>
      <p:sp>
        <p:nvSpPr>
          <p:cNvPr id="10" name="Rectangle 9"/>
          <p:cNvSpPr/>
          <p:nvPr/>
        </p:nvSpPr>
        <p:spPr bwMode="auto">
          <a:xfrm>
            <a:off x="529563" y="2544913"/>
            <a:ext cx="1044941" cy="257079"/>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Data Validation</a:t>
            </a:r>
          </a:p>
        </p:txBody>
      </p:sp>
      <p:pic>
        <p:nvPicPr>
          <p:cNvPr id="1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872" t="13821" r="3543" b="16118"/>
          <a:stretch/>
        </p:blipFill>
        <p:spPr bwMode="auto">
          <a:xfrm>
            <a:off x="814258" y="2239194"/>
            <a:ext cx="497613" cy="93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4"/>
          <a:stretch>
            <a:fillRect/>
          </a:stretch>
        </p:blipFill>
        <p:spPr>
          <a:xfrm>
            <a:off x="855089" y="2528978"/>
            <a:ext cx="415954" cy="121136"/>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a:off x="2377717" y="2052091"/>
            <a:ext cx="373904" cy="121450"/>
          </a:xfrm>
          <a:prstGeom prst="rect">
            <a:avLst/>
          </a:prstGeom>
          <a:solidFill>
            <a:schemeClr val="bg1"/>
          </a:solidFill>
        </p:spPr>
      </p:pic>
      <p:sp>
        <p:nvSpPr>
          <p:cNvPr id="16" name="Rectangle 15"/>
          <p:cNvSpPr/>
          <p:nvPr/>
        </p:nvSpPr>
        <p:spPr bwMode="auto">
          <a:xfrm>
            <a:off x="1666807" y="2246169"/>
            <a:ext cx="1094403" cy="238575"/>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Data Selector</a:t>
            </a:r>
          </a:p>
        </p:txBody>
      </p:sp>
      <p:sp>
        <p:nvSpPr>
          <p:cNvPr id="17" name="Rectangle 16"/>
          <p:cNvSpPr/>
          <p:nvPr/>
        </p:nvSpPr>
        <p:spPr bwMode="auto">
          <a:xfrm>
            <a:off x="1666807" y="2544913"/>
            <a:ext cx="1094403" cy="249442"/>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Data Compliance</a:t>
            </a:r>
          </a:p>
        </p:txBody>
      </p:sp>
      <p:pic>
        <p:nvPicPr>
          <p:cNvPr id="18" name="Picture 17"/>
          <p:cNvPicPr>
            <a:picLocks noChangeAspect="1"/>
          </p:cNvPicPr>
          <p:nvPr/>
        </p:nvPicPr>
        <p:blipFill rotWithShape="1">
          <a:blip r:embed="rId6"/>
          <a:srcRect l="24702" t="21710" r="26062" b="38913"/>
          <a:stretch/>
        </p:blipFill>
        <p:spPr>
          <a:xfrm>
            <a:off x="1970957" y="2231656"/>
            <a:ext cx="428954" cy="105223"/>
          </a:xfrm>
          <a:prstGeom prst="rect">
            <a:avLst/>
          </a:prstGeom>
        </p:spPr>
      </p:pic>
      <p:pic>
        <p:nvPicPr>
          <p:cNvPr id="19" name="Picture 18"/>
          <p:cNvPicPr>
            <a:picLocks noChangeAspect="1"/>
          </p:cNvPicPr>
          <p:nvPr/>
        </p:nvPicPr>
        <p:blipFill rotWithShape="1">
          <a:blip r:embed="rId7"/>
          <a:srcRect l="6958" t="13183" r="10782" b="34048"/>
          <a:stretch/>
        </p:blipFill>
        <p:spPr>
          <a:xfrm>
            <a:off x="1907421" y="2545485"/>
            <a:ext cx="556025" cy="114206"/>
          </a:xfrm>
          <a:prstGeom prst="rect">
            <a:avLst/>
          </a:prstGeom>
          <a:solidFill>
            <a:schemeClr val="bg1"/>
          </a:solidFill>
        </p:spPr>
      </p:pic>
      <p:pic>
        <p:nvPicPr>
          <p:cNvPr id="20" name="Picture 19"/>
          <p:cNvPicPr>
            <a:picLocks noChangeAspect="1"/>
          </p:cNvPicPr>
          <p:nvPr/>
        </p:nvPicPr>
        <p:blipFill>
          <a:blip r:embed="rId8"/>
          <a:stretch>
            <a:fillRect/>
          </a:stretch>
        </p:blipFill>
        <p:spPr>
          <a:xfrm>
            <a:off x="1203156" y="1888087"/>
            <a:ext cx="505361" cy="250737"/>
          </a:xfrm>
          <a:prstGeom prst="rect">
            <a:avLst/>
          </a:prstGeom>
        </p:spPr>
      </p:pic>
      <p:sp>
        <p:nvSpPr>
          <p:cNvPr id="21" name="Rectangle 20"/>
          <p:cNvSpPr/>
          <p:nvPr/>
        </p:nvSpPr>
        <p:spPr bwMode="auto">
          <a:xfrm>
            <a:off x="1666807" y="2842463"/>
            <a:ext cx="1094403" cy="294650"/>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Performance Testing</a:t>
            </a:r>
          </a:p>
        </p:txBody>
      </p:sp>
      <p:pic>
        <p:nvPicPr>
          <p:cNvPr id="22" name="Picture 21"/>
          <p:cNvPicPr>
            <a:picLocks noChangeAspect="1"/>
          </p:cNvPicPr>
          <p:nvPr/>
        </p:nvPicPr>
        <p:blipFill>
          <a:blip r:embed="rId9"/>
          <a:stretch>
            <a:fillRect/>
          </a:stretch>
        </p:blipFill>
        <p:spPr>
          <a:xfrm>
            <a:off x="1914143" y="2859050"/>
            <a:ext cx="542582" cy="131109"/>
          </a:xfrm>
          <a:prstGeom prst="rect">
            <a:avLst/>
          </a:prstGeom>
        </p:spPr>
      </p:pic>
      <p:sp>
        <p:nvSpPr>
          <p:cNvPr id="23" name="Rectangle 22"/>
          <p:cNvSpPr/>
          <p:nvPr/>
        </p:nvSpPr>
        <p:spPr bwMode="auto">
          <a:xfrm>
            <a:off x="529563" y="2841958"/>
            <a:ext cx="1044941" cy="295155"/>
          </a:xfrm>
          <a:prstGeom prst="rect">
            <a:avLst/>
          </a:prstGeom>
          <a:solidFill>
            <a:schemeClr val="accent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b"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Services Testing</a:t>
            </a:r>
          </a:p>
        </p:txBody>
      </p:sp>
      <p:pic>
        <p:nvPicPr>
          <p:cNvPr id="24" name="Picture 23"/>
          <p:cNvPicPr>
            <a:picLocks noChangeAspect="1"/>
          </p:cNvPicPr>
          <p:nvPr/>
        </p:nvPicPr>
        <p:blipFill rotWithShape="1">
          <a:blip r:embed="rId10"/>
          <a:srcRect t="18524" b="8828"/>
          <a:stretch/>
        </p:blipFill>
        <p:spPr>
          <a:xfrm>
            <a:off x="790538" y="2861846"/>
            <a:ext cx="545056" cy="132679"/>
          </a:xfrm>
          <a:prstGeom prst="rect">
            <a:avLst/>
          </a:prstGeom>
        </p:spPr>
      </p:pic>
      <p:sp>
        <p:nvSpPr>
          <p:cNvPr id="25" name="Rectangle 24"/>
          <p:cNvSpPr/>
          <p:nvPr/>
        </p:nvSpPr>
        <p:spPr bwMode="auto">
          <a:xfrm>
            <a:off x="2970012" y="1749214"/>
            <a:ext cx="2556599" cy="1434250"/>
          </a:xfrm>
          <a:prstGeom prst="rect">
            <a:avLst/>
          </a:prstGeom>
          <a:noFill/>
          <a:ln w="3175">
            <a:solidFill>
              <a:schemeClr val="tx2"/>
            </a:solidFill>
            <a:prstDash val="dash"/>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sp>
        <p:nvSpPr>
          <p:cNvPr id="26" name="Round Same Side Corner Rectangle 25"/>
          <p:cNvSpPr/>
          <p:nvPr/>
        </p:nvSpPr>
        <p:spPr bwMode="auto">
          <a:xfrm>
            <a:off x="3630504" y="1760616"/>
            <a:ext cx="1532291" cy="207048"/>
          </a:xfrm>
          <a:prstGeom prst="round2SameRect">
            <a:avLst/>
          </a:prstGeom>
          <a:no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rPr>
              <a:t>Script/Data Repository</a:t>
            </a:r>
          </a:p>
        </p:txBody>
      </p:sp>
      <p:sp>
        <p:nvSpPr>
          <p:cNvPr id="28" name="Rectangle 27"/>
          <p:cNvSpPr/>
          <p:nvPr/>
        </p:nvSpPr>
        <p:spPr bwMode="auto">
          <a:xfrm>
            <a:off x="3077321" y="2015848"/>
            <a:ext cx="1028700" cy="196965"/>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Business Process</a:t>
            </a:r>
          </a:p>
        </p:txBody>
      </p:sp>
      <p:sp>
        <p:nvSpPr>
          <p:cNvPr id="29" name="Rectangle 28"/>
          <p:cNvSpPr/>
          <p:nvPr/>
        </p:nvSpPr>
        <p:spPr bwMode="auto">
          <a:xfrm>
            <a:off x="3077321" y="2253778"/>
            <a:ext cx="1028700" cy="196965"/>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Business Scenarios</a:t>
            </a:r>
          </a:p>
        </p:txBody>
      </p:sp>
      <p:sp>
        <p:nvSpPr>
          <p:cNvPr id="30" name="Rectangle 29"/>
          <p:cNvSpPr/>
          <p:nvPr/>
        </p:nvSpPr>
        <p:spPr bwMode="auto">
          <a:xfrm>
            <a:off x="3077321" y="2491708"/>
            <a:ext cx="1028700" cy="196965"/>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Scenarios</a:t>
            </a:r>
          </a:p>
        </p:txBody>
      </p:sp>
      <p:sp>
        <p:nvSpPr>
          <p:cNvPr id="31" name="Rectangle 30"/>
          <p:cNvSpPr/>
          <p:nvPr/>
        </p:nvSpPr>
        <p:spPr bwMode="auto">
          <a:xfrm>
            <a:off x="4353658" y="2256820"/>
            <a:ext cx="1075949" cy="196965"/>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Data Repository</a:t>
            </a:r>
          </a:p>
        </p:txBody>
      </p:sp>
      <p:sp>
        <p:nvSpPr>
          <p:cNvPr id="32" name="Rectangle 31"/>
          <p:cNvSpPr/>
          <p:nvPr/>
        </p:nvSpPr>
        <p:spPr bwMode="auto">
          <a:xfrm>
            <a:off x="4353658" y="2496170"/>
            <a:ext cx="1075949" cy="262161"/>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Application Specific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Library</a:t>
            </a:r>
          </a:p>
        </p:txBody>
      </p:sp>
      <p:sp>
        <p:nvSpPr>
          <p:cNvPr id="34" name="Rectangle 33"/>
          <p:cNvSpPr/>
          <p:nvPr/>
        </p:nvSpPr>
        <p:spPr bwMode="auto">
          <a:xfrm>
            <a:off x="3034359" y="1965058"/>
            <a:ext cx="1137851" cy="986994"/>
          </a:xfrm>
          <a:prstGeom prst="rect">
            <a:avLst/>
          </a:prstGeom>
          <a:noFill/>
          <a:ln w="6350" cap="flat" cmpd="sng" algn="ctr">
            <a:solidFill>
              <a:schemeClr val="tx2"/>
            </a:solidFill>
            <a:prstDash val="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sp>
        <p:nvSpPr>
          <p:cNvPr id="35" name="Rectangle 34"/>
          <p:cNvSpPr/>
          <p:nvPr/>
        </p:nvSpPr>
        <p:spPr bwMode="auto">
          <a:xfrm>
            <a:off x="4277312" y="2212202"/>
            <a:ext cx="1211205" cy="580099"/>
          </a:xfrm>
          <a:prstGeom prst="rect">
            <a:avLst/>
          </a:prstGeom>
          <a:noFill/>
          <a:ln w="6350" cap="flat" cmpd="sng" algn="ctr">
            <a:solidFill>
              <a:schemeClr val="tx2"/>
            </a:solidFill>
            <a:prstDash val="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pic>
        <p:nvPicPr>
          <p:cNvPr id="36" name="Picture 35">
            <a:hlinkClick r:id="" action="ppaction://noaction"/>
          </p:cNvPr>
          <p:cNvPicPr>
            <a:picLocks noChangeAspect="1"/>
          </p:cNvPicPr>
          <p:nvPr/>
        </p:nvPicPr>
        <p:blipFill>
          <a:blip r:embed="rId11">
            <a:clrChange>
              <a:clrFrom>
                <a:srgbClr val="FFFFFF"/>
              </a:clrFrom>
              <a:clrTo>
                <a:srgbClr val="FFFFFF">
                  <a:alpha val="0"/>
                </a:srgbClr>
              </a:clrTo>
            </a:clrChange>
          </a:blip>
          <a:stretch>
            <a:fillRect/>
          </a:stretch>
        </p:blipFill>
        <p:spPr>
          <a:xfrm>
            <a:off x="3786645" y="2175482"/>
            <a:ext cx="548603" cy="133119"/>
          </a:xfrm>
          <a:prstGeom prst="rect">
            <a:avLst/>
          </a:prstGeom>
          <a:solidFill>
            <a:schemeClr val="bg1"/>
          </a:solidFill>
        </p:spPr>
      </p:pic>
      <p:sp>
        <p:nvSpPr>
          <p:cNvPr id="39" name="Rectangle 38"/>
          <p:cNvSpPr/>
          <p:nvPr/>
        </p:nvSpPr>
        <p:spPr bwMode="auto">
          <a:xfrm>
            <a:off x="6834894" y="2566845"/>
            <a:ext cx="1752773" cy="364911"/>
          </a:xfrm>
          <a:prstGeom prst="rect">
            <a:avLst/>
          </a:prstGeom>
          <a:solidFill>
            <a:srgbClr val="D2ECF6"/>
          </a:solidFill>
          <a:ln w="6350" cap="flat" cmpd="sng" algn="ctr">
            <a:no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Reports Engine</a:t>
            </a:r>
          </a:p>
        </p:txBody>
      </p:sp>
      <p:sp>
        <p:nvSpPr>
          <p:cNvPr id="41" name="Rectangle 40"/>
          <p:cNvSpPr/>
          <p:nvPr/>
        </p:nvSpPr>
        <p:spPr bwMode="auto">
          <a:xfrm>
            <a:off x="6834807" y="2106176"/>
            <a:ext cx="1752860" cy="396458"/>
          </a:xfrm>
          <a:prstGeom prst="rect">
            <a:avLst/>
          </a:prstGeom>
          <a:solidFill>
            <a:srgbClr val="D2ECF6"/>
          </a:solidFill>
          <a:ln w="6350" cap="flat" cmpd="sng" algn="ctr">
            <a:no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Notifications</a:t>
            </a:r>
          </a:p>
        </p:txBody>
      </p:sp>
      <p:pic>
        <p:nvPicPr>
          <p:cNvPr id="42" name="Picture 41"/>
          <p:cNvPicPr>
            <a:picLocks noChangeAspect="1"/>
          </p:cNvPicPr>
          <p:nvPr/>
        </p:nvPicPr>
        <p:blipFill>
          <a:blip r:embed="rId12">
            <a:extLst>
              <a:ext uri="{BEBA8EAE-BF5A-486C-A8C5-ECC9F3942E4B}">
                <a14:imgProps xmlns:a14="http://schemas.microsoft.com/office/drawing/2010/main">
                  <a14:imgLayer r:embed="rId13">
                    <a14:imgEffect>
                      <a14:backgroundRemoval t="2312" b="89595" l="9966" r="89691"/>
                    </a14:imgEffect>
                  </a14:imgLayer>
                </a14:imgProps>
              </a:ext>
            </a:extLst>
          </a:blip>
          <a:stretch>
            <a:fillRect/>
          </a:stretch>
        </p:blipFill>
        <p:spPr>
          <a:xfrm>
            <a:off x="6887224" y="2316484"/>
            <a:ext cx="427505" cy="163919"/>
          </a:xfrm>
          <a:prstGeom prst="rect">
            <a:avLst/>
          </a:prstGeom>
        </p:spPr>
      </p:pic>
      <p:pic>
        <p:nvPicPr>
          <p:cNvPr id="43" name="Picture 42"/>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backgroundMark x1="71815" y1="69588" x2="74517" y2="42268"/>
                        <a14:backgroundMark x1="55985" y1="23711" x2="55985" y2="23711"/>
                        <a14:backgroundMark x1="28185" y1="63402" x2="28185" y2="63402"/>
                      </a14:backgroundRemoval>
                    </a14:imgEffect>
                  </a14:imgLayer>
                </a14:imgProps>
              </a:ext>
            </a:extLst>
          </a:blip>
          <a:srcRect l="25870" t="15510" r="14372" b="21074"/>
          <a:stretch/>
        </p:blipFill>
        <p:spPr>
          <a:xfrm>
            <a:off x="7434909" y="2315741"/>
            <a:ext cx="340675" cy="164524"/>
          </a:xfrm>
          <a:prstGeom prst="rect">
            <a:avLst/>
          </a:prstGeom>
        </p:spPr>
      </p:pic>
      <p:pic>
        <p:nvPicPr>
          <p:cNvPr id="44" name="Picture 43"/>
          <p:cNvPicPr>
            <a:picLocks noChangeAspect="1"/>
          </p:cNvPicPr>
          <p:nvPr/>
        </p:nvPicPr>
        <p:blipFill>
          <a:blip r:embed="rId16">
            <a:extLst>
              <a:ext uri="{BEBA8EAE-BF5A-486C-A8C5-ECC9F3942E4B}">
                <a14:imgProps xmlns:a14="http://schemas.microsoft.com/office/drawing/2010/main">
                  <a14:imgLayer r:embed="rId17">
                    <a14:imgEffect>
                      <a14:backgroundRemoval t="800" b="85600" l="800" r="86400">
                        <a14:foregroundMark x1="31200" y1="36000" x2="60800" y2="34400"/>
                        <a14:foregroundMark x1="65600" y1="32800" x2="70400" y2="32000"/>
                        <a14:foregroundMark x1="35200" y1="76000" x2="48000" y2="76000"/>
                      </a14:backgroundRemoval>
                    </a14:imgEffect>
                  </a14:imgLayer>
                </a14:imgProps>
              </a:ext>
            </a:extLst>
          </a:blip>
          <a:stretch>
            <a:fillRect/>
          </a:stretch>
        </p:blipFill>
        <p:spPr>
          <a:xfrm>
            <a:off x="7840110" y="2263652"/>
            <a:ext cx="373343" cy="248401"/>
          </a:xfrm>
          <a:prstGeom prst="rect">
            <a:avLst/>
          </a:prstGeom>
        </p:spPr>
      </p:pic>
      <p:pic>
        <p:nvPicPr>
          <p:cNvPr id="45" name="Picture 44"/>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8169201" y="2268746"/>
            <a:ext cx="442931" cy="238214"/>
          </a:xfrm>
          <a:prstGeom prst="rect">
            <a:avLst/>
          </a:prstGeom>
        </p:spPr>
      </p:pic>
      <p:pic>
        <p:nvPicPr>
          <p:cNvPr id="46" name="Picture 45">
            <a:hlinkClick r:id="" action="ppaction://noaction"/>
            <a:extLst>
              <a:ext uri="{FF2B5EF4-FFF2-40B4-BE49-F238E27FC236}">
                <a16:creationId xmlns:a16="http://schemas.microsoft.com/office/drawing/2014/main" id="{0CB38307-96AF-467C-8AEA-837CB5599D8C}"/>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9872" t="31645" r="30850" b="46770"/>
          <a:stretch/>
        </p:blipFill>
        <p:spPr>
          <a:xfrm>
            <a:off x="8243430" y="2072128"/>
            <a:ext cx="313241" cy="191524"/>
          </a:xfrm>
          <a:prstGeom prst="ellipse">
            <a:avLst/>
          </a:prstGeom>
          <a:ln>
            <a:noFill/>
          </a:ln>
        </p:spPr>
      </p:pic>
      <p:sp>
        <p:nvSpPr>
          <p:cNvPr id="48" name="Rectangle 47"/>
          <p:cNvSpPr/>
          <p:nvPr/>
        </p:nvSpPr>
        <p:spPr bwMode="auto">
          <a:xfrm>
            <a:off x="3077321" y="2729638"/>
            <a:ext cx="1028700" cy="196965"/>
          </a:xfrm>
          <a:prstGeom prst="rect">
            <a:avLst/>
          </a:prstGeom>
          <a:solidFill>
            <a:schemeClr val="tx1">
              <a:lumMod val="20000"/>
              <a:lumOff val="80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Scripts/Cases</a:t>
            </a:r>
          </a:p>
        </p:txBody>
      </p:sp>
      <p:sp>
        <p:nvSpPr>
          <p:cNvPr id="56" name="Round Same Side Corner Rectangle 55"/>
          <p:cNvSpPr/>
          <p:nvPr/>
        </p:nvSpPr>
        <p:spPr bwMode="auto">
          <a:xfrm>
            <a:off x="245708" y="829799"/>
            <a:ext cx="8526439" cy="527048"/>
          </a:xfrm>
          <a:prstGeom prst="round2SameRect">
            <a:avLst/>
          </a:prstGeom>
          <a:solidFill>
            <a:schemeClr val="accent1">
              <a:lumMod val="40000"/>
              <a:lumOff val="60000"/>
            </a:schemeClr>
          </a:solidFill>
          <a:ln w="6350" cap="flat" cmpd="sng" algn="ctr">
            <a:solidFill>
              <a:srgbClr val="A5D9EE"/>
            </a:solidFill>
            <a:prstDash val="solid"/>
            <a:round/>
            <a:headEnd type="none" w="med" len="med"/>
            <a:tailEnd type="none" w="med" len="med"/>
          </a:ln>
          <a:effectLst/>
          <a:extLst/>
        </p:spPr>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50303"/>
                </a:solidFill>
                <a:effectLst/>
                <a:uLnTx/>
                <a:uFillTx/>
                <a:latin typeface="Calibri Light" panose="020F0302020204030204" pitchFamily="34" charset="0"/>
                <a:ea typeface="STKaiti"/>
                <a:cs typeface="+mn-cs"/>
              </a:rPr>
              <a:t>PLATO GUI</a:t>
            </a:r>
          </a:p>
        </p:txBody>
      </p:sp>
      <p:sp>
        <p:nvSpPr>
          <p:cNvPr id="69" name="Rectangle 68"/>
          <p:cNvSpPr/>
          <p:nvPr/>
        </p:nvSpPr>
        <p:spPr bwMode="auto">
          <a:xfrm>
            <a:off x="3449910" y="1527794"/>
            <a:ext cx="2232609" cy="158279"/>
          </a:xfrm>
          <a:prstGeom prst="rect">
            <a:avLst/>
          </a:prstGeom>
          <a:no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286FA0"/>
                </a:solidFill>
                <a:effectLst/>
                <a:uLnTx/>
                <a:uFillTx/>
                <a:latin typeface="Calibri Light" panose="020F0302020204030204" pitchFamily="34" charset="0"/>
                <a:ea typeface="STKaiti"/>
                <a:cs typeface="+mn-cs"/>
              </a:rPr>
              <a:t>EXECUTION ENGINE</a:t>
            </a:r>
          </a:p>
        </p:txBody>
      </p:sp>
      <p:pic>
        <p:nvPicPr>
          <p:cNvPr id="70" name="Picture 69"/>
          <p:cNvPicPr>
            <a:picLocks noChangeAspect="1"/>
          </p:cNvPicPr>
          <p:nvPr/>
        </p:nvPicPr>
        <p:blipFill>
          <a:blip r:embed="rId21">
            <a:extLst>
              <a:ext uri="{BEBA8EAE-BF5A-486C-A8C5-ECC9F3942E4B}">
                <a14:imgProps xmlns:a14="http://schemas.microsoft.com/office/drawing/2010/main">
                  <a14:imgLayer r:embed="rId22">
                    <a14:imgEffect>
                      <a14:backgroundRemoval t="0" b="98667" l="444" r="100000"/>
                    </a14:imgEffect>
                  </a14:imgLayer>
                </a14:imgProps>
              </a:ext>
            </a:extLst>
          </a:blip>
          <a:stretch>
            <a:fillRect/>
          </a:stretch>
        </p:blipFill>
        <p:spPr>
          <a:xfrm>
            <a:off x="5162795" y="1797056"/>
            <a:ext cx="289094" cy="207573"/>
          </a:xfrm>
          <a:prstGeom prst="rect">
            <a:avLst/>
          </a:prstGeom>
        </p:spPr>
      </p:pic>
      <p:sp>
        <p:nvSpPr>
          <p:cNvPr id="73" name="Rectangle 72"/>
          <p:cNvSpPr/>
          <p:nvPr/>
        </p:nvSpPr>
        <p:spPr bwMode="auto">
          <a:xfrm>
            <a:off x="436303" y="1749214"/>
            <a:ext cx="2420324" cy="1434250"/>
          </a:xfrm>
          <a:prstGeom prst="rect">
            <a:avLst/>
          </a:prstGeom>
          <a:noFill/>
          <a:ln w="3175">
            <a:solidFill>
              <a:schemeClr val="accent1"/>
            </a:solidFill>
            <a:prstDash val="dash"/>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124079"/>
                </a:solidFill>
                <a:effectLst/>
                <a:uLnTx/>
                <a:uFillTx/>
                <a:latin typeface="Calibri Light" panose="020F0302020204030204" pitchFamily="34" charset="0"/>
                <a:ea typeface="STKaiti"/>
                <a:cs typeface="+mn-cs"/>
              </a:rPr>
              <a:t>E2E Testing</a:t>
            </a:r>
          </a:p>
        </p:txBody>
      </p:sp>
      <p:pic>
        <p:nvPicPr>
          <p:cNvPr id="79" name="Picture 78"/>
          <p:cNvPicPr>
            <a:picLocks noChangeAspect="1"/>
          </p:cNvPicPr>
          <p:nvPr/>
        </p:nvPicPr>
        <p:blipFill rotWithShape="1">
          <a:blip r:embed="rId23"/>
          <a:srcRect l="3455" t="30324" r="3611" b="30241"/>
          <a:stretch/>
        </p:blipFill>
        <p:spPr>
          <a:xfrm>
            <a:off x="379539" y="855217"/>
            <a:ext cx="770495" cy="163285"/>
          </a:xfrm>
          <a:prstGeom prst="rect">
            <a:avLst/>
          </a:prstGeom>
          <a:solidFill>
            <a:srgbClr val="0071BB"/>
          </a:solidFill>
          <a:ln w="6350" cap="flat" cmpd="sng" algn="ctr">
            <a:solidFill>
              <a:srgbClr val="A5D9EE"/>
            </a:solidFill>
            <a:prstDash val="solid"/>
            <a:round/>
            <a:headEnd type="none" w="med" len="med"/>
            <a:tailEnd type="none" w="med" len="med"/>
          </a:ln>
          <a:effectLst/>
        </p:spPr>
      </p:pic>
      <p:pic>
        <p:nvPicPr>
          <p:cNvPr id="85" name="Picture 3" descr="C:\Practice\AutomationPractice\Innovation\SmartBoard\SmartBoard_Small-3.jpg"/>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21333" y="2746843"/>
            <a:ext cx="979808" cy="136013"/>
          </a:xfrm>
          <a:prstGeom prst="rect">
            <a:avLst/>
          </a:prstGeom>
          <a:solidFill>
            <a:schemeClr val="bg1"/>
          </a:solidFill>
          <a:extLst/>
        </p:spPr>
      </p:pic>
      <p:sp>
        <p:nvSpPr>
          <p:cNvPr id="3" name="Rectangle 2"/>
          <p:cNvSpPr/>
          <p:nvPr/>
        </p:nvSpPr>
        <p:spPr bwMode="auto">
          <a:xfrm>
            <a:off x="333204"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Configuration &amp; Change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Management</a:t>
            </a:r>
          </a:p>
        </p:txBody>
      </p:sp>
      <p:sp>
        <p:nvSpPr>
          <p:cNvPr id="83" name="Rectangle 82"/>
          <p:cNvSpPr/>
          <p:nvPr/>
        </p:nvSpPr>
        <p:spPr bwMode="auto">
          <a:xfrm>
            <a:off x="1758763"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E2E Business Assurance</a:t>
            </a:r>
          </a:p>
        </p:txBody>
      </p:sp>
      <p:sp>
        <p:nvSpPr>
          <p:cNvPr id="84" name="Rectangle 83"/>
          <p:cNvSpPr/>
          <p:nvPr/>
        </p:nvSpPr>
        <p:spPr bwMode="auto">
          <a:xfrm>
            <a:off x="4609882"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Environment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Management</a:t>
            </a:r>
          </a:p>
        </p:txBody>
      </p:sp>
      <p:sp>
        <p:nvSpPr>
          <p:cNvPr id="87" name="Rectangle 86"/>
          <p:cNvSpPr/>
          <p:nvPr/>
        </p:nvSpPr>
        <p:spPr bwMode="auto">
          <a:xfrm>
            <a:off x="6035442"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Defect Analysis &amp;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Prediction</a:t>
            </a:r>
          </a:p>
        </p:txBody>
      </p:sp>
      <p:sp>
        <p:nvSpPr>
          <p:cNvPr id="89" name="Rectangle 88"/>
          <p:cNvSpPr/>
          <p:nvPr/>
        </p:nvSpPr>
        <p:spPr bwMode="auto">
          <a:xfrm>
            <a:off x="7461000"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Reporting &amp;</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Notifications</a:t>
            </a:r>
          </a:p>
        </p:txBody>
      </p:sp>
      <p:sp>
        <p:nvSpPr>
          <p:cNvPr id="90" name="Rectangle 89"/>
          <p:cNvSpPr/>
          <p:nvPr/>
        </p:nvSpPr>
        <p:spPr bwMode="auto">
          <a:xfrm>
            <a:off x="3184323" y="1061326"/>
            <a:ext cx="1234440" cy="257613"/>
          </a:xfrm>
          <a:prstGeom prst="rect">
            <a:avLst/>
          </a:prstGeom>
          <a:solidFill>
            <a:schemeClr val="bg1"/>
          </a:solidFill>
          <a:ln w="6350" cap="flat" cmpd="sng" algn="ctr">
            <a:solidFill>
              <a:srgbClr val="73C3E3"/>
            </a:solid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Test Data Management</a:t>
            </a:r>
          </a:p>
        </p:txBody>
      </p:sp>
      <p:sp>
        <p:nvSpPr>
          <p:cNvPr id="75" name="Rectangle 74"/>
          <p:cNvSpPr/>
          <p:nvPr/>
        </p:nvSpPr>
        <p:spPr bwMode="auto">
          <a:xfrm>
            <a:off x="5639381" y="1749214"/>
            <a:ext cx="1050281" cy="1434250"/>
          </a:xfrm>
          <a:prstGeom prst="rect">
            <a:avLst/>
          </a:prstGeom>
          <a:noFill/>
          <a:ln w="3175">
            <a:solidFill>
              <a:srgbClr val="ED8B00"/>
            </a:solidFill>
            <a:prstDash val="dash"/>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D8B00"/>
                </a:solidFill>
                <a:effectLst/>
                <a:uLnTx/>
                <a:uFillTx/>
                <a:latin typeface="Calibri Light" panose="020F0302020204030204" pitchFamily="34" charset="0"/>
                <a:ea typeface="STKaiti"/>
                <a:cs typeface="+mn-cs"/>
              </a:rPr>
              <a:t>Defect Analysis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ED8B00"/>
                </a:solidFill>
                <a:effectLst/>
                <a:uLnTx/>
                <a:uFillTx/>
                <a:latin typeface="Calibri Light" panose="020F0302020204030204" pitchFamily="34" charset="0"/>
                <a:ea typeface="STKaiti"/>
                <a:cs typeface="+mn-cs"/>
              </a:rPr>
              <a:t>&amp; prediction</a:t>
            </a:r>
          </a:p>
        </p:txBody>
      </p:sp>
      <p:sp>
        <p:nvSpPr>
          <p:cNvPr id="76" name="Rectangle 75"/>
          <p:cNvSpPr/>
          <p:nvPr/>
        </p:nvSpPr>
        <p:spPr bwMode="auto">
          <a:xfrm>
            <a:off x="5680018" y="2133118"/>
            <a:ext cx="960120" cy="295448"/>
          </a:xfrm>
          <a:prstGeom prst="rect">
            <a:avLst/>
          </a:prstGeom>
          <a:solidFill>
            <a:srgbClr val="FFD28F"/>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Defect Analytics</a:t>
            </a:r>
          </a:p>
        </p:txBody>
      </p:sp>
      <p:sp>
        <p:nvSpPr>
          <p:cNvPr id="78" name="Rectangle 77"/>
          <p:cNvSpPr/>
          <p:nvPr/>
        </p:nvSpPr>
        <p:spPr bwMode="auto">
          <a:xfrm>
            <a:off x="5680018" y="2486219"/>
            <a:ext cx="960120" cy="295448"/>
          </a:xfrm>
          <a:prstGeom prst="rect">
            <a:avLst/>
          </a:prstGeom>
          <a:solidFill>
            <a:srgbClr val="FFD28F"/>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Predictive </a:t>
            </a:r>
          </a:p>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7C7C7C">
                    <a:lumMod val="50000"/>
                  </a:srgbClr>
                </a:solidFill>
                <a:effectLst/>
                <a:uLnTx/>
                <a:uFillTx/>
                <a:latin typeface="Calibri Light" panose="020F0302020204030204" pitchFamily="34" charset="0"/>
                <a:ea typeface="STKaiti"/>
                <a:cs typeface="+mn-cs"/>
              </a:rPr>
              <a:t>Analytics</a:t>
            </a:r>
          </a:p>
        </p:txBody>
      </p:sp>
      <p:pic>
        <p:nvPicPr>
          <p:cNvPr id="53" name="Picture 52"/>
          <p:cNvPicPr>
            <a:picLocks noChangeAspect="1"/>
          </p:cNvPicPr>
          <p:nvPr/>
        </p:nvPicPr>
        <p:blipFill>
          <a:blip r:embed="rId25">
            <a:clrChange>
              <a:clrFrom>
                <a:srgbClr val="FEFDFD"/>
              </a:clrFrom>
              <a:clrTo>
                <a:srgbClr val="FEFDFD">
                  <a:alpha val="0"/>
                </a:srgbClr>
              </a:clrTo>
            </a:clrChange>
          </a:blip>
          <a:stretch>
            <a:fillRect/>
          </a:stretch>
        </p:blipFill>
        <p:spPr>
          <a:xfrm>
            <a:off x="5600122" y="2908615"/>
            <a:ext cx="1089540" cy="255939"/>
          </a:xfrm>
          <a:prstGeom prst="rect">
            <a:avLst/>
          </a:prstGeom>
        </p:spPr>
      </p:pic>
      <p:pic>
        <p:nvPicPr>
          <p:cNvPr id="92" name="Picture 91"/>
          <p:cNvPicPr>
            <a:picLocks noChangeAspect="1"/>
          </p:cNvPicPr>
          <p:nvPr/>
        </p:nvPicPr>
        <p:blipFill rotWithShape="1">
          <a:blip r:embed="rId26">
            <a:extLst>
              <a:ext uri="{BEBA8EAE-BF5A-486C-A8C5-ECC9F3942E4B}">
                <a14:imgProps xmlns:a14="http://schemas.microsoft.com/office/drawing/2010/main">
                  <a14:imgLayer r:embed="rId27">
                    <a14:imgEffect>
                      <a14:backgroundRemoval t="0" b="67901" l="51768" r="100000">
                        <a14:foregroundMark x1="62058" y1="46914" x2="62701" y2="34568"/>
                        <a14:foregroundMark x1="76527" y1="45062" x2="76849" y2="29012"/>
                        <a14:foregroundMark x1="81350" y1="58025" x2="89389" y2="55556"/>
                        <a14:foregroundMark x1="86174" y1="62963" x2="85852" y2="60494"/>
                      </a14:backgroundRemoval>
                    </a14:imgEffect>
                  </a14:imgLayer>
                </a14:imgProps>
              </a:ext>
            </a:extLst>
          </a:blip>
          <a:srcRect l="56057" t="9367" b="32033"/>
          <a:stretch/>
        </p:blipFill>
        <p:spPr>
          <a:xfrm rot="10800000">
            <a:off x="427022" y="1499267"/>
            <a:ext cx="471909" cy="235367"/>
          </a:xfrm>
          <a:prstGeom prst="rect">
            <a:avLst/>
          </a:prstGeom>
        </p:spPr>
      </p:pic>
      <p:sp>
        <p:nvSpPr>
          <p:cNvPr id="94" name="Rectangle 93"/>
          <p:cNvSpPr/>
          <p:nvPr/>
        </p:nvSpPr>
        <p:spPr bwMode="auto">
          <a:xfrm>
            <a:off x="6776431" y="1750617"/>
            <a:ext cx="1864582" cy="1434250"/>
          </a:xfrm>
          <a:prstGeom prst="rect">
            <a:avLst/>
          </a:prstGeom>
          <a:noFill/>
          <a:ln w="3175">
            <a:solidFill>
              <a:schemeClr val="accent4"/>
            </a:solidFill>
            <a:prstDash val="dash"/>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3FADD9"/>
                </a:solidFill>
                <a:effectLst/>
                <a:uLnTx/>
                <a:uFillTx/>
                <a:latin typeface="Calibri Light" panose="020F0302020204030204" pitchFamily="34" charset="0"/>
                <a:ea typeface="STKaiti"/>
                <a:cs typeface="+mn-cs"/>
              </a:rPr>
              <a:t>Reporting &amp; Notifications</a:t>
            </a:r>
          </a:p>
        </p:txBody>
      </p:sp>
      <p:sp>
        <p:nvSpPr>
          <p:cNvPr id="97" name="Rounded Rectangle 96"/>
          <p:cNvSpPr/>
          <p:nvPr/>
        </p:nvSpPr>
        <p:spPr bwMode="auto">
          <a:xfrm>
            <a:off x="191281" y="3355002"/>
            <a:ext cx="8702020" cy="415075"/>
          </a:xfrm>
          <a:prstGeom prst="roundRect">
            <a:avLst/>
          </a:prstGeom>
          <a:ln>
            <a:solidFill>
              <a:schemeClr val="tx2"/>
            </a:solidFill>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68580" tIns="34290" rIns="68580" bIns="34290" numCol="1" rtlCol="0" anchor="t"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dirty="0">
              <a:ln>
                <a:noFill/>
              </a:ln>
              <a:solidFill>
                <a:srgbClr val="7C7C7C"/>
              </a:solidFill>
              <a:effectLst/>
              <a:uLnTx/>
              <a:uFillTx/>
              <a:latin typeface="Calibri Light" panose="020F0302020204030204" pitchFamily="34" charset="0"/>
              <a:ea typeface="STKaiti"/>
              <a:cs typeface="+mn-cs"/>
            </a:endParaRPr>
          </a:p>
        </p:txBody>
      </p:sp>
      <p:pic>
        <p:nvPicPr>
          <p:cNvPr id="101" name="Picture 4"/>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42762" y="3529533"/>
            <a:ext cx="577655" cy="221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01"/>
          <p:cNvPicPr>
            <a:picLocks noChangeAspect="1"/>
          </p:cNvPicPr>
          <p:nvPr/>
        </p:nvPicPr>
        <p:blipFill rotWithShape="1">
          <a:blip r:embed="rId29"/>
          <a:srcRect l="2583" t="3208" r="4755" b="9351"/>
          <a:stretch/>
        </p:blipFill>
        <p:spPr>
          <a:xfrm>
            <a:off x="1332364" y="3545237"/>
            <a:ext cx="681250" cy="190276"/>
          </a:xfrm>
          <a:prstGeom prst="rect">
            <a:avLst/>
          </a:prstGeom>
        </p:spPr>
      </p:pic>
      <p:pic>
        <p:nvPicPr>
          <p:cNvPr id="111" name="Picture 8" descr="http://sauceio.com/wp-content/uploads/2014/04/appium_logo_final.png"/>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7710" y="3557031"/>
            <a:ext cx="855185" cy="166689"/>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2" descr="https://xebialabs.com/assets/files/plugins/hp-uft.jpg"/>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5611" t="34667" r="21222" b="33555"/>
          <a:stretch/>
        </p:blipFill>
        <p:spPr bwMode="auto">
          <a:xfrm>
            <a:off x="2425561" y="3560006"/>
            <a:ext cx="840202" cy="1607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AD456B9C-9781-4A80-9D47-190F87E0DCB2}"/>
              </a:ext>
            </a:extLst>
          </p:cNvPr>
          <p:cNvPicPr>
            <a:picLocks noChangeAspect="1"/>
          </p:cNvPicPr>
          <p:nvPr/>
        </p:nvPicPr>
        <p:blipFill>
          <a:blip r:embed="rId32">
            <a:clrChange>
              <a:clrFrom>
                <a:srgbClr val="FFFFFF"/>
              </a:clrFrom>
              <a:clrTo>
                <a:srgbClr val="FFFFFF">
                  <a:alpha val="0"/>
                </a:srgbClr>
              </a:clrTo>
            </a:clrChange>
          </a:blip>
          <a:stretch>
            <a:fillRect/>
          </a:stretch>
        </p:blipFill>
        <p:spPr>
          <a:xfrm>
            <a:off x="8352092" y="3534866"/>
            <a:ext cx="343348" cy="211020"/>
          </a:xfrm>
          <a:prstGeom prst="rect">
            <a:avLst/>
          </a:prstGeom>
        </p:spPr>
      </p:pic>
      <p:pic>
        <p:nvPicPr>
          <p:cNvPr id="37" name="Picture 36">
            <a:extLst>
              <a:ext uri="{FF2B5EF4-FFF2-40B4-BE49-F238E27FC236}">
                <a16:creationId xmlns:a16="http://schemas.microsoft.com/office/drawing/2014/main" id="{B242EF81-FF0D-438B-91F0-66BF25ED71C9}"/>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7561226" y="3503283"/>
            <a:ext cx="378922" cy="274182"/>
          </a:xfrm>
          <a:prstGeom prst="rect">
            <a:avLst/>
          </a:prstGeom>
        </p:spPr>
      </p:pic>
      <p:pic>
        <p:nvPicPr>
          <p:cNvPr id="116" name="Picture 10" descr="http://javalibs.com/icon/org.testng:test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944842" y="3545574"/>
            <a:ext cx="280925" cy="1896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35">
            <a:clrChange>
              <a:clrFrom>
                <a:srgbClr val="FFFFFF"/>
              </a:clrFrom>
              <a:clrTo>
                <a:srgbClr val="FFFFFF">
                  <a:alpha val="0"/>
                </a:srgbClr>
              </a:clrTo>
            </a:clrChange>
          </a:blip>
          <a:stretch>
            <a:fillRect/>
          </a:stretch>
        </p:blipFill>
        <p:spPr>
          <a:xfrm>
            <a:off x="5637714" y="3495559"/>
            <a:ext cx="816947" cy="289631"/>
          </a:xfrm>
          <a:prstGeom prst="rect">
            <a:avLst/>
          </a:prstGeom>
        </p:spPr>
      </p:pic>
      <p:pic>
        <p:nvPicPr>
          <p:cNvPr id="117" name="Picture 116"/>
          <p:cNvPicPr>
            <a:picLocks noChangeAspect="1"/>
          </p:cNvPicPr>
          <p:nvPr/>
        </p:nvPicPr>
        <p:blipFill>
          <a:blip r:embed="rId36">
            <a:extLst>
              <a:ext uri="{BEBA8EAE-BF5A-486C-A8C5-ECC9F3942E4B}">
                <a14:imgProps xmlns:a14="http://schemas.microsoft.com/office/drawing/2010/main">
                  <a14:imgLayer r:embed="rId37">
                    <a14:imgEffect>
                      <a14:backgroundRemoval t="0" b="100000" l="3500" r="95000"/>
                    </a14:imgEffect>
                  </a14:imgLayer>
                </a14:imgProps>
              </a:ext>
            </a:extLst>
          </a:blip>
          <a:stretch>
            <a:fillRect/>
          </a:stretch>
        </p:blipFill>
        <p:spPr>
          <a:xfrm>
            <a:off x="6866607" y="3548535"/>
            <a:ext cx="282671" cy="183680"/>
          </a:xfrm>
          <a:prstGeom prst="rect">
            <a:avLst/>
          </a:prstGeom>
        </p:spPr>
      </p:pic>
      <p:sp>
        <p:nvSpPr>
          <p:cNvPr id="51" name="Rectangle 50"/>
          <p:cNvSpPr/>
          <p:nvPr/>
        </p:nvSpPr>
        <p:spPr>
          <a:xfrm>
            <a:off x="3382114" y="3320788"/>
            <a:ext cx="2444900" cy="261610"/>
          </a:xfrm>
          <a:prstGeom prst="rect">
            <a:avLst/>
          </a:prstGeom>
        </p:spPr>
        <p:txBody>
          <a:bodyPr wrap="none">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STKaiti"/>
                <a:cs typeface="+mn-cs"/>
              </a:rPr>
              <a:t>Integration with any Client Specific Tools</a:t>
            </a:r>
          </a:p>
        </p:txBody>
      </p:sp>
      <p:grpSp>
        <p:nvGrpSpPr>
          <p:cNvPr id="119" name="Group 118"/>
          <p:cNvGrpSpPr/>
          <p:nvPr/>
        </p:nvGrpSpPr>
        <p:grpSpPr>
          <a:xfrm>
            <a:off x="4353129" y="3221442"/>
            <a:ext cx="331814" cy="183913"/>
            <a:chOff x="12260013" y="1244125"/>
            <a:chExt cx="647745" cy="500021"/>
          </a:xfrm>
          <a:solidFill>
            <a:srgbClr val="2C2E8C"/>
          </a:solidFill>
        </p:grpSpPr>
        <p:sp>
          <p:nvSpPr>
            <p:cNvPr id="120" name="Down Arrow 119"/>
            <p:cNvSpPr/>
            <p:nvPr/>
          </p:nvSpPr>
          <p:spPr bwMode="auto">
            <a:xfrm>
              <a:off x="12260013" y="1452114"/>
              <a:ext cx="647745" cy="292032"/>
            </a:xfrm>
            <a:prstGeom prst="downArrow">
              <a:avLst/>
            </a:prstGeom>
            <a:grp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sp>
          <p:nvSpPr>
            <p:cNvPr id="121" name="Down Arrow 120"/>
            <p:cNvSpPr/>
            <p:nvPr/>
          </p:nvSpPr>
          <p:spPr bwMode="auto">
            <a:xfrm flipV="1">
              <a:off x="12260013" y="1244125"/>
              <a:ext cx="647745" cy="292032"/>
            </a:xfrm>
            <a:prstGeom prst="downArrow">
              <a:avLst/>
            </a:prstGeom>
            <a:grp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7C7C7C"/>
                </a:solidFill>
                <a:effectLst/>
                <a:uLnTx/>
                <a:uFillTx/>
                <a:latin typeface="Arial"/>
                <a:ea typeface="STKaiti"/>
                <a:cs typeface="+mn-cs"/>
              </a:endParaRPr>
            </a:p>
          </p:txBody>
        </p:sp>
      </p:grpSp>
      <p:grpSp>
        <p:nvGrpSpPr>
          <p:cNvPr id="122" name="Group 121"/>
          <p:cNvGrpSpPr/>
          <p:nvPr/>
        </p:nvGrpSpPr>
        <p:grpSpPr>
          <a:xfrm>
            <a:off x="4369989" y="1285394"/>
            <a:ext cx="284343" cy="236546"/>
            <a:chOff x="12260013" y="1244125"/>
            <a:chExt cx="647745" cy="500021"/>
          </a:xfrm>
          <a:solidFill>
            <a:srgbClr val="2C2E8C"/>
          </a:solidFill>
        </p:grpSpPr>
        <p:sp>
          <p:nvSpPr>
            <p:cNvPr id="123" name="Down Arrow 122"/>
            <p:cNvSpPr/>
            <p:nvPr/>
          </p:nvSpPr>
          <p:spPr bwMode="auto">
            <a:xfrm>
              <a:off x="12260013" y="1452114"/>
              <a:ext cx="647745" cy="292032"/>
            </a:xfrm>
            <a:prstGeom prst="downArrow">
              <a:avLst/>
            </a:prstGeom>
            <a:grp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7C7C7C"/>
                </a:solidFill>
                <a:effectLst/>
                <a:uLnTx/>
                <a:uFillTx/>
                <a:latin typeface="Arial"/>
                <a:ea typeface="STKaiti"/>
                <a:cs typeface="+mn-cs"/>
              </a:endParaRPr>
            </a:p>
          </p:txBody>
        </p:sp>
        <p:sp>
          <p:nvSpPr>
            <p:cNvPr id="124" name="Down Arrow 123"/>
            <p:cNvSpPr/>
            <p:nvPr/>
          </p:nvSpPr>
          <p:spPr bwMode="auto">
            <a:xfrm flipV="1">
              <a:off x="12260013" y="1244125"/>
              <a:ext cx="647745" cy="292032"/>
            </a:xfrm>
            <a:prstGeom prst="downArrow">
              <a:avLst/>
            </a:prstGeom>
            <a:grpFill/>
            <a:ln w="6350"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7C7C7C"/>
                </a:solidFill>
                <a:effectLst/>
                <a:uLnTx/>
                <a:uFillTx/>
                <a:latin typeface="Arial"/>
                <a:ea typeface="STKaiti"/>
                <a:cs typeface="+mn-cs"/>
              </a:endParaRPr>
            </a:p>
          </p:txBody>
        </p:sp>
      </p:grpSp>
      <p:sp>
        <p:nvSpPr>
          <p:cNvPr id="109" name="Rectangle 108"/>
          <p:cNvSpPr/>
          <p:nvPr/>
        </p:nvSpPr>
        <p:spPr>
          <a:xfrm>
            <a:off x="209661" y="3992592"/>
            <a:ext cx="5330531" cy="276999"/>
          </a:xfrm>
          <a:prstGeom prst="rect">
            <a:avLst/>
          </a:prstGeom>
          <a:noFill/>
        </p:spPr>
        <p:txBody>
          <a:bodyPr wrap="square" rtlCol="0">
            <a:spAutoFit/>
          </a:bodyPr>
          <a:lstStyle/>
          <a:p>
            <a:pPr marL="171450" indent="-171450" algn="l" defTabSz="685800">
              <a:buFont typeface="Wingdings" panose="05000000000000000000" pitchFamily="2" charset="2"/>
              <a:buChar char="q"/>
            </a:pPr>
            <a:r>
              <a:rPr lang="en-US" b="1" dirty="0">
                <a:solidFill>
                  <a:srgbClr val="7C7C7C">
                    <a:lumMod val="50000"/>
                  </a:srgbClr>
                </a:solidFill>
                <a:latin typeface="Calibri Light" panose="020F0302020204030204" pitchFamily="34" charset="0"/>
                <a:ea typeface="STKaiti"/>
              </a:rPr>
              <a:t>Enables faster Continuous Integration and Continuous Deployment</a:t>
            </a:r>
          </a:p>
        </p:txBody>
      </p:sp>
      <p:sp>
        <p:nvSpPr>
          <p:cNvPr id="110" name="Rectangle 109"/>
          <p:cNvSpPr/>
          <p:nvPr/>
        </p:nvSpPr>
        <p:spPr>
          <a:xfrm>
            <a:off x="198372" y="4241888"/>
            <a:ext cx="4543868" cy="276999"/>
          </a:xfrm>
          <a:prstGeom prst="rect">
            <a:avLst/>
          </a:prstGeom>
          <a:noFill/>
        </p:spPr>
        <p:txBody>
          <a:bodyPr wrap="square" rtlCol="0">
            <a:spAutoFit/>
          </a:bodyPr>
          <a:lstStyle/>
          <a:p>
            <a:pPr marL="171450" indent="-171450" algn="l" defTabSz="685800">
              <a:buFont typeface="Wingdings" panose="05000000000000000000" pitchFamily="2" charset="2"/>
              <a:buChar char="q"/>
            </a:pPr>
            <a:r>
              <a:rPr lang="en-US" b="1" dirty="0">
                <a:solidFill>
                  <a:srgbClr val="7C7C7C">
                    <a:lumMod val="50000"/>
                  </a:srgbClr>
                </a:solidFill>
                <a:latin typeface="Calibri Light" panose="020F0302020204030204" pitchFamily="34" charset="0"/>
                <a:ea typeface="STKaiti"/>
              </a:rPr>
              <a:t>Reduces test cycle time and testing efforts by ~50%</a:t>
            </a:r>
          </a:p>
        </p:txBody>
      </p:sp>
      <p:sp>
        <p:nvSpPr>
          <p:cNvPr id="113" name="Rectangle 112"/>
          <p:cNvSpPr/>
          <p:nvPr/>
        </p:nvSpPr>
        <p:spPr>
          <a:xfrm>
            <a:off x="5527609" y="4213529"/>
            <a:ext cx="2996157" cy="276999"/>
          </a:xfrm>
          <a:prstGeom prst="rect">
            <a:avLst/>
          </a:prstGeom>
          <a:noFill/>
        </p:spPr>
        <p:txBody>
          <a:bodyPr wrap="square" rtlCol="0">
            <a:spAutoFit/>
          </a:bodyPr>
          <a:lstStyle/>
          <a:p>
            <a:pPr marL="171450" indent="-171450" algn="l" defTabSz="685800">
              <a:buFont typeface="Wingdings" panose="05000000000000000000" pitchFamily="2" charset="2"/>
              <a:buChar char="q"/>
            </a:pPr>
            <a:r>
              <a:rPr lang="en-US" b="1" dirty="0">
                <a:solidFill>
                  <a:srgbClr val="7C7C7C">
                    <a:lumMod val="50000"/>
                  </a:srgbClr>
                </a:solidFill>
                <a:latin typeface="Calibri Light" panose="020F0302020204030204" pitchFamily="34" charset="0"/>
                <a:ea typeface="STKaiti"/>
              </a:rPr>
              <a:t>Reduces change management efforts</a:t>
            </a:r>
          </a:p>
        </p:txBody>
      </p:sp>
      <p:sp>
        <p:nvSpPr>
          <p:cNvPr id="114" name="Rectangle 113"/>
          <p:cNvSpPr/>
          <p:nvPr/>
        </p:nvSpPr>
        <p:spPr>
          <a:xfrm>
            <a:off x="5532232" y="4443934"/>
            <a:ext cx="3361068" cy="276999"/>
          </a:xfrm>
          <a:prstGeom prst="rect">
            <a:avLst/>
          </a:prstGeom>
          <a:noFill/>
        </p:spPr>
        <p:txBody>
          <a:bodyPr wrap="square" rtlCol="0">
            <a:spAutoFit/>
          </a:bodyPr>
          <a:lstStyle/>
          <a:p>
            <a:pPr marL="171450" indent="-171450" algn="l" defTabSz="685800">
              <a:buFont typeface="Wingdings" panose="05000000000000000000" pitchFamily="2" charset="2"/>
              <a:buChar char="q"/>
            </a:pPr>
            <a:r>
              <a:rPr lang="en-US" b="1" dirty="0">
                <a:solidFill>
                  <a:srgbClr val="7C7C7C">
                    <a:lumMod val="50000"/>
                  </a:srgbClr>
                </a:solidFill>
                <a:latin typeface="Calibri Light" panose="020F0302020204030204" pitchFamily="34" charset="0"/>
                <a:ea typeface="STKaiti"/>
              </a:rPr>
              <a:t>Significantly reduces script maintenance efforts</a:t>
            </a:r>
          </a:p>
        </p:txBody>
      </p:sp>
      <p:sp>
        <p:nvSpPr>
          <p:cNvPr id="115" name="Rectangle 114"/>
          <p:cNvSpPr/>
          <p:nvPr/>
        </p:nvSpPr>
        <p:spPr>
          <a:xfrm>
            <a:off x="5532232" y="3976352"/>
            <a:ext cx="3635968" cy="276999"/>
          </a:xfrm>
          <a:prstGeom prst="rect">
            <a:avLst/>
          </a:prstGeom>
          <a:noFill/>
        </p:spPr>
        <p:txBody>
          <a:bodyPr wrap="square" rtlCol="0">
            <a:spAutoFit/>
          </a:bodyPr>
          <a:lstStyle/>
          <a:p>
            <a:pPr marL="171450" indent="-171450" algn="l" defTabSz="685800">
              <a:buFont typeface="Wingdings" panose="05000000000000000000" pitchFamily="2" charset="2"/>
              <a:buChar char="q"/>
            </a:pPr>
            <a:r>
              <a:rPr lang="en-US" b="1" dirty="0">
                <a:solidFill>
                  <a:srgbClr val="7C7C7C">
                    <a:lumMod val="50000"/>
                  </a:srgbClr>
                </a:solidFill>
                <a:latin typeface="Calibri Light" panose="020F0302020204030204" pitchFamily="34" charset="0"/>
                <a:ea typeface="STKaiti"/>
              </a:rPr>
              <a:t>Up to 80% of reusability of Test Scenarios &amp; Scripts</a:t>
            </a:r>
          </a:p>
        </p:txBody>
      </p:sp>
      <p:sp>
        <p:nvSpPr>
          <p:cNvPr id="118" name="Rectangle 117"/>
          <p:cNvSpPr/>
          <p:nvPr/>
        </p:nvSpPr>
        <p:spPr bwMode="auto">
          <a:xfrm>
            <a:off x="292529" y="3770992"/>
            <a:ext cx="8438942" cy="208290"/>
          </a:xfrm>
          <a:prstGeom prst="rect">
            <a:avLst/>
          </a:prstGeom>
          <a:solidFill>
            <a:srgbClr val="2C2E8C"/>
          </a:solidFill>
          <a:ln w="9525" cap="flat" cmpd="sng" algn="ctr">
            <a:noFill/>
            <a:prstDash val="solid"/>
            <a:round/>
            <a:headEnd type="none" w="med" len="med"/>
            <a:tailEnd type="none" w="med" len="med"/>
          </a:ln>
          <a:effectLst/>
        </p:spPr>
        <p:txBody>
          <a:bodyPr anchor="ctr"/>
          <a:lstStyle/>
          <a:p>
            <a:pPr defTabSz="685800" eaLnBrk="0" hangingPunct="0">
              <a:defRPr/>
            </a:pPr>
            <a:r>
              <a:rPr lang="en-US" sz="1050" dirty="0">
                <a:solidFill>
                  <a:srgbClr val="FFFFFF"/>
                </a:solidFill>
                <a:latin typeface="Calibri Light" panose="020F0302020204030204" pitchFamily="34" charset="0"/>
                <a:ea typeface="+mn-ea"/>
                <a:cs typeface="Arial" charset="0"/>
              </a:rPr>
              <a:t>Benefits</a:t>
            </a:r>
          </a:p>
        </p:txBody>
      </p:sp>
      <p:sp>
        <p:nvSpPr>
          <p:cNvPr id="80" name="Oval 79"/>
          <p:cNvSpPr/>
          <p:nvPr/>
        </p:nvSpPr>
        <p:spPr>
          <a:xfrm>
            <a:off x="8409356" y="234391"/>
            <a:ext cx="315544" cy="314458"/>
          </a:xfrm>
          <a:prstGeom prst="ellipse">
            <a:avLst/>
          </a:prstGeom>
          <a:solidFill>
            <a:srgbClr val="124079">
              <a:lumMod val="60000"/>
              <a:lumOff val="40000"/>
            </a:srgbClr>
          </a:solidFill>
          <a:ln w="19050">
            <a:noFill/>
            <a:round/>
            <a:headEnd/>
            <a:tailEnd/>
          </a:ln>
        </p:spPr>
        <p:txBody>
          <a:bodyPr wrap="square" lIns="45720" rIns="45720" anchor="ctr"/>
          <a:lstStyle/>
          <a:p>
            <a:pPr fontAlgn="auto">
              <a:spcBef>
                <a:spcPts val="0"/>
              </a:spcBef>
              <a:spcAft>
                <a:spcPts val="0"/>
              </a:spcAft>
              <a:defRPr/>
            </a:pPr>
            <a:r>
              <a:rPr lang="en-US" sz="900" b="1" kern="0" dirty="0">
                <a:solidFill>
                  <a:srgbClr val="FFFFFF"/>
                </a:solidFill>
                <a:latin typeface="Roboto" panose="020B0604020202020204" charset="0"/>
                <a:ea typeface="Roboto" panose="020B0604020202020204" charset="0"/>
                <a:cs typeface="Arial" pitchFamily="34" charset="0"/>
              </a:rPr>
              <a:t>1</a:t>
            </a:r>
          </a:p>
        </p:txBody>
      </p:sp>
    </p:spTree>
    <p:extLst>
      <p:ext uri="{BB962C8B-B14F-4D97-AF65-F5344CB8AC3E}">
        <p14:creationId xmlns:p14="http://schemas.microsoft.com/office/powerpoint/2010/main" val="700597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0" fontAlgn="base" hangingPunct="0">
              <a:spcAft>
                <a:spcPct val="0"/>
              </a:spcAft>
            </a:pPr>
            <a:r>
              <a:rPr lang="en-US" sz="2400" b="1" dirty="0">
                <a:solidFill>
                  <a:srgbClr val="2C2D8B"/>
                </a:solidFill>
                <a:latin typeface="Calibri Light"/>
                <a:cs typeface="Calibri Light"/>
              </a:rPr>
              <a:t>Test Data Management</a:t>
            </a:r>
          </a:p>
        </p:txBody>
      </p:sp>
      <p:sp>
        <p:nvSpPr>
          <p:cNvPr id="5" name="Rectangle 4"/>
          <p:cNvSpPr/>
          <p:nvPr/>
        </p:nvSpPr>
        <p:spPr>
          <a:xfrm>
            <a:off x="671598" y="3554988"/>
            <a:ext cx="2400300" cy="1234440"/>
          </a:xfrm>
          <a:prstGeom prst="rect">
            <a:avLst/>
          </a:prstGeom>
          <a:solidFill>
            <a:schemeClr val="bg1">
              <a:lumMod val="95000"/>
            </a:schemeClr>
          </a:solidFill>
        </p:spPr>
        <p:txBody>
          <a:bodyPr wrap="square">
            <a:noAutofit/>
          </a:bodyPr>
          <a:lstStyle/>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Create  scenario specific; right sized test data </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Avoid multiple versions of test data in the same environment</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One Golden Set repository for all identified test data across the related applications</a:t>
            </a:r>
          </a:p>
        </p:txBody>
      </p:sp>
      <p:sp>
        <p:nvSpPr>
          <p:cNvPr id="6" name="Rectangle 5"/>
          <p:cNvSpPr/>
          <p:nvPr/>
        </p:nvSpPr>
        <p:spPr>
          <a:xfrm>
            <a:off x="3416801" y="3554988"/>
            <a:ext cx="2400300" cy="1234440"/>
          </a:xfrm>
          <a:prstGeom prst="rect">
            <a:avLst/>
          </a:prstGeom>
          <a:solidFill>
            <a:schemeClr val="bg1">
              <a:lumMod val="95000"/>
            </a:schemeClr>
          </a:solidFill>
        </p:spPr>
        <p:txBody>
          <a:bodyPr wrap="square">
            <a:noAutofit/>
          </a:bodyPr>
          <a:lstStyle/>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Map all required test scenarios to test data</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Identify the stale test data based on in-scope/ out-scope requirements</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Identify when, who, why a particular test data was created for</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Modular approach for maximizing re-use of scripts &amp; maintainability</a:t>
            </a:r>
          </a:p>
        </p:txBody>
      </p:sp>
      <p:sp>
        <p:nvSpPr>
          <p:cNvPr id="7" name="Rectangle 6"/>
          <p:cNvSpPr/>
          <p:nvPr/>
        </p:nvSpPr>
        <p:spPr>
          <a:xfrm>
            <a:off x="6201007" y="3554988"/>
            <a:ext cx="2400300" cy="1234440"/>
          </a:xfrm>
          <a:prstGeom prst="rect">
            <a:avLst/>
          </a:prstGeom>
          <a:solidFill>
            <a:schemeClr val="bg1">
              <a:lumMod val="95000"/>
            </a:schemeClr>
          </a:solidFill>
          <a:ln>
            <a:noFill/>
          </a:ln>
        </p:spPr>
        <p:txBody>
          <a:bodyPr wrap="square">
            <a:noAutofit/>
          </a:bodyPr>
          <a:lstStyle/>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Integrated solution to support E2E activities such as sub-setting, masking, synthetic data generation &amp; user report creation</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Automated solution to minimize the effort on creating test data</a:t>
            </a:r>
          </a:p>
          <a:p>
            <a:pPr marL="176213" indent="-176213" algn="l" defTabSz="685800" fontAlgn="auto">
              <a:spcBef>
                <a:spcPts val="0"/>
              </a:spcBef>
              <a:spcAft>
                <a:spcPts val="450"/>
              </a:spcAft>
              <a:buFont typeface="Wingdings" pitchFamily="2" charset="2"/>
              <a:buChar char="§"/>
              <a:defRPr/>
            </a:pPr>
            <a:r>
              <a:rPr lang="en-US" sz="900" kern="0" dirty="0">
                <a:solidFill>
                  <a:sysClr val="windowText" lastClr="000000"/>
                </a:solidFill>
                <a:latin typeface="Calibri Light" panose="020F0302020204030204" pitchFamily="34" charset="0"/>
                <a:ea typeface="STKaiti"/>
                <a:cs typeface="Calibri" panose="020F0502020204030204" pitchFamily="34" charset="0"/>
              </a:rPr>
              <a:t>Customizable and scalable solution to accommodate user defined rules / conditions</a:t>
            </a:r>
          </a:p>
        </p:txBody>
      </p:sp>
      <p:sp>
        <p:nvSpPr>
          <p:cNvPr id="8" name="Rectangle 7"/>
          <p:cNvSpPr/>
          <p:nvPr/>
        </p:nvSpPr>
        <p:spPr bwMode="auto">
          <a:xfrm>
            <a:off x="653744" y="788996"/>
            <a:ext cx="8219049" cy="2381474"/>
          </a:xfrm>
          <a:prstGeom prst="rect">
            <a:avLst/>
          </a:prstGeom>
          <a:no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800"/>
            <a:endParaRPr lang="en-US" sz="1050" dirty="0">
              <a:solidFill>
                <a:prstClr val="black"/>
              </a:solidFill>
              <a:ea typeface="STKaiti"/>
            </a:endParaRPr>
          </a:p>
        </p:txBody>
      </p:sp>
      <p:sp>
        <p:nvSpPr>
          <p:cNvPr id="24" name="Right Arrow 23"/>
          <p:cNvSpPr/>
          <p:nvPr/>
        </p:nvSpPr>
        <p:spPr>
          <a:xfrm>
            <a:off x="1565915" y="1269046"/>
            <a:ext cx="1028700" cy="191396"/>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11" name="Picture 1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3872" y="1203104"/>
            <a:ext cx="344102" cy="367695"/>
          </a:xfrm>
          <a:prstGeom prst="rect">
            <a:avLst/>
          </a:prstGeom>
        </p:spPr>
      </p:pic>
      <p:sp>
        <p:nvSpPr>
          <p:cNvPr id="31" name="Rectangle 30"/>
          <p:cNvSpPr/>
          <p:nvPr/>
        </p:nvSpPr>
        <p:spPr>
          <a:xfrm>
            <a:off x="2521415" y="1533854"/>
            <a:ext cx="688009" cy="230832"/>
          </a:xfrm>
          <a:prstGeom prst="rect">
            <a:avLst/>
          </a:prstGeom>
        </p:spPr>
        <p:txBody>
          <a:bodyPr wrap="none">
            <a:spAutoFit/>
          </a:bodyPr>
          <a:lstStyle/>
          <a:p>
            <a:pPr defTabSz="685800"/>
            <a:r>
              <a:rPr lang="en-US" sz="900" b="1" dirty="0">
                <a:solidFill>
                  <a:srgbClr val="5B9BD5">
                    <a:lumMod val="50000"/>
                  </a:srgbClr>
                </a:solidFill>
                <a:latin typeface="Calibri Light" panose="020F0302020204030204" pitchFamily="34" charset="0"/>
                <a:ea typeface="STKaiti"/>
              </a:rPr>
              <a:t>Production</a:t>
            </a:r>
          </a:p>
        </p:txBody>
      </p:sp>
      <p:pic>
        <p:nvPicPr>
          <p:cNvPr id="12" name="Picture 1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42395" y="1203844"/>
            <a:ext cx="393806" cy="393806"/>
          </a:xfrm>
          <a:prstGeom prst="rect">
            <a:avLst/>
          </a:prstGeom>
        </p:spPr>
      </p:pic>
      <p:sp>
        <p:nvSpPr>
          <p:cNvPr id="32" name="Right Arrow 31"/>
          <p:cNvSpPr/>
          <p:nvPr/>
        </p:nvSpPr>
        <p:spPr>
          <a:xfrm>
            <a:off x="3166290" y="1297877"/>
            <a:ext cx="411480" cy="205740"/>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33" name="Rectangle 32"/>
          <p:cNvSpPr/>
          <p:nvPr/>
        </p:nvSpPr>
        <p:spPr>
          <a:xfrm>
            <a:off x="3619804" y="1574089"/>
            <a:ext cx="490840" cy="230832"/>
          </a:xfrm>
          <a:prstGeom prst="rect">
            <a:avLst/>
          </a:prstGeom>
        </p:spPr>
        <p:txBody>
          <a:bodyPr wrap="none">
            <a:spAutoFit/>
          </a:bodyPr>
          <a:lstStyle/>
          <a:p>
            <a:pPr defTabSz="685800"/>
            <a:r>
              <a:rPr lang="en-US" sz="900" b="1" dirty="0">
                <a:solidFill>
                  <a:srgbClr val="5B9BD5">
                    <a:lumMod val="50000"/>
                  </a:srgbClr>
                </a:solidFill>
                <a:latin typeface="Calibri Light" panose="020F0302020204030204" pitchFamily="34" charset="0"/>
                <a:ea typeface="STKaiti"/>
              </a:rPr>
              <a:t>Subset</a:t>
            </a:r>
          </a:p>
        </p:txBody>
      </p:sp>
      <p:sp>
        <p:nvSpPr>
          <p:cNvPr id="34" name="Right Arrow 33"/>
          <p:cNvSpPr/>
          <p:nvPr/>
        </p:nvSpPr>
        <p:spPr>
          <a:xfrm>
            <a:off x="4115341" y="1274934"/>
            <a:ext cx="411480" cy="205740"/>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13" name="Picture 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45921" y="1222981"/>
            <a:ext cx="322169" cy="322169"/>
          </a:xfrm>
          <a:prstGeom prst="rect">
            <a:avLst/>
          </a:prstGeom>
        </p:spPr>
      </p:pic>
      <p:sp>
        <p:nvSpPr>
          <p:cNvPr id="35" name="Rectangle 34"/>
          <p:cNvSpPr/>
          <p:nvPr/>
        </p:nvSpPr>
        <p:spPr>
          <a:xfrm>
            <a:off x="4494649" y="1578823"/>
            <a:ext cx="564578" cy="230832"/>
          </a:xfrm>
          <a:prstGeom prst="rect">
            <a:avLst/>
          </a:prstGeom>
        </p:spPr>
        <p:txBody>
          <a:bodyPr wrap="none">
            <a:spAutoFit/>
          </a:bodyPr>
          <a:lstStyle/>
          <a:p>
            <a:pPr defTabSz="685800"/>
            <a:r>
              <a:rPr lang="en-US" sz="900" b="1" dirty="0">
                <a:solidFill>
                  <a:srgbClr val="5B9BD5">
                    <a:lumMod val="50000"/>
                  </a:srgbClr>
                </a:solidFill>
                <a:latin typeface="Calibri Light" panose="020F0302020204030204" pitchFamily="34" charset="0"/>
                <a:ea typeface="STKaiti"/>
              </a:rPr>
              <a:t>Masking</a:t>
            </a:r>
          </a:p>
        </p:txBody>
      </p:sp>
      <p:pic>
        <p:nvPicPr>
          <p:cNvPr id="14" name="Picture 13"/>
          <p:cNvPicPr>
            <a:picLocks noChangeAspect="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backgroundRemoval t="1364" b="89940" l="7091" r="90000"/>
                    </a14:imgEffect>
                  </a14:imgLayer>
                </a14:imgProps>
              </a:ext>
              <a:ext uri="{28A0092B-C50C-407E-A947-70E740481C1C}">
                <a14:useLocalDpi xmlns:a14="http://schemas.microsoft.com/office/drawing/2010/main" val="0"/>
              </a:ext>
            </a:extLst>
          </a:blip>
          <a:stretch>
            <a:fillRect/>
          </a:stretch>
        </p:blipFill>
        <p:spPr>
          <a:xfrm>
            <a:off x="5312107" y="1571330"/>
            <a:ext cx="221577" cy="236349"/>
          </a:xfrm>
          <a:prstGeom prst="rect">
            <a:avLst/>
          </a:prstGeom>
        </p:spPr>
      </p:pic>
      <p:sp>
        <p:nvSpPr>
          <p:cNvPr id="36" name="Rectangle 35"/>
          <p:cNvSpPr/>
          <p:nvPr/>
        </p:nvSpPr>
        <p:spPr>
          <a:xfrm>
            <a:off x="5208210" y="1781295"/>
            <a:ext cx="487634" cy="346249"/>
          </a:xfrm>
          <a:prstGeom prst="rect">
            <a:avLst/>
          </a:prstGeom>
        </p:spPr>
        <p:txBody>
          <a:bodyPr wrap="none">
            <a:spAutoFit/>
          </a:bodyPr>
          <a:lstStyle/>
          <a:p>
            <a:pPr defTabSz="685800"/>
            <a:r>
              <a:rPr lang="en-US" sz="825" b="1" dirty="0">
                <a:solidFill>
                  <a:srgbClr val="5B9BD5">
                    <a:lumMod val="50000"/>
                  </a:srgbClr>
                </a:solidFill>
                <a:latin typeface="Calibri Light" panose="020F0302020204030204" pitchFamily="34" charset="0"/>
                <a:ea typeface="STKaiti"/>
              </a:rPr>
              <a:t>Golden</a:t>
            </a:r>
          </a:p>
          <a:p>
            <a:pPr defTabSz="685800"/>
            <a:r>
              <a:rPr lang="en-US" sz="825" b="1" dirty="0">
                <a:solidFill>
                  <a:srgbClr val="5B9BD5">
                    <a:lumMod val="50000"/>
                  </a:srgbClr>
                </a:solidFill>
                <a:latin typeface="Calibri Light" panose="020F0302020204030204" pitchFamily="34" charset="0"/>
                <a:ea typeface="STKaiti"/>
              </a:rPr>
              <a:t> Data</a:t>
            </a:r>
          </a:p>
        </p:txBody>
      </p:sp>
      <p:sp>
        <p:nvSpPr>
          <p:cNvPr id="37" name="Right Arrow 36"/>
          <p:cNvSpPr/>
          <p:nvPr/>
        </p:nvSpPr>
        <p:spPr>
          <a:xfrm>
            <a:off x="1532421" y="1889481"/>
            <a:ext cx="1371600" cy="191396"/>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16" name="Picture 15"/>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10277" y="1901549"/>
            <a:ext cx="312025" cy="312025"/>
          </a:xfrm>
          <a:prstGeom prst="rect">
            <a:avLst/>
          </a:prstGeom>
        </p:spPr>
      </p:pic>
      <p:sp>
        <p:nvSpPr>
          <p:cNvPr id="38" name="Rectangle 37"/>
          <p:cNvSpPr/>
          <p:nvPr/>
        </p:nvSpPr>
        <p:spPr>
          <a:xfrm>
            <a:off x="2566166" y="2177401"/>
            <a:ext cx="1385316" cy="230832"/>
          </a:xfrm>
          <a:prstGeom prst="rect">
            <a:avLst/>
          </a:prstGeom>
        </p:spPr>
        <p:txBody>
          <a:bodyPr wrap="none">
            <a:spAutoFit/>
          </a:bodyPr>
          <a:lstStyle/>
          <a:p>
            <a:pPr defTabSz="685800"/>
            <a:r>
              <a:rPr lang="en-US" sz="900" b="1" dirty="0">
                <a:solidFill>
                  <a:srgbClr val="5B9BD5">
                    <a:lumMod val="50000"/>
                  </a:srgbClr>
                </a:solidFill>
                <a:latin typeface="Calibri Light" panose="020F0302020204030204" pitchFamily="34" charset="0"/>
                <a:ea typeface="STKaiti"/>
              </a:rPr>
              <a:t>Synthetic Data Generation</a:t>
            </a:r>
          </a:p>
        </p:txBody>
      </p:sp>
      <p:sp>
        <p:nvSpPr>
          <p:cNvPr id="17" name="Oval 16"/>
          <p:cNvSpPr/>
          <p:nvPr/>
        </p:nvSpPr>
        <p:spPr bwMode="auto">
          <a:xfrm>
            <a:off x="5565766" y="1385010"/>
            <a:ext cx="608938" cy="632955"/>
          </a:xfrm>
          <a:prstGeom prst="ellipse">
            <a:avLst/>
          </a:prstGeom>
          <a:solidFill>
            <a:schemeClr val="bg1"/>
          </a:solid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800"/>
            <a:endParaRPr lang="en-US" sz="675" dirty="0">
              <a:solidFill>
                <a:prstClr val="black"/>
              </a:solidFill>
              <a:ea typeface="STKaiti"/>
            </a:endParaRPr>
          </a:p>
        </p:txBody>
      </p:sp>
      <p:sp>
        <p:nvSpPr>
          <p:cNvPr id="18" name="Rectangle 17"/>
          <p:cNvSpPr/>
          <p:nvPr/>
        </p:nvSpPr>
        <p:spPr>
          <a:xfrm>
            <a:off x="5586921" y="1379013"/>
            <a:ext cx="596991" cy="403957"/>
          </a:xfrm>
          <a:prstGeom prst="rect">
            <a:avLst/>
          </a:prstGeom>
        </p:spPr>
        <p:txBody>
          <a:bodyPr wrap="square">
            <a:spAutoFit/>
          </a:bodyPr>
          <a:lstStyle/>
          <a:p>
            <a:pPr defTabSz="685800"/>
            <a:r>
              <a:rPr lang="en-US" sz="675" dirty="0">
                <a:solidFill>
                  <a:prstClr val="black"/>
                </a:solidFill>
                <a:latin typeface="Calibri Light" panose="020F0302020204030204" pitchFamily="34" charset="0"/>
                <a:ea typeface="STKaiti"/>
              </a:rPr>
              <a:t>SVN Test Data</a:t>
            </a:r>
          </a:p>
          <a:p>
            <a:pPr defTabSz="685800"/>
            <a:r>
              <a:rPr lang="en-US" sz="675" dirty="0">
                <a:solidFill>
                  <a:prstClr val="black"/>
                </a:solidFill>
                <a:latin typeface="Calibri Light" panose="020F0302020204030204" pitchFamily="34" charset="0"/>
                <a:ea typeface="STKaiti"/>
              </a:rPr>
              <a:t> Repository </a:t>
            </a:r>
          </a:p>
        </p:txBody>
      </p:sp>
      <p:pic>
        <p:nvPicPr>
          <p:cNvPr id="19" name="Picture 18"/>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689729" y="1749049"/>
            <a:ext cx="115153" cy="115153"/>
          </a:xfrm>
          <a:prstGeom prst="rect">
            <a:avLst/>
          </a:prstGeom>
        </p:spPr>
      </p:pic>
      <p:pic>
        <p:nvPicPr>
          <p:cNvPr id="42" name="Picture 41"/>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04953" y="1869973"/>
            <a:ext cx="120884" cy="120884"/>
          </a:xfrm>
          <a:prstGeom prst="rect">
            <a:avLst/>
          </a:prstGeom>
        </p:spPr>
      </p:pic>
      <p:pic>
        <p:nvPicPr>
          <p:cNvPr id="43" name="Picture 42"/>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46482" y="1730886"/>
            <a:ext cx="131046" cy="131046"/>
          </a:xfrm>
          <a:prstGeom prst="rect">
            <a:avLst/>
          </a:prstGeom>
        </p:spPr>
      </p:pic>
      <p:sp>
        <p:nvSpPr>
          <p:cNvPr id="20" name="Rectangle 19"/>
          <p:cNvSpPr/>
          <p:nvPr/>
        </p:nvSpPr>
        <p:spPr bwMode="auto">
          <a:xfrm>
            <a:off x="5296942" y="1357605"/>
            <a:ext cx="881441" cy="723272"/>
          </a:xfrm>
          <a:prstGeom prst="rect">
            <a:avLst/>
          </a:prstGeom>
          <a:noFill/>
          <a:ln w="6350" cap="flat" cmpd="sng" algn="ctr">
            <a:solidFill>
              <a:schemeClr val="accent1">
                <a:lumMod val="50000"/>
              </a:schemeClr>
            </a:solidFill>
            <a:prstDash val="sysDash"/>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800"/>
            <a:endParaRPr lang="en-US" sz="1050" dirty="0">
              <a:solidFill>
                <a:prstClr val="black"/>
              </a:solidFill>
              <a:ea typeface="STKaiti"/>
            </a:endParaRPr>
          </a:p>
        </p:txBody>
      </p:sp>
      <p:sp>
        <p:nvSpPr>
          <p:cNvPr id="45" name="Right Arrow 44"/>
          <p:cNvSpPr/>
          <p:nvPr/>
        </p:nvSpPr>
        <p:spPr>
          <a:xfrm>
            <a:off x="6288383" y="1645905"/>
            <a:ext cx="411480" cy="191396"/>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46" name="Right Arrow 45"/>
          <p:cNvSpPr/>
          <p:nvPr/>
        </p:nvSpPr>
        <p:spPr>
          <a:xfrm>
            <a:off x="4987304" y="1324009"/>
            <a:ext cx="274320" cy="205740"/>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pic>
        <p:nvPicPr>
          <p:cNvPr id="21" name="Picture 20"/>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31420" y="1446310"/>
            <a:ext cx="418059" cy="454412"/>
          </a:xfrm>
          <a:prstGeom prst="rect">
            <a:avLst/>
          </a:prstGeom>
        </p:spPr>
      </p:pic>
      <p:sp>
        <p:nvSpPr>
          <p:cNvPr id="48" name="Rectangle 47"/>
          <p:cNvSpPr/>
          <p:nvPr/>
        </p:nvSpPr>
        <p:spPr>
          <a:xfrm>
            <a:off x="6598803" y="1798190"/>
            <a:ext cx="990977" cy="230832"/>
          </a:xfrm>
          <a:prstGeom prst="rect">
            <a:avLst/>
          </a:prstGeom>
        </p:spPr>
        <p:txBody>
          <a:bodyPr wrap="none">
            <a:spAutoFit/>
          </a:bodyPr>
          <a:lstStyle/>
          <a:p>
            <a:pPr defTabSz="685800"/>
            <a:r>
              <a:rPr lang="en-US" sz="900" b="1" dirty="0">
                <a:solidFill>
                  <a:srgbClr val="5B9BD5">
                    <a:lumMod val="50000"/>
                  </a:srgbClr>
                </a:solidFill>
                <a:latin typeface="Calibri Light" panose="020F0302020204030204" pitchFamily="34" charset="0"/>
                <a:ea typeface="STKaiti"/>
              </a:rPr>
              <a:t>Test Environment</a:t>
            </a:r>
          </a:p>
        </p:txBody>
      </p:sp>
      <p:sp>
        <p:nvSpPr>
          <p:cNvPr id="49" name="Right Arrow 48"/>
          <p:cNvSpPr/>
          <p:nvPr/>
        </p:nvSpPr>
        <p:spPr>
          <a:xfrm>
            <a:off x="3642395" y="1940194"/>
            <a:ext cx="1234440" cy="191396"/>
          </a:xfrm>
          <a:prstGeom prst="rightArrow">
            <a:avLst/>
          </a:prstGeom>
          <a:solidFill>
            <a:srgbClr val="0075BD"/>
          </a:solidFill>
          <a:ln w="9525" cap="flat" cmpd="sng" algn="ctr">
            <a:noFill/>
            <a:prstDash val="solid"/>
          </a:ln>
          <a:effectLst/>
        </p:spPr>
        <p:txBody>
          <a:bodyPr lIns="0" tIns="27000" rIns="0" bIns="0" rtlCol="0" anchor="t"/>
          <a:lstStyle/>
          <a:p>
            <a:pPr defTabSz="685800" fontAlgn="auto">
              <a:spcBef>
                <a:spcPts val="0"/>
              </a:spcBef>
              <a:spcAft>
                <a:spcPts val="0"/>
              </a:spcAft>
            </a:pPr>
            <a:endParaRPr lang="en-GB" sz="900" kern="0" dirty="0" err="1">
              <a:solidFill>
                <a:srgbClr val="FFFFFF"/>
              </a:solidFill>
              <a:latin typeface="Calibri Light" panose="020F0302020204030204" pitchFamily="34" charset="0"/>
              <a:ea typeface="STKaiti"/>
              <a:cs typeface="Arial"/>
            </a:endParaRPr>
          </a:p>
        </p:txBody>
      </p:sp>
      <p:sp>
        <p:nvSpPr>
          <p:cNvPr id="50" name="Rectangle 49"/>
          <p:cNvSpPr/>
          <p:nvPr/>
        </p:nvSpPr>
        <p:spPr>
          <a:xfrm>
            <a:off x="7876248" y="2951179"/>
            <a:ext cx="865943" cy="219291"/>
          </a:xfrm>
          <a:prstGeom prst="rect">
            <a:avLst/>
          </a:prstGeom>
        </p:spPr>
        <p:txBody>
          <a:bodyPr wrap="none">
            <a:spAutoFit/>
          </a:bodyPr>
          <a:lstStyle/>
          <a:p>
            <a:pPr defTabSz="685800"/>
            <a:r>
              <a:rPr lang="en-US" sz="825" b="1" dirty="0">
                <a:solidFill>
                  <a:srgbClr val="5B9BD5">
                    <a:lumMod val="50000"/>
                  </a:srgbClr>
                </a:solidFill>
                <a:latin typeface="Calibri Light" panose="020F0302020204030204" pitchFamily="34" charset="0"/>
                <a:ea typeface="STKaiti"/>
              </a:rPr>
              <a:t>Knowledge Base</a:t>
            </a:r>
          </a:p>
        </p:txBody>
      </p:sp>
      <p:sp>
        <p:nvSpPr>
          <p:cNvPr id="51" name="Rectangle 50"/>
          <p:cNvSpPr/>
          <p:nvPr/>
        </p:nvSpPr>
        <p:spPr>
          <a:xfrm>
            <a:off x="7818882" y="2468970"/>
            <a:ext cx="906018" cy="219291"/>
          </a:xfrm>
          <a:prstGeom prst="rect">
            <a:avLst/>
          </a:prstGeom>
        </p:spPr>
        <p:txBody>
          <a:bodyPr wrap="none">
            <a:spAutoFit/>
          </a:bodyPr>
          <a:lstStyle/>
          <a:p>
            <a:pPr defTabSz="685800"/>
            <a:r>
              <a:rPr lang="en-US" sz="825" b="1" dirty="0">
                <a:solidFill>
                  <a:srgbClr val="5B9BD5">
                    <a:lumMod val="50000"/>
                  </a:srgbClr>
                </a:solidFill>
                <a:latin typeface="Calibri Light" panose="020F0302020204030204" pitchFamily="34" charset="0"/>
                <a:ea typeface="STKaiti"/>
              </a:rPr>
              <a:t>Data Governance</a:t>
            </a:r>
          </a:p>
        </p:txBody>
      </p:sp>
      <p:sp>
        <p:nvSpPr>
          <p:cNvPr id="52" name="Rectangle 51"/>
          <p:cNvSpPr/>
          <p:nvPr/>
        </p:nvSpPr>
        <p:spPr>
          <a:xfrm>
            <a:off x="7912316" y="2017594"/>
            <a:ext cx="718466" cy="219291"/>
          </a:xfrm>
          <a:prstGeom prst="rect">
            <a:avLst/>
          </a:prstGeom>
        </p:spPr>
        <p:txBody>
          <a:bodyPr wrap="none">
            <a:spAutoFit/>
          </a:bodyPr>
          <a:lstStyle/>
          <a:p>
            <a:pPr defTabSz="685800"/>
            <a:r>
              <a:rPr lang="en-US" sz="825" b="1" dirty="0">
                <a:solidFill>
                  <a:srgbClr val="5B9BD5">
                    <a:lumMod val="50000"/>
                  </a:srgbClr>
                </a:solidFill>
                <a:latin typeface="Calibri Light" panose="020F0302020204030204" pitchFamily="34" charset="0"/>
                <a:ea typeface="STKaiti"/>
              </a:rPr>
              <a:t>Data Refresh</a:t>
            </a:r>
          </a:p>
        </p:txBody>
      </p:sp>
      <p:sp>
        <p:nvSpPr>
          <p:cNvPr id="53" name="Rectangle 52"/>
          <p:cNvSpPr/>
          <p:nvPr/>
        </p:nvSpPr>
        <p:spPr>
          <a:xfrm>
            <a:off x="7662133" y="1595413"/>
            <a:ext cx="1339556" cy="219291"/>
          </a:xfrm>
          <a:prstGeom prst="rect">
            <a:avLst/>
          </a:prstGeom>
        </p:spPr>
        <p:txBody>
          <a:bodyPr wrap="square">
            <a:spAutoFit/>
          </a:bodyPr>
          <a:lstStyle/>
          <a:p>
            <a:pPr defTabSz="685800"/>
            <a:r>
              <a:rPr lang="en-US" sz="825" b="1" dirty="0">
                <a:solidFill>
                  <a:srgbClr val="5B9BD5">
                    <a:lumMod val="50000"/>
                  </a:srgbClr>
                </a:solidFill>
                <a:latin typeface="Calibri Light" panose="020F0302020204030204" pitchFamily="34" charset="0"/>
                <a:ea typeface="STKaiti"/>
              </a:rPr>
              <a:t>Sensitive Data Discovery </a:t>
            </a:r>
          </a:p>
        </p:txBody>
      </p:sp>
      <p:sp>
        <p:nvSpPr>
          <p:cNvPr id="54" name="Rectangle 53"/>
          <p:cNvSpPr/>
          <p:nvPr/>
        </p:nvSpPr>
        <p:spPr>
          <a:xfrm>
            <a:off x="7854030" y="1176560"/>
            <a:ext cx="907621" cy="219291"/>
          </a:xfrm>
          <a:prstGeom prst="rect">
            <a:avLst/>
          </a:prstGeom>
        </p:spPr>
        <p:txBody>
          <a:bodyPr wrap="none">
            <a:spAutoFit/>
          </a:bodyPr>
          <a:lstStyle/>
          <a:p>
            <a:pPr defTabSz="685800"/>
            <a:r>
              <a:rPr lang="en-US" sz="825" b="1" dirty="0">
                <a:solidFill>
                  <a:srgbClr val="5B9BD5">
                    <a:lumMod val="50000"/>
                  </a:srgbClr>
                </a:solidFill>
                <a:latin typeface="Calibri Light" panose="020F0302020204030204" pitchFamily="34" charset="0"/>
                <a:ea typeface="STKaiti"/>
              </a:rPr>
              <a:t>Data Provisioning</a:t>
            </a:r>
          </a:p>
        </p:txBody>
      </p:sp>
      <p:pic>
        <p:nvPicPr>
          <p:cNvPr id="61" name="Picture 60"/>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03805" y="916939"/>
            <a:ext cx="359079" cy="261149"/>
          </a:xfrm>
          <a:prstGeom prst="rect">
            <a:avLst/>
          </a:prstGeom>
        </p:spPr>
      </p:pic>
      <p:pic>
        <p:nvPicPr>
          <p:cNvPr id="23" name="Picture 22"/>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67394" y="1371239"/>
            <a:ext cx="250504" cy="250504"/>
          </a:xfrm>
          <a:prstGeom prst="rect">
            <a:avLst/>
          </a:prstGeom>
        </p:spPr>
      </p:pic>
      <p:pic>
        <p:nvPicPr>
          <p:cNvPr id="39" name="Picture 38"/>
          <p:cNvPicPr>
            <a:picLocks noChangeAspect="1"/>
          </p:cNvPicPr>
          <p:nvPr/>
        </p:nvPicPr>
        <p:blipFill>
          <a:blip r:embed="rId1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49276" y="1772807"/>
            <a:ext cx="268136" cy="268136"/>
          </a:xfrm>
          <a:prstGeom prst="rect">
            <a:avLst/>
          </a:prstGeom>
        </p:spPr>
      </p:pic>
      <p:pic>
        <p:nvPicPr>
          <p:cNvPr id="40" name="Picture 39"/>
          <p:cNvPicPr>
            <a:picLocks noChangeAspect="1"/>
          </p:cNvPicPr>
          <p:nvPr/>
        </p:nvPicPr>
        <p:blipFill>
          <a:blip r:embed="rId1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14293" y="2190530"/>
            <a:ext cx="341490" cy="348057"/>
          </a:xfrm>
          <a:prstGeom prst="rect">
            <a:avLst/>
          </a:prstGeom>
        </p:spPr>
      </p:pic>
      <p:pic>
        <p:nvPicPr>
          <p:cNvPr id="41" name="Picture 40"/>
          <p:cNvPicPr>
            <a:picLocks noChangeAspect="1"/>
          </p:cNvPicPr>
          <p:nvPr/>
        </p:nvPicPr>
        <p:blipFill>
          <a:blip r:embed="rId1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75933" y="2690717"/>
            <a:ext cx="233423" cy="233423"/>
          </a:xfrm>
          <a:prstGeom prst="rect">
            <a:avLst/>
          </a:prstGeom>
        </p:spPr>
      </p:pic>
      <p:cxnSp>
        <p:nvCxnSpPr>
          <p:cNvPr id="47" name="Straight Connector 46"/>
          <p:cNvCxnSpPr/>
          <p:nvPr/>
        </p:nvCxnSpPr>
        <p:spPr bwMode="auto">
          <a:xfrm flipH="1">
            <a:off x="7799034" y="916939"/>
            <a:ext cx="0" cy="2057400"/>
          </a:xfrm>
          <a:prstGeom prst="line">
            <a:avLst/>
          </a:prstGeom>
          <a:solidFill>
            <a:schemeClr val="folHlink"/>
          </a:solidFill>
          <a:ln w="6350" cap="flat" cmpd="sng" algn="ctr">
            <a:solidFill>
              <a:schemeClr val="tx2"/>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Rectangle 61"/>
          <p:cNvSpPr/>
          <p:nvPr/>
        </p:nvSpPr>
        <p:spPr>
          <a:xfrm>
            <a:off x="3043623" y="846875"/>
            <a:ext cx="1327608" cy="346249"/>
          </a:xfrm>
          <a:prstGeom prst="rect">
            <a:avLst/>
          </a:prstGeom>
        </p:spPr>
        <p:txBody>
          <a:bodyPr wrap="none">
            <a:spAutoFit/>
          </a:bodyPr>
          <a:lstStyle/>
          <a:p>
            <a:pPr defTabSz="685800"/>
            <a:r>
              <a:rPr lang="en-US" sz="825" dirty="0">
                <a:solidFill>
                  <a:prstClr val="black"/>
                </a:solidFill>
                <a:latin typeface="Calibri Light" panose="020F0302020204030204" pitchFamily="34" charset="0"/>
                <a:ea typeface="STKaiti"/>
              </a:rPr>
              <a:t>Load ‘ Enough &amp; adequate </a:t>
            </a:r>
          </a:p>
          <a:p>
            <a:pPr defTabSz="685800"/>
            <a:r>
              <a:rPr lang="en-US" sz="825" dirty="0">
                <a:solidFill>
                  <a:prstClr val="black"/>
                </a:solidFill>
                <a:latin typeface="Calibri Light" panose="020F0302020204030204" pitchFamily="34" charset="0"/>
                <a:ea typeface="STKaiti"/>
              </a:rPr>
              <a:t>data for all systems </a:t>
            </a:r>
          </a:p>
        </p:txBody>
      </p:sp>
      <p:sp>
        <p:nvSpPr>
          <p:cNvPr id="63" name="Rectangle 62"/>
          <p:cNvSpPr/>
          <p:nvPr/>
        </p:nvSpPr>
        <p:spPr>
          <a:xfrm>
            <a:off x="4229498" y="836227"/>
            <a:ext cx="1942411" cy="473206"/>
          </a:xfrm>
          <a:prstGeom prst="rect">
            <a:avLst/>
          </a:prstGeom>
        </p:spPr>
        <p:txBody>
          <a:bodyPr wrap="square">
            <a:spAutoFit/>
          </a:bodyPr>
          <a:lstStyle/>
          <a:p>
            <a:pPr defTabSz="685800"/>
            <a:r>
              <a:rPr lang="en-US" sz="825" dirty="0">
                <a:solidFill>
                  <a:prstClr val="black"/>
                </a:solidFill>
                <a:latin typeface="Calibri Light" panose="020F0302020204030204" pitchFamily="34" charset="0"/>
                <a:ea typeface="STKaiti"/>
              </a:rPr>
              <a:t>Data Privacy &amp; Regulatory Compliance,</a:t>
            </a:r>
          </a:p>
          <a:p>
            <a:pPr defTabSz="685800"/>
            <a:r>
              <a:rPr lang="en-US" sz="825" dirty="0">
                <a:solidFill>
                  <a:prstClr val="black"/>
                </a:solidFill>
                <a:latin typeface="Calibri Light" panose="020F0302020204030204" pitchFamily="34" charset="0"/>
                <a:ea typeface="STKaiti"/>
              </a:rPr>
              <a:t> Ref- Integrity of Masked Data,</a:t>
            </a:r>
          </a:p>
          <a:p>
            <a:pPr defTabSz="685800"/>
            <a:r>
              <a:rPr lang="en-US" sz="825" dirty="0">
                <a:solidFill>
                  <a:prstClr val="black"/>
                </a:solidFill>
                <a:latin typeface="Calibri Light" panose="020F0302020204030204" pitchFamily="34" charset="0"/>
                <a:ea typeface="STKaiti"/>
              </a:rPr>
              <a:t> Profiling </a:t>
            </a:r>
          </a:p>
        </p:txBody>
      </p:sp>
      <p:sp>
        <p:nvSpPr>
          <p:cNvPr id="64" name="Rectangle 63"/>
          <p:cNvSpPr/>
          <p:nvPr/>
        </p:nvSpPr>
        <p:spPr>
          <a:xfrm>
            <a:off x="2266355" y="2301738"/>
            <a:ext cx="2066591" cy="473206"/>
          </a:xfrm>
          <a:prstGeom prst="rect">
            <a:avLst/>
          </a:prstGeom>
        </p:spPr>
        <p:txBody>
          <a:bodyPr wrap="none">
            <a:spAutoFit/>
          </a:bodyPr>
          <a:lstStyle/>
          <a:p>
            <a:pPr defTabSz="685800"/>
            <a:r>
              <a:rPr lang="en-US" sz="825" dirty="0">
                <a:solidFill>
                  <a:prstClr val="black"/>
                </a:solidFill>
                <a:latin typeface="Calibri Light" panose="020F0302020204030204" pitchFamily="34" charset="0"/>
                <a:ea typeface="STKaiti"/>
              </a:rPr>
              <a:t>On Demand Data Generation for new</a:t>
            </a:r>
          </a:p>
          <a:p>
            <a:pPr defTabSz="685800"/>
            <a:r>
              <a:rPr lang="en-US" sz="825" dirty="0">
                <a:solidFill>
                  <a:prstClr val="black"/>
                </a:solidFill>
                <a:latin typeface="Calibri Light" panose="020F0302020204030204" pitchFamily="34" charset="0"/>
                <a:ea typeface="STKaiti"/>
              </a:rPr>
              <a:t> Features/Systems Production –like volumes</a:t>
            </a:r>
          </a:p>
          <a:p>
            <a:pPr defTabSz="685800"/>
            <a:r>
              <a:rPr lang="en-US" sz="825" dirty="0">
                <a:solidFill>
                  <a:prstClr val="black"/>
                </a:solidFill>
                <a:latin typeface="Calibri Light" panose="020F0302020204030204" pitchFamily="34" charset="0"/>
                <a:ea typeface="STKaiti"/>
              </a:rPr>
              <a:t> for non – functional Testing</a:t>
            </a:r>
          </a:p>
        </p:txBody>
      </p:sp>
      <p:cxnSp>
        <p:nvCxnSpPr>
          <p:cNvPr id="66" name="Straight Arrow Connector 65"/>
          <p:cNvCxnSpPr/>
          <p:nvPr/>
        </p:nvCxnSpPr>
        <p:spPr bwMode="auto">
          <a:xfrm flipV="1">
            <a:off x="4918674" y="2827947"/>
            <a:ext cx="2880360" cy="0"/>
          </a:xfrm>
          <a:prstGeom prst="straightConnector1">
            <a:avLst/>
          </a:prstGeom>
          <a:solidFill>
            <a:schemeClr val="folHlink"/>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66"/>
          <p:cNvSpPr/>
          <p:nvPr/>
        </p:nvSpPr>
        <p:spPr>
          <a:xfrm>
            <a:off x="2686133" y="2704395"/>
            <a:ext cx="2289409" cy="253916"/>
          </a:xfrm>
          <a:prstGeom prst="rect">
            <a:avLst/>
          </a:prstGeom>
        </p:spPr>
        <p:txBody>
          <a:bodyPr wrap="none">
            <a:spAutoFit/>
          </a:bodyPr>
          <a:lstStyle/>
          <a:p>
            <a:pPr defTabSz="685800"/>
            <a:r>
              <a:rPr lang="en-US" sz="1050" b="1" dirty="0">
                <a:solidFill>
                  <a:srgbClr val="5B9BD5">
                    <a:lumMod val="50000"/>
                  </a:srgbClr>
                </a:solidFill>
                <a:latin typeface="Calibri Light" panose="020F0302020204030204" pitchFamily="34" charset="0"/>
                <a:ea typeface="STKaiti"/>
              </a:rPr>
              <a:t>End- to -End Automated ETDM Solution</a:t>
            </a:r>
          </a:p>
        </p:txBody>
      </p:sp>
      <p:cxnSp>
        <p:nvCxnSpPr>
          <p:cNvPr id="68" name="Straight Arrow Connector 67"/>
          <p:cNvCxnSpPr/>
          <p:nvPr/>
        </p:nvCxnSpPr>
        <p:spPr bwMode="auto">
          <a:xfrm flipH="1" flipV="1">
            <a:off x="655867" y="2833002"/>
            <a:ext cx="2057400" cy="0"/>
          </a:xfrm>
          <a:prstGeom prst="straightConnector1">
            <a:avLst/>
          </a:prstGeom>
          <a:solidFill>
            <a:schemeClr val="folHlink"/>
          </a:solidFill>
          <a:ln w="28575" cap="flat" cmpd="sng" algn="ctr">
            <a:solidFill>
              <a:schemeClr val="tx2"/>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Picture 68"/>
          <p:cNvPicPr>
            <a:picLocks noChangeAspect="1"/>
          </p:cNvPicPr>
          <p:nvPr/>
        </p:nvPicPr>
        <p:blipFill rotWithShape="1">
          <a:blip r:embed="rId18">
            <a:extLst>
              <a:ext uri="{28A0092B-C50C-407E-A947-70E740481C1C}">
                <a14:useLocalDpi xmlns:a14="http://schemas.microsoft.com/office/drawing/2010/main" val="0"/>
              </a:ext>
            </a:extLst>
          </a:blip>
          <a:srcRect l="4458" t="12695" r="7173" b="14267"/>
          <a:stretch/>
        </p:blipFill>
        <p:spPr>
          <a:xfrm>
            <a:off x="733755" y="879175"/>
            <a:ext cx="564356" cy="214313"/>
          </a:xfrm>
          <a:prstGeom prst="rect">
            <a:avLst/>
          </a:prstGeom>
          <a:ln>
            <a:noFill/>
          </a:ln>
        </p:spPr>
      </p:pic>
      <p:sp>
        <p:nvSpPr>
          <p:cNvPr id="55" name="Rectangle 54"/>
          <p:cNvSpPr/>
          <p:nvPr/>
        </p:nvSpPr>
        <p:spPr bwMode="auto">
          <a:xfrm>
            <a:off x="671598" y="3364257"/>
            <a:ext cx="2400300" cy="205740"/>
          </a:xfrm>
          <a:prstGeom prst="rect">
            <a:avLst/>
          </a:prstGeom>
          <a:solidFill>
            <a:srgbClr val="2C2E8C"/>
          </a:solidFill>
          <a:ln w="0" cap="flat" cmpd="sng" algn="ctr">
            <a:noFill/>
            <a:prstDash val="solid"/>
            <a:round/>
            <a:headEnd type="none" w="med" len="med"/>
            <a:tailEnd type="none" w="med" len="med"/>
          </a:ln>
          <a:effectLst/>
        </p:spPr>
        <p:txBody>
          <a:bodyPr lIns="68580" tIns="34290" rIns="0"/>
          <a:lstStyle/>
          <a:p>
            <a:pPr defTabSz="685800" fontAlgn="auto">
              <a:spcBef>
                <a:spcPts val="0"/>
              </a:spcBef>
              <a:spcAft>
                <a:spcPts val="0"/>
              </a:spcAft>
            </a:pPr>
            <a:r>
              <a:rPr lang="en-GB" sz="1050" b="1" dirty="0">
                <a:solidFill>
                  <a:prstClr val="white"/>
                </a:solidFill>
                <a:latin typeface="Calibri Light" panose="020F0302020204030204" pitchFamily="34" charset="0"/>
                <a:ea typeface="MS PGothic" pitchFamily="34" charset="-128"/>
                <a:cs typeface="Calibri" panose="020F0502020204030204" pitchFamily="34" charset="0"/>
              </a:rPr>
              <a:t>Centralized Test Data Repository</a:t>
            </a:r>
          </a:p>
        </p:txBody>
      </p:sp>
      <p:sp>
        <p:nvSpPr>
          <p:cNvPr id="56" name="Rectangle 55"/>
          <p:cNvSpPr/>
          <p:nvPr/>
        </p:nvSpPr>
        <p:spPr bwMode="auto">
          <a:xfrm>
            <a:off x="3416801" y="3364257"/>
            <a:ext cx="2400300" cy="205740"/>
          </a:xfrm>
          <a:prstGeom prst="rect">
            <a:avLst/>
          </a:prstGeom>
          <a:solidFill>
            <a:srgbClr val="2C2E8C"/>
          </a:solidFill>
          <a:ln w="0" cap="flat" cmpd="sng" algn="ctr">
            <a:noFill/>
            <a:prstDash val="solid"/>
            <a:round/>
            <a:headEnd type="none" w="med" len="med"/>
            <a:tailEnd type="none" w="med" len="med"/>
          </a:ln>
          <a:effectLst/>
        </p:spPr>
        <p:txBody>
          <a:bodyPr lIns="68580" tIns="34290" rIns="0"/>
          <a:lstStyle/>
          <a:p>
            <a:pPr defTabSz="685800" fontAlgn="auto">
              <a:spcBef>
                <a:spcPts val="0"/>
              </a:spcBef>
              <a:spcAft>
                <a:spcPts val="0"/>
              </a:spcAft>
            </a:pPr>
            <a:r>
              <a:rPr lang="en-US" sz="1050" b="1" dirty="0">
                <a:solidFill>
                  <a:prstClr val="white"/>
                </a:solidFill>
                <a:latin typeface="Calibri Light" panose="020F0302020204030204" pitchFamily="34" charset="0"/>
                <a:ea typeface="MS PGothic" pitchFamily="34" charset="-128"/>
                <a:cs typeface="Calibri" panose="020F0502020204030204" pitchFamily="34" charset="0"/>
              </a:rPr>
              <a:t>Traceability from Requirements to Data</a:t>
            </a:r>
            <a:endParaRPr lang="en-GB" sz="1050" b="1" dirty="0">
              <a:solidFill>
                <a:prstClr val="white"/>
              </a:solidFill>
              <a:latin typeface="Calibri Light" panose="020F0302020204030204" pitchFamily="34" charset="0"/>
              <a:ea typeface="MS PGothic" pitchFamily="34" charset="-128"/>
              <a:cs typeface="Calibri" panose="020F0502020204030204" pitchFamily="34" charset="0"/>
            </a:endParaRPr>
          </a:p>
        </p:txBody>
      </p:sp>
      <p:sp>
        <p:nvSpPr>
          <p:cNvPr id="57" name="Rectangle 56"/>
          <p:cNvSpPr/>
          <p:nvPr/>
        </p:nvSpPr>
        <p:spPr bwMode="auto">
          <a:xfrm>
            <a:off x="6201007" y="3359730"/>
            <a:ext cx="2400300" cy="205740"/>
          </a:xfrm>
          <a:prstGeom prst="rect">
            <a:avLst/>
          </a:prstGeom>
          <a:solidFill>
            <a:srgbClr val="2C2E8C"/>
          </a:solidFill>
          <a:ln w="0" cap="flat" cmpd="sng" algn="ctr">
            <a:noFill/>
            <a:prstDash val="solid"/>
            <a:round/>
            <a:headEnd type="none" w="med" len="med"/>
            <a:tailEnd type="none" w="med" len="med"/>
          </a:ln>
          <a:effectLst/>
        </p:spPr>
        <p:txBody>
          <a:bodyPr lIns="68580" tIns="34290" rIns="0"/>
          <a:lstStyle/>
          <a:p>
            <a:pPr defTabSz="685800" fontAlgn="auto">
              <a:spcBef>
                <a:spcPts val="0"/>
              </a:spcBef>
              <a:spcAft>
                <a:spcPts val="0"/>
              </a:spcAft>
            </a:pPr>
            <a:r>
              <a:rPr lang="en-GB" sz="1050" b="1" dirty="0">
                <a:solidFill>
                  <a:prstClr val="white"/>
                </a:solidFill>
                <a:latin typeface="Calibri Light" panose="020F0302020204030204" pitchFamily="34" charset="0"/>
                <a:ea typeface="MS PGothic" pitchFamily="34" charset="-128"/>
                <a:cs typeface="Calibri" panose="020F0502020204030204" pitchFamily="34" charset="0"/>
              </a:rPr>
              <a:t>One-Stop Automated Solution</a:t>
            </a:r>
          </a:p>
        </p:txBody>
      </p:sp>
      <p:sp>
        <p:nvSpPr>
          <p:cNvPr id="9" name="Rectangle 8"/>
          <p:cNvSpPr/>
          <p:nvPr/>
        </p:nvSpPr>
        <p:spPr bwMode="auto">
          <a:xfrm>
            <a:off x="828555" y="1167343"/>
            <a:ext cx="730952" cy="970671"/>
          </a:xfrm>
          <a:prstGeom prst="rect">
            <a:avLst/>
          </a:prstGeom>
          <a:solidFill>
            <a:schemeClr val="bg1">
              <a:lumMod val="85000"/>
            </a:schemeClr>
          </a:solidFill>
          <a:ln w="6350" cap="flat" cmpd="sng" algn="ctr">
            <a:noFill/>
            <a:prstDash val="solid"/>
            <a:round/>
            <a:headEnd type="none" w="med" len="med"/>
            <a:tailEnd type="none" w="med" len="med"/>
          </a:ln>
          <a:effectLst/>
          <a:extLst/>
        </p:spPr>
        <p:txBody>
          <a:bodyPr vert="horz" wrap="none" lIns="68580" tIns="34290" rIns="68580" bIns="34290" numCol="1" rtlCol="0" anchor="ctr" anchorCtr="0" compatLnSpc="1">
            <a:prstTxWarp prst="textNoShape">
              <a:avLst/>
            </a:prstTxWarp>
          </a:bodyPr>
          <a:lstStyle/>
          <a:p>
            <a:pPr defTabSz="685800"/>
            <a:endParaRPr lang="en-US" sz="1050" dirty="0">
              <a:solidFill>
                <a:prstClr val="black"/>
              </a:solidFill>
              <a:ea typeface="STKaiti"/>
            </a:endParaRPr>
          </a:p>
        </p:txBody>
      </p:sp>
      <p:pic>
        <p:nvPicPr>
          <p:cNvPr id="22" name="Picture 21"/>
          <p:cNvPicPr>
            <a:picLocks noChangeAspect="1"/>
          </p:cNvPicPr>
          <p:nvPr/>
        </p:nvPicPr>
        <p:blipFill>
          <a:blip r:embed="rId1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93691" y="1341548"/>
            <a:ext cx="222365" cy="222365"/>
          </a:xfrm>
          <a:prstGeom prst="rect">
            <a:avLst/>
          </a:prstGeom>
        </p:spPr>
      </p:pic>
      <p:sp>
        <p:nvSpPr>
          <p:cNvPr id="10" name="Rectangle 9"/>
          <p:cNvSpPr/>
          <p:nvPr/>
        </p:nvSpPr>
        <p:spPr>
          <a:xfrm>
            <a:off x="847484" y="1587895"/>
            <a:ext cx="729688" cy="415498"/>
          </a:xfrm>
          <a:prstGeom prst="rect">
            <a:avLst/>
          </a:prstGeom>
        </p:spPr>
        <p:txBody>
          <a:bodyPr wrap="none">
            <a:spAutoFit/>
          </a:bodyPr>
          <a:lstStyle/>
          <a:p>
            <a:pPr defTabSz="685800"/>
            <a:r>
              <a:rPr lang="en-US" sz="1050" dirty="0">
                <a:solidFill>
                  <a:prstClr val="black"/>
                </a:solidFill>
                <a:latin typeface="Calibri Light" panose="020F0302020204030204" pitchFamily="34" charset="0"/>
                <a:ea typeface="STKaiti"/>
              </a:rPr>
              <a:t>Test Data </a:t>
            </a:r>
          </a:p>
          <a:p>
            <a:pPr defTabSz="685800"/>
            <a:r>
              <a:rPr lang="en-US" sz="1050" dirty="0">
                <a:solidFill>
                  <a:prstClr val="black"/>
                </a:solidFill>
                <a:latin typeface="Calibri Light" panose="020F0302020204030204" pitchFamily="34" charset="0"/>
                <a:ea typeface="STKaiti"/>
              </a:rPr>
              <a:t>Request</a:t>
            </a:r>
          </a:p>
        </p:txBody>
      </p:sp>
      <p:sp>
        <p:nvSpPr>
          <p:cNvPr id="65" name="Oval 64"/>
          <p:cNvSpPr/>
          <p:nvPr/>
        </p:nvSpPr>
        <p:spPr>
          <a:xfrm>
            <a:off x="8409356" y="234391"/>
            <a:ext cx="315544" cy="314458"/>
          </a:xfrm>
          <a:prstGeom prst="ellipse">
            <a:avLst/>
          </a:prstGeom>
          <a:solidFill>
            <a:srgbClr val="124079">
              <a:lumMod val="60000"/>
              <a:lumOff val="40000"/>
            </a:srgbClr>
          </a:solidFill>
          <a:ln w="19050">
            <a:noFill/>
            <a:round/>
            <a:headEnd/>
            <a:tailEnd/>
          </a:ln>
        </p:spPr>
        <p:txBody>
          <a:bodyPr wrap="square" lIns="45720" rIns="4572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900" b="1" kern="0" dirty="0">
                <a:solidFill>
                  <a:srgbClr val="FFFFFF"/>
                </a:solidFill>
                <a:latin typeface="Roboto" panose="020B0604020202020204" charset="0"/>
                <a:ea typeface="Roboto" panose="020B0604020202020204" charset="0"/>
                <a:cs typeface="Arial" pitchFamily="34" charset="0"/>
              </a:rPr>
              <a:t>2</a:t>
            </a:r>
            <a:endParaRPr kumimoji="0" lang="en-US" sz="900" b="1" i="0" u="none" strike="noStrike" kern="0" cap="none" spc="0" normalizeH="0" baseline="0" noProof="0" dirty="0">
              <a:ln>
                <a:noFill/>
              </a:ln>
              <a:solidFill>
                <a:srgbClr val="FFFFFF"/>
              </a:solidFill>
              <a:effectLst/>
              <a:uLnTx/>
              <a:uFillTx/>
              <a:latin typeface="Roboto" panose="020B0604020202020204" charset="0"/>
              <a:ea typeface="Roboto" panose="020B0604020202020204" charset="0"/>
              <a:cs typeface="Arial" pitchFamily="34" charset="0"/>
            </a:endParaRPr>
          </a:p>
        </p:txBody>
      </p:sp>
    </p:spTree>
    <p:extLst>
      <p:ext uri="{BB962C8B-B14F-4D97-AF65-F5344CB8AC3E}">
        <p14:creationId xmlns:p14="http://schemas.microsoft.com/office/powerpoint/2010/main" val="605847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rot="10800000" flipV="1">
            <a:off x="6391858" y="1413519"/>
            <a:ext cx="2587387" cy="2523899"/>
          </a:xfrm>
          <a:prstGeom prst="rect">
            <a:avLst/>
          </a:prstGeom>
          <a:solidFill>
            <a:schemeClr val="tx2">
              <a:lumMod val="20000"/>
              <a:lumOff val="80000"/>
            </a:schemeClr>
          </a:solidFill>
          <a:ln>
            <a:noFill/>
          </a:ln>
          <a:extLst/>
        </p:spPr>
        <p:txBody>
          <a:bodyPr lIns="0" rIns="0" anchor="ctr"/>
          <a:lstStyle/>
          <a:p>
            <a:pPr marL="265113" marR="0" lvl="0" indent="-176213"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Automated GDPR Tool empowering Data Protection Officer</a:t>
            </a:r>
          </a:p>
          <a:p>
            <a:pPr marL="265113" marR="0" lvl="0" indent="-176213"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Automated Data breach audit report with mobile notifications</a:t>
            </a:r>
          </a:p>
          <a:p>
            <a:pPr marL="265113" marR="0" lvl="0" indent="-176213"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Automated scanning sensitive information &amp; identification of data points to be ported</a:t>
            </a:r>
          </a:p>
          <a:p>
            <a:pPr marL="265113" marR="0" lvl="0" indent="-176213"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Historical tracking of sensitive data, periodic changes in data &amp; location </a:t>
            </a:r>
          </a:p>
          <a:p>
            <a:pPr marL="265113" marR="0" lvl="0" indent="-176213" algn="l" defTabSz="6858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ヒラギノ角ゴ Pro W3" pitchFamily="124" charset="-128"/>
                <a:cs typeface="+mn-cs"/>
              </a:rPr>
              <a:t>Early &amp; continuous data protection</a:t>
            </a:r>
          </a:p>
        </p:txBody>
      </p:sp>
      <p:sp>
        <p:nvSpPr>
          <p:cNvPr id="86" name="Rectangle 85"/>
          <p:cNvSpPr/>
          <p:nvPr/>
        </p:nvSpPr>
        <p:spPr bwMode="auto">
          <a:xfrm>
            <a:off x="139670" y="1602732"/>
            <a:ext cx="6199620" cy="2390552"/>
          </a:xfrm>
          <a:prstGeom prst="rect">
            <a:avLst/>
          </a:prstGeom>
          <a:solidFill>
            <a:schemeClr val="bg1"/>
          </a:solidFill>
          <a:ln w="3175">
            <a:solidFill>
              <a:schemeClr val="tx1">
                <a:lumMod val="20000"/>
                <a:lumOff val="80000"/>
              </a:schemeClr>
            </a:solidFill>
          </a:ln>
          <a:effectLst>
            <a:outerShdw blurRad="114300" dist="50800" dir="9480000" algn="ctr" rotWithShape="0">
              <a:srgbClr val="000000">
                <a:alpha val="9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EFDFD"/>
              </a:solidFill>
              <a:effectLst/>
              <a:uLnTx/>
              <a:uFillTx/>
              <a:latin typeface="Calibri Light" panose="020F0302020204030204" pitchFamily="34" charset="0"/>
              <a:ea typeface="STKaiti"/>
              <a:cs typeface="+mn-cs"/>
            </a:endParaRPr>
          </a:p>
        </p:txBody>
      </p:sp>
      <p:sp>
        <p:nvSpPr>
          <p:cNvPr id="88" name="Rounded Rectangle 113"/>
          <p:cNvSpPr/>
          <p:nvPr/>
        </p:nvSpPr>
        <p:spPr bwMode="auto">
          <a:xfrm>
            <a:off x="550127" y="2920569"/>
            <a:ext cx="666303" cy="1001608"/>
          </a:xfrm>
          <a:prstGeom prst="roundRect">
            <a:avLst>
              <a:gd name="adj" fmla="val 4604"/>
            </a:avLst>
          </a:prstGeom>
          <a:solidFill>
            <a:schemeClr val="bg1"/>
          </a:solidFill>
          <a:ln>
            <a:solidFill>
              <a:schemeClr val="tx1">
                <a:lumMod val="20000"/>
                <a:lumOff val="80000"/>
              </a:schemeClr>
            </a:solidFill>
          </a:ln>
          <a:effectLst>
            <a:outerShdw blurRad="114300" dist="50800" dir="9480000" algn="ctr" rotWithShape="0">
              <a:srgbClr val="000000">
                <a:alpha val="9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EFDFD"/>
              </a:solidFill>
              <a:effectLst/>
              <a:uLnTx/>
              <a:uFillTx/>
              <a:latin typeface="Calibri Light" panose="020F0302020204030204" pitchFamily="34" charset="0"/>
              <a:ea typeface="STKaiti"/>
              <a:cs typeface="+mn-cs"/>
            </a:endParaRPr>
          </a:p>
        </p:txBody>
      </p:sp>
      <p:sp>
        <p:nvSpPr>
          <p:cNvPr id="91" name="Rounded Rectangle 114"/>
          <p:cNvSpPr/>
          <p:nvPr/>
        </p:nvSpPr>
        <p:spPr bwMode="auto">
          <a:xfrm>
            <a:off x="550127" y="1754035"/>
            <a:ext cx="666303" cy="1001608"/>
          </a:xfrm>
          <a:prstGeom prst="roundRect">
            <a:avLst>
              <a:gd name="adj" fmla="val 4604"/>
            </a:avLst>
          </a:prstGeom>
          <a:solidFill>
            <a:schemeClr val="bg1"/>
          </a:solidFill>
          <a:ln>
            <a:solidFill>
              <a:schemeClr val="tx1">
                <a:lumMod val="20000"/>
                <a:lumOff val="80000"/>
              </a:schemeClr>
            </a:solidFill>
          </a:ln>
          <a:effectLst>
            <a:outerShdw blurRad="114300" dist="50800" dir="9480000" algn="ctr" rotWithShape="0">
              <a:srgbClr val="000000">
                <a:alpha val="9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EFDFD"/>
              </a:solidFill>
              <a:effectLst/>
              <a:uLnTx/>
              <a:uFillTx/>
              <a:latin typeface="Calibri Light" panose="020F0302020204030204" pitchFamily="34" charset="0"/>
              <a:ea typeface="STKaiti"/>
              <a:cs typeface="+mn-cs"/>
            </a:endParaRPr>
          </a:p>
        </p:txBody>
      </p:sp>
      <p:sp>
        <p:nvSpPr>
          <p:cNvPr id="93" name="Flowchart: Magnetic Disk 92"/>
          <p:cNvSpPr/>
          <p:nvPr/>
        </p:nvSpPr>
        <p:spPr bwMode="auto">
          <a:xfrm>
            <a:off x="677851" y="1805208"/>
            <a:ext cx="410855" cy="425647"/>
          </a:xfrm>
          <a:prstGeom prst="flowChartMagneticDisk">
            <a:avLst/>
          </a:prstGeom>
          <a:solidFill>
            <a:srgbClr val="00B0F0"/>
          </a:solidFill>
          <a:ln w="38100" cap="flat" cmpd="sng" algn="ctr">
            <a:solidFill>
              <a:schemeClr val="bg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rPr>
              <a:t>DB</a:t>
            </a:r>
          </a:p>
        </p:txBody>
      </p:sp>
      <p:grpSp>
        <p:nvGrpSpPr>
          <p:cNvPr id="95" name="Group 94"/>
          <p:cNvGrpSpPr/>
          <p:nvPr/>
        </p:nvGrpSpPr>
        <p:grpSpPr>
          <a:xfrm>
            <a:off x="652947" y="2285905"/>
            <a:ext cx="460663" cy="408644"/>
            <a:chOff x="3157692" y="1018614"/>
            <a:chExt cx="486389" cy="607761"/>
          </a:xfrm>
          <a:solidFill>
            <a:srgbClr val="00B0F0"/>
          </a:solidFill>
        </p:grpSpPr>
        <p:sp>
          <p:nvSpPr>
            <p:cNvPr id="96" name="Flowchart: Card 95"/>
            <p:cNvSpPr/>
            <p:nvPr/>
          </p:nvSpPr>
          <p:spPr bwMode="auto">
            <a:xfrm>
              <a:off x="3157692" y="1018614"/>
              <a:ext cx="412502" cy="504265"/>
            </a:xfrm>
            <a:prstGeom prst="flowChartPunchedCard">
              <a:avLst/>
            </a:prstGeom>
            <a:grpFill/>
            <a:ln w="38100" cap="flat" cmpd="sng" algn="ctr">
              <a:solidFill>
                <a:schemeClr val="bg1"/>
              </a:solidFill>
              <a:prstDash val="solid"/>
              <a:round/>
              <a:headEnd type="none" w="med" len="med"/>
              <a:tailEnd type="none" w="med" len="med"/>
            </a:ln>
            <a:effectLst/>
            <a:ex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endParaRPr>
            </a:p>
          </p:txBody>
        </p:sp>
        <p:sp>
          <p:nvSpPr>
            <p:cNvPr id="98" name="Flowchart: Card 97"/>
            <p:cNvSpPr/>
            <p:nvPr/>
          </p:nvSpPr>
          <p:spPr bwMode="auto">
            <a:xfrm>
              <a:off x="3231579" y="1122110"/>
              <a:ext cx="412502" cy="504265"/>
            </a:xfrm>
            <a:prstGeom prst="flowChartPunchedCard">
              <a:avLst/>
            </a:prstGeom>
            <a:grpFill/>
            <a:ln w="38100" cap="flat" cmpd="sng" algn="ctr">
              <a:solidFill>
                <a:schemeClr val="bg1"/>
              </a:solidFill>
              <a:prstDash val="solid"/>
              <a:round/>
              <a:headEnd type="none" w="med" len="med"/>
              <a:tailEnd type="none" w="med" len="med"/>
            </a:ln>
            <a:effectLst/>
            <a:ex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endParaRPr>
            </a:p>
          </p:txBody>
        </p:sp>
      </p:grpSp>
      <p:sp>
        <p:nvSpPr>
          <p:cNvPr id="99" name="Flowchart: Magnetic Disk 98"/>
          <p:cNvSpPr/>
          <p:nvPr/>
        </p:nvSpPr>
        <p:spPr bwMode="auto">
          <a:xfrm>
            <a:off x="677851" y="2970820"/>
            <a:ext cx="410855" cy="425647"/>
          </a:xfrm>
          <a:prstGeom prst="flowChartMagneticDisk">
            <a:avLst/>
          </a:prstGeom>
          <a:solidFill>
            <a:srgbClr val="00B0F0"/>
          </a:solidFill>
          <a:ln w="38100" cap="flat" cmpd="sng" algn="ctr">
            <a:solidFill>
              <a:schemeClr val="bg1"/>
            </a:solidFill>
            <a:prstDash val="solid"/>
            <a:round/>
            <a:headEnd type="none" w="med" len="med"/>
            <a:tailEnd type="none" w="med" len="med"/>
          </a:ln>
          <a:effec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rPr>
              <a:t>DB</a:t>
            </a:r>
          </a:p>
        </p:txBody>
      </p:sp>
      <p:grpSp>
        <p:nvGrpSpPr>
          <p:cNvPr id="100" name="Group 99"/>
          <p:cNvGrpSpPr/>
          <p:nvPr/>
        </p:nvGrpSpPr>
        <p:grpSpPr>
          <a:xfrm>
            <a:off x="652947" y="3451517"/>
            <a:ext cx="460663" cy="408644"/>
            <a:chOff x="3157692" y="1018614"/>
            <a:chExt cx="486389" cy="607761"/>
          </a:xfrm>
          <a:solidFill>
            <a:srgbClr val="00B0F0"/>
          </a:solidFill>
        </p:grpSpPr>
        <p:sp>
          <p:nvSpPr>
            <p:cNvPr id="103" name="Flowchart: Card 102"/>
            <p:cNvSpPr/>
            <p:nvPr/>
          </p:nvSpPr>
          <p:spPr bwMode="auto">
            <a:xfrm>
              <a:off x="3157692" y="1018614"/>
              <a:ext cx="412502" cy="504265"/>
            </a:xfrm>
            <a:prstGeom prst="flowChartPunchedCard">
              <a:avLst/>
            </a:prstGeom>
            <a:grpFill/>
            <a:ln w="38100" cap="flat" cmpd="sng" algn="ctr">
              <a:solidFill>
                <a:schemeClr val="bg1"/>
              </a:solidFill>
              <a:prstDash val="solid"/>
              <a:round/>
              <a:headEnd type="none" w="med" len="med"/>
              <a:tailEnd type="none" w="med" len="med"/>
            </a:ln>
            <a:effectLst/>
            <a:ex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endParaRPr>
            </a:p>
          </p:txBody>
        </p:sp>
        <p:sp>
          <p:nvSpPr>
            <p:cNvPr id="104" name="Flowchart: Card 103"/>
            <p:cNvSpPr/>
            <p:nvPr/>
          </p:nvSpPr>
          <p:spPr bwMode="auto">
            <a:xfrm>
              <a:off x="3231579" y="1122110"/>
              <a:ext cx="412502" cy="504265"/>
            </a:xfrm>
            <a:prstGeom prst="flowChartPunchedCard">
              <a:avLst/>
            </a:prstGeom>
            <a:grpFill/>
            <a:ln w="38100" cap="flat" cmpd="sng" algn="ctr">
              <a:solidFill>
                <a:schemeClr val="bg1"/>
              </a:solidFill>
              <a:prstDash val="solid"/>
              <a:round/>
              <a:headEnd type="none" w="med" len="med"/>
              <a:tailEnd type="none" w="med" len="med"/>
            </a:ln>
            <a:effectLst/>
            <a:extLst/>
          </p:spPr>
          <p:txBody>
            <a:bodyPr vert="horz" wrap="square" lIns="51435" tIns="25718" rIns="51435" bIns="25718"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900" b="1" i="0" u="none" strike="noStrike" kern="1200" cap="none" spc="0" normalizeH="0" baseline="0" noProof="0" dirty="0">
                <a:ln>
                  <a:noFill/>
                </a:ln>
                <a:solidFill>
                  <a:prstClr val="white"/>
                </a:solidFill>
                <a:effectLst/>
                <a:uLnTx/>
                <a:uFillTx/>
                <a:latin typeface="Calibri Light" panose="020F0302020204030204" pitchFamily="34" charset="0"/>
                <a:ea typeface="ヒラギノ角ゴ Pro W3" pitchFamily="124" charset="-128"/>
                <a:cs typeface="+mn-cs"/>
              </a:endParaRPr>
            </a:p>
          </p:txBody>
        </p:sp>
      </p:grpSp>
      <p:grpSp>
        <p:nvGrpSpPr>
          <p:cNvPr id="105" name="Group 104"/>
          <p:cNvGrpSpPr/>
          <p:nvPr/>
        </p:nvGrpSpPr>
        <p:grpSpPr>
          <a:xfrm>
            <a:off x="3966833" y="877780"/>
            <a:ext cx="736046" cy="612824"/>
            <a:chOff x="4455227" y="914932"/>
            <a:chExt cx="950098" cy="913869"/>
          </a:xfrm>
        </p:grpSpPr>
        <p:grpSp>
          <p:nvGrpSpPr>
            <p:cNvPr id="106" name="Group 105"/>
            <p:cNvGrpSpPr/>
            <p:nvPr/>
          </p:nvGrpSpPr>
          <p:grpSpPr>
            <a:xfrm>
              <a:off x="4455227" y="914932"/>
              <a:ext cx="950098" cy="913869"/>
              <a:chOff x="1479699" y="3981031"/>
              <a:chExt cx="844295" cy="844295"/>
            </a:xfrm>
          </p:grpSpPr>
          <p:sp>
            <p:nvSpPr>
              <p:cNvPr id="128" name="Oval 127"/>
              <p:cNvSpPr/>
              <p:nvPr/>
            </p:nvSpPr>
            <p:spPr>
              <a:xfrm>
                <a:off x="1479699" y="3981031"/>
                <a:ext cx="844295" cy="844295"/>
              </a:xfrm>
              <a:prstGeom prst="ellipse">
                <a:avLst/>
              </a:prstGeom>
              <a:solidFill>
                <a:srgbClr val="F3F3F3">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pitchFamily="34" charset="0"/>
                  <a:ea typeface="STKaiti"/>
                  <a:cs typeface="+mn-cs"/>
                </a:endParaRPr>
              </a:p>
            </p:txBody>
          </p:sp>
          <p:sp>
            <p:nvSpPr>
              <p:cNvPr id="129" name="Oval 128"/>
              <p:cNvSpPr/>
              <p:nvPr/>
            </p:nvSpPr>
            <p:spPr>
              <a:xfrm>
                <a:off x="1584680" y="4090284"/>
                <a:ext cx="634332" cy="634332"/>
              </a:xfrm>
              <a:prstGeom prst="ellipse">
                <a:avLst/>
              </a:prstGeom>
              <a:solidFill>
                <a:schemeClr val="bg1"/>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EFDFD"/>
                    </a:solidFill>
                    <a:effectLst/>
                    <a:uLnTx/>
                    <a:uFillTx/>
                    <a:latin typeface="Calibri Light" panose="020F0302020204030204" pitchFamily="34" charset="0"/>
                    <a:ea typeface="STKaiti"/>
                    <a:cs typeface="+mn-cs"/>
                  </a:rPr>
                  <a:t>G</a:t>
                </a:r>
              </a:p>
            </p:txBody>
          </p:sp>
        </p:grpSp>
        <p:grpSp>
          <p:nvGrpSpPr>
            <p:cNvPr id="107" name="Group 5"/>
            <p:cNvGrpSpPr>
              <a:grpSpLocks noChangeAspect="1"/>
            </p:cNvGrpSpPr>
            <p:nvPr/>
          </p:nvGrpSpPr>
          <p:grpSpPr bwMode="auto">
            <a:xfrm>
              <a:off x="4789144" y="1166718"/>
              <a:ext cx="319941" cy="347118"/>
              <a:chOff x="1845" y="499"/>
              <a:chExt cx="2072" cy="2248"/>
            </a:xfrm>
            <a:solidFill>
              <a:srgbClr val="124079"/>
            </a:solidFill>
          </p:grpSpPr>
          <p:sp>
            <p:nvSpPr>
              <p:cNvPr id="108" name="Freeform 6"/>
              <p:cNvSpPr>
                <a:spLocks/>
              </p:cNvSpPr>
              <p:nvPr/>
            </p:nvSpPr>
            <p:spPr bwMode="auto">
              <a:xfrm>
                <a:off x="2759" y="579"/>
                <a:ext cx="1158" cy="2161"/>
              </a:xfrm>
              <a:custGeom>
                <a:avLst/>
                <a:gdLst>
                  <a:gd name="T0" fmla="*/ 289 w 490"/>
                  <a:gd name="T1" fmla="*/ 424 h 915"/>
                  <a:gd name="T2" fmla="*/ 307 w 490"/>
                  <a:gd name="T3" fmla="*/ 388 h 915"/>
                  <a:gd name="T4" fmla="*/ 350 w 490"/>
                  <a:gd name="T5" fmla="*/ 388 h 915"/>
                  <a:gd name="T6" fmla="*/ 350 w 490"/>
                  <a:gd name="T7" fmla="*/ 257 h 915"/>
                  <a:gd name="T8" fmla="*/ 309 w 490"/>
                  <a:gd name="T9" fmla="*/ 292 h 915"/>
                  <a:gd name="T10" fmla="*/ 296 w 490"/>
                  <a:gd name="T11" fmla="*/ 338 h 915"/>
                  <a:gd name="T12" fmla="*/ 244 w 490"/>
                  <a:gd name="T13" fmla="*/ 340 h 915"/>
                  <a:gd name="T14" fmla="*/ 230 w 490"/>
                  <a:gd name="T15" fmla="*/ 318 h 915"/>
                  <a:gd name="T16" fmla="*/ 315 w 490"/>
                  <a:gd name="T17" fmla="*/ 18 h 915"/>
                  <a:gd name="T18" fmla="*/ 341 w 490"/>
                  <a:gd name="T19" fmla="*/ 4 h 915"/>
                  <a:gd name="T20" fmla="*/ 374 w 490"/>
                  <a:gd name="T21" fmla="*/ 60 h 915"/>
                  <a:gd name="T22" fmla="*/ 370 w 490"/>
                  <a:gd name="T23" fmla="*/ 74 h 915"/>
                  <a:gd name="T24" fmla="*/ 375 w 490"/>
                  <a:gd name="T25" fmla="*/ 151 h 915"/>
                  <a:gd name="T26" fmla="*/ 383 w 490"/>
                  <a:gd name="T27" fmla="*/ 188 h 915"/>
                  <a:gd name="T28" fmla="*/ 383 w 490"/>
                  <a:gd name="T29" fmla="*/ 402 h 915"/>
                  <a:gd name="T30" fmla="*/ 405 w 490"/>
                  <a:gd name="T31" fmla="*/ 424 h 915"/>
                  <a:gd name="T32" fmla="*/ 461 w 490"/>
                  <a:gd name="T33" fmla="*/ 424 h 915"/>
                  <a:gd name="T34" fmla="*/ 490 w 490"/>
                  <a:gd name="T35" fmla="*/ 453 h 915"/>
                  <a:gd name="T36" fmla="*/ 490 w 490"/>
                  <a:gd name="T37" fmla="*/ 823 h 915"/>
                  <a:gd name="T38" fmla="*/ 490 w 490"/>
                  <a:gd name="T39" fmla="*/ 889 h 915"/>
                  <a:gd name="T40" fmla="*/ 465 w 490"/>
                  <a:gd name="T41" fmla="*/ 915 h 915"/>
                  <a:gd name="T42" fmla="*/ 271 w 490"/>
                  <a:gd name="T43" fmla="*/ 915 h 915"/>
                  <a:gd name="T44" fmla="*/ 246 w 490"/>
                  <a:gd name="T45" fmla="*/ 885 h 915"/>
                  <a:gd name="T46" fmla="*/ 246 w 490"/>
                  <a:gd name="T47" fmla="*/ 521 h 915"/>
                  <a:gd name="T48" fmla="*/ 218 w 490"/>
                  <a:gd name="T49" fmla="*/ 492 h 915"/>
                  <a:gd name="T50" fmla="*/ 30 w 490"/>
                  <a:gd name="T51" fmla="*/ 492 h 915"/>
                  <a:gd name="T52" fmla="*/ 0 w 490"/>
                  <a:gd name="T53" fmla="*/ 460 h 915"/>
                  <a:gd name="T54" fmla="*/ 31 w 490"/>
                  <a:gd name="T55" fmla="*/ 424 h 915"/>
                  <a:gd name="T56" fmla="*/ 267 w 490"/>
                  <a:gd name="T57" fmla="*/ 424 h 915"/>
                  <a:gd name="T58" fmla="*/ 289 w 490"/>
                  <a:gd name="T59" fmla="*/ 42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0" h="915">
                    <a:moveTo>
                      <a:pt x="289" y="424"/>
                    </a:moveTo>
                    <a:cubicBezTo>
                      <a:pt x="277" y="398"/>
                      <a:pt x="283" y="389"/>
                      <a:pt x="307" y="388"/>
                    </a:cubicBezTo>
                    <a:cubicBezTo>
                      <a:pt x="321" y="388"/>
                      <a:pt x="335" y="388"/>
                      <a:pt x="350" y="388"/>
                    </a:cubicBezTo>
                    <a:cubicBezTo>
                      <a:pt x="350" y="344"/>
                      <a:pt x="350" y="301"/>
                      <a:pt x="350" y="257"/>
                    </a:cubicBezTo>
                    <a:cubicBezTo>
                      <a:pt x="332" y="264"/>
                      <a:pt x="313" y="268"/>
                      <a:pt x="309" y="292"/>
                    </a:cubicBezTo>
                    <a:cubicBezTo>
                      <a:pt x="306" y="307"/>
                      <a:pt x="303" y="324"/>
                      <a:pt x="296" y="338"/>
                    </a:cubicBezTo>
                    <a:cubicBezTo>
                      <a:pt x="281" y="367"/>
                      <a:pt x="261" y="340"/>
                      <a:pt x="244" y="340"/>
                    </a:cubicBezTo>
                    <a:cubicBezTo>
                      <a:pt x="232" y="340"/>
                      <a:pt x="226" y="332"/>
                      <a:pt x="230" y="318"/>
                    </a:cubicBezTo>
                    <a:cubicBezTo>
                      <a:pt x="259" y="218"/>
                      <a:pt x="287" y="118"/>
                      <a:pt x="315" y="18"/>
                    </a:cubicBezTo>
                    <a:cubicBezTo>
                      <a:pt x="319" y="3"/>
                      <a:pt x="327" y="0"/>
                      <a:pt x="341" y="4"/>
                    </a:cubicBezTo>
                    <a:cubicBezTo>
                      <a:pt x="393" y="19"/>
                      <a:pt x="387" y="14"/>
                      <a:pt x="374" y="60"/>
                    </a:cubicBezTo>
                    <a:cubicBezTo>
                      <a:pt x="373" y="65"/>
                      <a:pt x="372" y="69"/>
                      <a:pt x="370" y="74"/>
                    </a:cubicBezTo>
                    <a:cubicBezTo>
                      <a:pt x="359" y="100"/>
                      <a:pt x="359" y="126"/>
                      <a:pt x="375" y="151"/>
                    </a:cubicBezTo>
                    <a:cubicBezTo>
                      <a:pt x="381" y="161"/>
                      <a:pt x="383" y="175"/>
                      <a:pt x="383" y="188"/>
                    </a:cubicBezTo>
                    <a:cubicBezTo>
                      <a:pt x="384" y="259"/>
                      <a:pt x="384" y="330"/>
                      <a:pt x="383" y="402"/>
                    </a:cubicBezTo>
                    <a:cubicBezTo>
                      <a:pt x="383" y="419"/>
                      <a:pt x="387" y="426"/>
                      <a:pt x="405" y="424"/>
                    </a:cubicBezTo>
                    <a:cubicBezTo>
                      <a:pt x="424" y="423"/>
                      <a:pt x="443" y="424"/>
                      <a:pt x="461" y="424"/>
                    </a:cubicBezTo>
                    <a:cubicBezTo>
                      <a:pt x="483" y="424"/>
                      <a:pt x="490" y="431"/>
                      <a:pt x="490" y="453"/>
                    </a:cubicBezTo>
                    <a:cubicBezTo>
                      <a:pt x="490" y="576"/>
                      <a:pt x="490" y="700"/>
                      <a:pt x="490" y="823"/>
                    </a:cubicBezTo>
                    <a:cubicBezTo>
                      <a:pt x="490" y="845"/>
                      <a:pt x="490" y="867"/>
                      <a:pt x="490" y="889"/>
                    </a:cubicBezTo>
                    <a:cubicBezTo>
                      <a:pt x="490" y="906"/>
                      <a:pt x="482" y="915"/>
                      <a:pt x="465" y="915"/>
                    </a:cubicBezTo>
                    <a:cubicBezTo>
                      <a:pt x="400" y="915"/>
                      <a:pt x="335" y="915"/>
                      <a:pt x="271" y="915"/>
                    </a:cubicBezTo>
                    <a:cubicBezTo>
                      <a:pt x="251" y="915"/>
                      <a:pt x="246" y="909"/>
                      <a:pt x="246" y="885"/>
                    </a:cubicBezTo>
                    <a:cubicBezTo>
                      <a:pt x="246" y="763"/>
                      <a:pt x="246" y="642"/>
                      <a:pt x="246" y="521"/>
                    </a:cubicBezTo>
                    <a:cubicBezTo>
                      <a:pt x="246" y="492"/>
                      <a:pt x="246" y="492"/>
                      <a:pt x="218" y="492"/>
                    </a:cubicBezTo>
                    <a:cubicBezTo>
                      <a:pt x="156" y="492"/>
                      <a:pt x="93" y="492"/>
                      <a:pt x="30" y="492"/>
                    </a:cubicBezTo>
                    <a:cubicBezTo>
                      <a:pt x="4" y="492"/>
                      <a:pt x="0" y="487"/>
                      <a:pt x="0" y="460"/>
                    </a:cubicBezTo>
                    <a:cubicBezTo>
                      <a:pt x="0" y="429"/>
                      <a:pt x="4" y="424"/>
                      <a:pt x="31" y="424"/>
                    </a:cubicBezTo>
                    <a:cubicBezTo>
                      <a:pt x="110" y="424"/>
                      <a:pt x="188" y="424"/>
                      <a:pt x="267" y="424"/>
                    </a:cubicBezTo>
                    <a:cubicBezTo>
                      <a:pt x="274" y="424"/>
                      <a:pt x="280" y="424"/>
                      <a:pt x="289"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7C7C7C"/>
                  </a:solidFill>
                  <a:effectLst/>
                  <a:uLnTx/>
                  <a:uFillTx/>
                  <a:latin typeface="Calibri Light" panose="020F0302020204030204" pitchFamily="34" charset="0"/>
                  <a:ea typeface="ヒラギノ角ゴ Pro W3" pitchFamily="124" charset="-128"/>
                  <a:cs typeface="+mn-cs"/>
                </a:endParaRPr>
              </a:p>
            </p:txBody>
          </p:sp>
          <p:sp>
            <p:nvSpPr>
              <p:cNvPr id="125" name="Freeform 7"/>
              <p:cNvSpPr>
                <a:spLocks/>
              </p:cNvSpPr>
              <p:nvPr/>
            </p:nvSpPr>
            <p:spPr bwMode="auto">
              <a:xfrm>
                <a:off x="2096" y="1068"/>
                <a:ext cx="1074" cy="1672"/>
              </a:xfrm>
              <a:custGeom>
                <a:avLst/>
                <a:gdLst>
                  <a:gd name="T0" fmla="*/ 281 w 455"/>
                  <a:gd name="T1" fmla="*/ 427 h 708"/>
                  <a:gd name="T2" fmla="*/ 74 w 455"/>
                  <a:gd name="T3" fmla="*/ 427 h 708"/>
                  <a:gd name="T4" fmla="*/ 2 w 455"/>
                  <a:gd name="T5" fmla="*/ 373 h 708"/>
                  <a:gd name="T6" fmla="*/ 0 w 455"/>
                  <a:gd name="T7" fmla="*/ 351 h 708"/>
                  <a:gd name="T8" fmla="*/ 0 w 455"/>
                  <a:gd name="T9" fmla="*/ 81 h 708"/>
                  <a:gd name="T10" fmla="*/ 76 w 455"/>
                  <a:gd name="T11" fmla="*/ 4 h 708"/>
                  <a:gd name="T12" fmla="*/ 216 w 455"/>
                  <a:gd name="T13" fmla="*/ 48 h 708"/>
                  <a:gd name="T14" fmla="*/ 322 w 455"/>
                  <a:gd name="T15" fmla="*/ 77 h 708"/>
                  <a:gd name="T16" fmla="*/ 368 w 455"/>
                  <a:gd name="T17" fmla="*/ 77 h 708"/>
                  <a:gd name="T18" fmla="*/ 419 w 455"/>
                  <a:gd name="T19" fmla="*/ 128 h 708"/>
                  <a:gd name="T20" fmla="*/ 369 w 455"/>
                  <a:gd name="T21" fmla="*/ 179 h 708"/>
                  <a:gd name="T22" fmla="*/ 247 w 455"/>
                  <a:gd name="T23" fmla="*/ 179 h 708"/>
                  <a:gd name="T24" fmla="*/ 217 w 455"/>
                  <a:gd name="T25" fmla="*/ 169 h 708"/>
                  <a:gd name="T26" fmla="*/ 175 w 455"/>
                  <a:gd name="T27" fmla="*/ 143 h 708"/>
                  <a:gd name="T28" fmla="*/ 173 w 455"/>
                  <a:gd name="T29" fmla="*/ 164 h 708"/>
                  <a:gd name="T30" fmla="*/ 172 w 455"/>
                  <a:gd name="T31" fmla="*/ 302 h 708"/>
                  <a:gd name="T32" fmla="*/ 194 w 455"/>
                  <a:gd name="T33" fmla="*/ 324 h 708"/>
                  <a:gd name="T34" fmla="*/ 308 w 455"/>
                  <a:gd name="T35" fmla="*/ 323 h 708"/>
                  <a:gd name="T36" fmla="*/ 384 w 455"/>
                  <a:gd name="T37" fmla="*/ 399 h 708"/>
                  <a:gd name="T38" fmla="*/ 383 w 455"/>
                  <a:gd name="T39" fmla="*/ 619 h 708"/>
                  <a:gd name="T40" fmla="*/ 406 w 455"/>
                  <a:gd name="T41" fmla="*/ 641 h 708"/>
                  <a:gd name="T42" fmla="*/ 454 w 455"/>
                  <a:gd name="T43" fmla="*/ 674 h 708"/>
                  <a:gd name="T44" fmla="*/ 405 w 455"/>
                  <a:gd name="T45" fmla="*/ 708 h 708"/>
                  <a:gd name="T46" fmla="*/ 321 w 455"/>
                  <a:gd name="T47" fmla="*/ 708 h 708"/>
                  <a:gd name="T48" fmla="*/ 281 w 455"/>
                  <a:gd name="T49" fmla="*/ 667 h 708"/>
                  <a:gd name="T50" fmla="*/ 281 w 455"/>
                  <a:gd name="T51" fmla="*/ 453 h 708"/>
                  <a:gd name="T52" fmla="*/ 281 w 455"/>
                  <a:gd name="T53" fmla="*/ 427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5" h="708">
                    <a:moveTo>
                      <a:pt x="281" y="427"/>
                    </a:moveTo>
                    <a:cubicBezTo>
                      <a:pt x="210" y="427"/>
                      <a:pt x="142" y="427"/>
                      <a:pt x="74" y="427"/>
                    </a:cubicBezTo>
                    <a:cubicBezTo>
                      <a:pt x="37" y="427"/>
                      <a:pt x="10" y="406"/>
                      <a:pt x="2" y="373"/>
                    </a:cubicBezTo>
                    <a:cubicBezTo>
                      <a:pt x="0" y="366"/>
                      <a:pt x="0" y="358"/>
                      <a:pt x="0" y="351"/>
                    </a:cubicBezTo>
                    <a:cubicBezTo>
                      <a:pt x="0" y="261"/>
                      <a:pt x="0" y="171"/>
                      <a:pt x="0" y="81"/>
                    </a:cubicBezTo>
                    <a:cubicBezTo>
                      <a:pt x="0" y="34"/>
                      <a:pt x="29" y="8"/>
                      <a:pt x="76" y="4"/>
                    </a:cubicBezTo>
                    <a:cubicBezTo>
                      <a:pt x="129" y="0"/>
                      <a:pt x="175" y="17"/>
                      <a:pt x="216" y="48"/>
                    </a:cubicBezTo>
                    <a:cubicBezTo>
                      <a:pt x="248" y="72"/>
                      <a:pt x="283" y="81"/>
                      <a:pt x="322" y="77"/>
                    </a:cubicBezTo>
                    <a:cubicBezTo>
                      <a:pt x="337" y="75"/>
                      <a:pt x="353" y="76"/>
                      <a:pt x="368" y="77"/>
                    </a:cubicBezTo>
                    <a:cubicBezTo>
                      <a:pt x="397" y="78"/>
                      <a:pt x="419" y="100"/>
                      <a:pt x="419" y="128"/>
                    </a:cubicBezTo>
                    <a:cubicBezTo>
                      <a:pt x="419" y="155"/>
                      <a:pt x="397" y="179"/>
                      <a:pt x="369" y="179"/>
                    </a:cubicBezTo>
                    <a:cubicBezTo>
                      <a:pt x="328" y="180"/>
                      <a:pt x="287" y="180"/>
                      <a:pt x="247" y="179"/>
                    </a:cubicBezTo>
                    <a:cubicBezTo>
                      <a:pt x="237" y="179"/>
                      <a:pt x="226" y="174"/>
                      <a:pt x="217" y="169"/>
                    </a:cubicBezTo>
                    <a:cubicBezTo>
                      <a:pt x="204" y="162"/>
                      <a:pt x="191" y="153"/>
                      <a:pt x="175" y="143"/>
                    </a:cubicBezTo>
                    <a:cubicBezTo>
                      <a:pt x="174" y="152"/>
                      <a:pt x="173" y="158"/>
                      <a:pt x="173" y="164"/>
                    </a:cubicBezTo>
                    <a:cubicBezTo>
                      <a:pt x="173" y="210"/>
                      <a:pt x="173" y="256"/>
                      <a:pt x="172" y="302"/>
                    </a:cubicBezTo>
                    <a:cubicBezTo>
                      <a:pt x="172" y="318"/>
                      <a:pt x="177" y="324"/>
                      <a:pt x="194" y="324"/>
                    </a:cubicBezTo>
                    <a:cubicBezTo>
                      <a:pt x="232" y="323"/>
                      <a:pt x="270" y="323"/>
                      <a:pt x="308" y="323"/>
                    </a:cubicBezTo>
                    <a:cubicBezTo>
                      <a:pt x="356" y="324"/>
                      <a:pt x="384" y="351"/>
                      <a:pt x="384" y="399"/>
                    </a:cubicBezTo>
                    <a:cubicBezTo>
                      <a:pt x="384" y="472"/>
                      <a:pt x="384" y="545"/>
                      <a:pt x="383" y="619"/>
                    </a:cubicBezTo>
                    <a:cubicBezTo>
                      <a:pt x="383" y="637"/>
                      <a:pt x="388" y="641"/>
                      <a:pt x="406" y="641"/>
                    </a:cubicBezTo>
                    <a:cubicBezTo>
                      <a:pt x="439" y="640"/>
                      <a:pt x="455" y="652"/>
                      <a:pt x="454" y="674"/>
                    </a:cubicBezTo>
                    <a:cubicBezTo>
                      <a:pt x="454" y="697"/>
                      <a:pt x="438" y="708"/>
                      <a:pt x="405" y="708"/>
                    </a:cubicBezTo>
                    <a:cubicBezTo>
                      <a:pt x="377" y="708"/>
                      <a:pt x="349" y="708"/>
                      <a:pt x="321" y="708"/>
                    </a:cubicBezTo>
                    <a:cubicBezTo>
                      <a:pt x="293" y="708"/>
                      <a:pt x="281" y="696"/>
                      <a:pt x="281" y="667"/>
                    </a:cubicBezTo>
                    <a:cubicBezTo>
                      <a:pt x="280" y="596"/>
                      <a:pt x="281" y="525"/>
                      <a:pt x="281" y="453"/>
                    </a:cubicBezTo>
                    <a:cubicBezTo>
                      <a:pt x="281" y="446"/>
                      <a:pt x="281" y="438"/>
                      <a:pt x="281" y="4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7C7C7C"/>
                  </a:solidFill>
                  <a:effectLst/>
                  <a:uLnTx/>
                  <a:uFillTx/>
                  <a:latin typeface="Calibri Light" panose="020F0302020204030204" pitchFamily="34" charset="0"/>
                  <a:ea typeface="ヒラギノ角ゴ Pro W3" pitchFamily="124" charset="-128"/>
                  <a:cs typeface="+mn-cs"/>
                </a:endParaRPr>
              </a:p>
            </p:txBody>
          </p:sp>
          <p:sp>
            <p:nvSpPr>
              <p:cNvPr id="126" name="Freeform 8"/>
              <p:cNvSpPr>
                <a:spLocks/>
              </p:cNvSpPr>
              <p:nvPr/>
            </p:nvSpPr>
            <p:spPr bwMode="auto">
              <a:xfrm>
                <a:off x="1845" y="1162"/>
                <a:ext cx="824" cy="1585"/>
              </a:xfrm>
              <a:custGeom>
                <a:avLst/>
                <a:gdLst>
                  <a:gd name="T0" fmla="*/ 69 w 349"/>
                  <a:gd name="T1" fmla="*/ 424 h 671"/>
                  <a:gd name="T2" fmla="*/ 297 w 349"/>
                  <a:gd name="T3" fmla="*/ 424 h 671"/>
                  <a:gd name="T4" fmla="*/ 316 w 349"/>
                  <a:gd name="T5" fmla="*/ 424 h 671"/>
                  <a:gd name="T6" fmla="*/ 349 w 349"/>
                  <a:gd name="T7" fmla="*/ 458 h 671"/>
                  <a:gd name="T8" fmla="*/ 317 w 349"/>
                  <a:gd name="T9" fmla="*/ 491 h 671"/>
                  <a:gd name="T10" fmla="*/ 233 w 349"/>
                  <a:gd name="T11" fmla="*/ 492 h 671"/>
                  <a:gd name="T12" fmla="*/ 211 w 349"/>
                  <a:gd name="T13" fmla="*/ 492 h 671"/>
                  <a:gd name="T14" fmla="*/ 211 w 349"/>
                  <a:gd name="T15" fmla="*/ 601 h 671"/>
                  <a:gd name="T16" fmla="*/ 244 w 349"/>
                  <a:gd name="T17" fmla="*/ 601 h 671"/>
                  <a:gd name="T18" fmla="*/ 278 w 349"/>
                  <a:gd name="T19" fmla="*/ 631 h 671"/>
                  <a:gd name="T20" fmla="*/ 254 w 349"/>
                  <a:gd name="T21" fmla="*/ 667 h 671"/>
                  <a:gd name="T22" fmla="*/ 214 w 349"/>
                  <a:gd name="T23" fmla="*/ 645 h 671"/>
                  <a:gd name="T24" fmla="*/ 195 w 349"/>
                  <a:gd name="T25" fmla="*/ 633 h 671"/>
                  <a:gd name="T26" fmla="*/ 165 w 349"/>
                  <a:gd name="T27" fmla="*/ 633 h 671"/>
                  <a:gd name="T28" fmla="*/ 133 w 349"/>
                  <a:gd name="T29" fmla="*/ 651 h 671"/>
                  <a:gd name="T30" fmla="*/ 98 w 349"/>
                  <a:gd name="T31" fmla="*/ 667 h 671"/>
                  <a:gd name="T32" fmla="*/ 71 w 349"/>
                  <a:gd name="T33" fmla="*/ 636 h 671"/>
                  <a:gd name="T34" fmla="*/ 92 w 349"/>
                  <a:gd name="T35" fmla="*/ 603 h 671"/>
                  <a:gd name="T36" fmla="*/ 105 w 349"/>
                  <a:gd name="T37" fmla="*/ 601 h 671"/>
                  <a:gd name="T38" fmla="*/ 141 w 349"/>
                  <a:gd name="T39" fmla="*/ 562 h 671"/>
                  <a:gd name="T40" fmla="*/ 142 w 349"/>
                  <a:gd name="T41" fmla="*/ 506 h 671"/>
                  <a:gd name="T42" fmla="*/ 126 w 349"/>
                  <a:gd name="T43" fmla="*/ 491 h 671"/>
                  <a:gd name="T44" fmla="*/ 40 w 349"/>
                  <a:gd name="T45" fmla="*/ 491 h 671"/>
                  <a:gd name="T46" fmla="*/ 1 w 349"/>
                  <a:gd name="T47" fmla="*/ 453 h 671"/>
                  <a:gd name="T48" fmla="*/ 0 w 349"/>
                  <a:gd name="T49" fmla="*/ 119 h 671"/>
                  <a:gd name="T50" fmla="*/ 0 w 349"/>
                  <a:gd name="T51" fmla="*/ 43 h 671"/>
                  <a:gd name="T52" fmla="*/ 33 w 349"/>
                  <a:gd name="T53" fmla="*/ 1 h 671"/>
                  <a:gd name="T54" fmla="*/ 69 w 349"/>
                  <a:gd name="T55" fmla="*/ 43 h 671"/>
                  <a:gd name="T56" fmla="*/ 69 w 349"/>
                  <a:gd name="T57" fmla="*/ 398 h 671"/>
                  <a:gd name="T58" fmla="*/ 69 w 349"/>
                  <a:gd name="T59" fmla="*/ 424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671">
                    <a:moveTo>
                      <a:pt x="69" y="424"/>
                    </a:moveTo>
                    <a:cubicBezTo>
                      <a:pt x="147" y="424"/>
                      <a:pt x="222" y="424"/>
                      <a:pt x="297" y="424"/>
                    </a:cubicBezTo>
                    <a:cubicBezTo>
                      <a:pt x="303" y="424"/>
                      <a:pt x="310" y="424"/>
                      <a:pt x="316" y="424"/>
                    </a:cubicBezTo>
                    <a:cubicBezTo>
                      <a:pt x="336" y="426"/>
                      <a:pt x="349" y="440"/>
                      <a:pt x="349" y="458"/>
                    </a:cubicBezTo>
                    <a:cubicBezTo>
                      <a:pt x="349" y="476"/>
                      <a:pt x="336" y="491"/>
                      <a:pt x="317" y="491"/>
                    </a:cubicBezTo>
                    <a:cubicBezTo>
                      <a:pt x="289" y="492"/>
                      <a:pt x="261" y="492"/>
                      <a:pt x="233" y="492"/>
                    </a:cubicBezTo>
                    <a:cubicBezTo>
                      <a:pt x="226" y="492"/>
                      <a:pt x="220" y="492"/>
                      <a:pt x="211" y="492"/>
                    </a:cubicBezTo>
                    <a:cubicBezTo>
                      <a:pt x="211" y="528"/>
                      <a:pt x="211" y="563"/>
                      <a:pt x="211" y="601"/>
                    </a:cubicBezTo>
                    <a:cubicBezTo>
                      <a:pt x="222" y="601"/>
                      <a:pt x="233" y="600"/>
                      <a:pt x="244" y="601"/>
                    </a:cubicBezTo>
                    <a:cubicBezTo>
                      <a:pt x="264" y="602"/>
                      <a:pt x="277" y="613"/>
                      <a:pt x="278" y="631"/>
                    </a:cubicBezTo>
                    <a:cubicBezTo>
                      <a:pt x="280" y="647"/>
                      <a:pt x="269" y="663"/>
                      <a:pt x="254" y="667"/>
                    </a:cubicBezTo>
                    <a:cubicBezTo>
                      <a:pt x="237" y="671"/>
                      <a:pt x="221" y="663"/>
                      <a:pt x="214" y="645"/>
                    </a:cubicBezTo>
                    <a:cubicBezTo>
                      <a:pt x="210" y="635"/>
                      <a:pt x="205" y="632"/>
                      <a:pt x="195" y="633"/>
                    </a:cubicBezTo>
                    <a:cubicBezTo>
                      <a:pt x="185" y="633"/>
                      <a:pt x="175" y="633"/>
                      <a:pt x="165" y="633"/>
                    </a:cubicBezTo>
                    <a:cubicBezTo>
                      <a:pt x="150" y="631"/>
                      <a:pt x="139" y="634"/>
                      <a:pt x="133" y="651"/>
                    </a:cubicBezTo>
                    <a:cubicBezTo>
                      <a:pt x="128" y="666"/>
                      <a:pt x="113" y="670"/>
                      <a:pt x="98" y="667"/>
                    </a:cubicBezTo>
                    <a:cubicBezTo>
                      <a:pt x="82" y="664"/>
                      <a:pt x="72" y="653"/>
                      <a:pt x="71" y="636"/>
                    </a:cubicBezTo>
                    <a:cubicBezTo>
                      <a:pt x="70" y="621"/>
                      <a:pt x="77" y="609"/>
                      <a:pt x="92" y="603"/>
                    </a:cubicBezTo>
                    <a:cubicBezTo>
                      <a:pt x="96" y="602"/>
                      <a:pt x="101" y="601"/>
                      <a:pt x="105" y="601"/>
                    </a:cubicBezTo>
                    <a:cubicBezTo>
                      <a:pt x="142" y="598"/>
                      <a:pt x="142" y="598"/>
                      <a:pt x="141" y="562"/>
                    </a:cubicBezTo>
                    <a:cubicBezTo>
                      <a:pt x="141" y="544"/>
                      <a:pt x="141" y="525"/>
                      <a:pt x="142" y="506"/>
                    </a:cubicBezTo>
                    <a:cubicBezTo>
                      <a:pt x="142" y="495"/>
                      <a:pt x="137" y="491"/>
                      <a:pt x="126" y="491"/>
                    </a:cubicBezTo>
                    <a:cubicBezTo>
                      <a:pt x="98" y="492"/>
                      <a:pt x="69" y="492"/>
                      <a:pt x="40" y="491"/>
                    </a:cubicBezTo>
                    <a:cubicBezTo>
                      <a:pt x="13" y="491"/>
                      <a:pt x="1" y="480"/>
                      <a:pt x="1" y="453"/>
                    </a:cubicBezTo>
                    <a:cubicBezTo>
                      <a:pt x="0" y="341"/>
                      <a:pt x="0" y="230"/>
                      <a:pt x="0" y="119"/>
                    </a:cubicBezTo>
                    <a:cubicBezTo>
                      <a:pt x="0" y="93"/>
                      <a:pt x="0" y="68"/>
                      <a:pt x="0" y="43"/>
                    </a:cubicBezTo>
                    <a:cubicBezTo>
                      <a:pt x="0" y="18"/>
                      <a:pt x="13" y="2"/>
                      <a:pt x="33" y="1"/>
                    </a:cubicBezTo>
                    <a:cubicBezTo>
                      <a:pt x="54" y="0"/>
                      <a:pt x="69" y="17"/>
                      <a:pt x="69" y="43"/>
                    </a:cubicBezTo>
                    <a:cubicBezTo>
                      <a:pt x="69" y="161"/>
                      <a:pt x="69" y="280"/>
                      <a:pt x="69" y="398"/>
                    </a:cubicBezTo>
                    <a:cubicBezTo>
                      <a:pt x="69" y="406"/>
                      <a:pt x="69" y="414"/>
                      <a:pt x="69"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7C7C7C"/>
                  </a:solidFill>
                  <a:effectLst/>
                  <a:uLnTx/>
                  <a:uFillTx/>
                  <a:latin typeface="Calibri Light" panose="020F0302020204030204" pitchFamily="34" charset="0"/>
                  <a:ea typeface="ヒラギノ角ゴ Pro W3" pitchFamily="124" charset="-128"/>
                  <a:cs typeface="+mn-cs"/>
                </a:endParaRPr>
              </a:p>
            </p:txBody>
          </p:sp>
          <p:sp>
            <p:nvSpPr>
              <p:cNvPr id="127" name="Freeform 9"/>
              <p:cNvSpPr>
                <a:spLocks/>
              </p:cNvSpPr>
              <p:nvPr/>
            </p:nvSpPr>
            <p:spPr bwMode="auto">
              <a:xfrm>
                <a:off x="2096" y="499"/>
                <a:ext cx="491" cy="493"/>
              </a:xfrm>
              <a:custGeom>
                <a:avLst/>
                <a:gdLst>
                  <a:gd name="T0" fmla="*/ 208 w 208"/>
                  <a:gd name="T1" fmla="*/ 104 h 209"/>
                  <a:gd name="T2" fmla="*/ 105 w 208"/>
                  <a:gd name="T3" fmla="*/ 209 h 209"/>
                  <a:gd name="T4" fmla="*/ 0 w 208"/>
                  <a:gd name="T5" fmla="*/ 105 h 209"/>
                  <a:gd name="T6" fmla="*/ 108 w 208"/>
                  <a:gd name="T7" fmla="*/ 0 h 209"/>
                  <a:gd name="T8" fmla="*/ 208 w 208"/>
                  <a:gd name="T9" fmla="*/ 104 h 209"/>
                </a:gdLst>
                <a:ahLst/>
                <a:cxnLst>
                  <a:cxn ang="0">
                    <a:pos x="T0" y="T1"/>
                  </a:cxn>
                  <a:cxn ang="0">
                    <a:pos x="T2" y="T3"/>
                  </a:cxn>
                  <a:cxn ang="0">
                    <a:pos x="T4" y="T5"/>
                  </a:cxn>
                  <a:cxn ang="0">
                    <a:pos x="T6" y="T7"/>
                  </a:cxn>
                  <a:cxn ang="0">
                    <a:pos x="T8" y="T9"/>
                  </a:cxn>
                </a:cxnLst>
                <a:rect l="0" t="0" r="r" b="b"/>
                <a:pathLst>
                  <a:path w="208" h="209">
                    <a:moveTo>
                      <a:pt x="208" y="104"/>
                    </a:moveTo>
                    <a:cubicBezTo>
                      <a:pt x="208" y="163"/>
                      <a:pt x="162" y="209"/>
                      <a:pt x="105" y="209"/>
                    </a:cubicBezTo>
                    <a:cubicBezTo>
                      <a:pt x="46" y="208"/>
                      <a:pt x="0" y="163"/>
                      <a:pt x="0" y="105"/>
                    </a:cubicBezTo>
                    <a:cubicBezTo>
                      <a:pt x="0" y="45"/>
                      <a:pt x="46" y="0"/>
                      <a:pt x="108" y="0"/>
                    </a:cubicBezTo>
                    <a:cubicBezTo>
                      <a:pt x="163" y="1"/>
                      <a:pt x="208" y="48"/>
                      <a:pt x="20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7C7C7C"/>
                  </a:solidFill>
                  <a:effectLst/>
                  <a:uLnTx/>
                  <a:uFillTx/>
                  <a:latin typeface="Calibri Light" panose="020F0302020204030204" pitchFamily="34" charset="0"/>
                  <a:ea typeface="ヒラギノ角ゴ Pro W3" pitchFamily="124" charset="-128"/>
                  <a:cs typeface="+mn-cs"/>
                </a:endParaRPr>
              </a:p>
            </p:txBody>
          </p:sp>
        </p:grpSp>
      </p:grpSp>
      <p:grpSp>
        <p:nvGrpSpPr>
          <p:cNvPr id="130" name="Group 129"/>
          <p:cNvGrpSpPr/>
          <p:nvPr/>
        </p:nvGrpSpPr>
        <p:grpSpPr>
          <a:xfrm>
            <a:off x="2489610" y="896290"/>
            <a:ext cx="736046" cy="612824"/>
            <a:chOff x="1479699" y="3981031"/>
            <a:chExt cx="844295" cy="844295"/>
          </a:xfrm>
        </p:grpSpPr>
        <p:sp>
          <p:nvSpPr>
            <p:cNvPr id="131" name="Oval 130"/>
            <p:cNvSpPr/>
            <p:nvPr/>
          </p:nvSpPr>
          <p:spPr>
            <a:xfrm>
              <a:off x="1479699" y="3981031"/>
              <a:ext cx="844295" cy="844295"/>
            </a:xfrm>
            <a:prstGeom prst="ellipse">
              <a:avLst/>
            </a:prstGeom>
            <a:solidFill>
              <a:srgbClr val="F3F3F3">
                <a:alpha val="50196"/>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Light" panose="020F0302020204030204" pitchFamily="34" charset="0"/>
                <a:ea typeface="STKaiti"/>
                <a:cs typeface="+mn-cs"/>
              </a:endParaRPr>
            </a:p>
          </p:txBody>
        </p:sp>
        <p:sp>
          <p:nvSpPr>
            <p:cNvPr id="132" name="Oval 131"/>
            <p:cNvSpPr/>
            <p:nvPr/>
          </p:nvSpPr>
          <p:spPr>
            <a:xfrm>
              <a:off x="1584680" y="4090284"/>
              <a:ext cx="634332" cy="634332"/>
            </a:xfrm>
            <a:prstGeom prst="ellipse">
              <a:avLst/>
            </a:prstGeom>
            <a:solidFill>
              <a:schemeClr val="bg1"/>
            </a:solidFill>
            <a:ln>
              <a:noFill/>
            </a:ln>
            <a:effectLst>
              <a:outerShdw blurRad="114300" dist="50800" dir="9480000" algn="ctr" rotWithShape="0">
                <a:srgbClr val="000000">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EFDFD"/>
                </a:solidFill>
                <a:effectLst/>
                <a:uLnTx/>
                <a:uFillTx/>
                <a:latin typeface="Calibri Light" panose="020F0302020204030204" pitchFamily="34" charset="0"/>
                <a:ea typeface="STKaiti"/>
                <a:cs typeface="+mn-cs"/>
              </a:endParaRPr>
            </a:p>
          </p:txBody>
        </p:sp>
      </p:grpSp>
      <p:sp>
        <p:nvSpPr>
          <p:cNvPr id="133" name="TextBox 132"/>
          <p:cNvSpPr txBox="1"/>
          <p:nvPr/>
        </p:nvSpPr>
        <p:spPr>
          <a:xfrm rot="16200000">
            <a:off x="-207627" y="2051670"/>
            <a:ext cx="1149818" cy="4154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Source Data Systems</a:t>
            </a:r>
          </a:p>
        </p:txBody>
      </p:sp>
      <p:sp>
        <p:nvSpPr>
          <p:cNvPr id="134" name="TextBox 133"/>
          <p:cNvSpPr txBox="1"/>
          <p:nvPr/>
        </p:nvSpPr>
        <p:spPr>
          <a:xfrm rot="16200000">
            <a:off x="-227489" y="3255526"/>
            <a:ext cx="1149818" cy="4154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Source Data Systems</a:t>
            </a:r>
          </a:p>
        </p:txBody>
      </p:sp>
      <p:cxnSp>
        <p:nvCxnSpPr>
          <p:cNvPr id="135" name="Elbow Connector 157"/>
          <p:cNvCxnSpPr/>
          <p:nvPr/>
        </p:nvCxnSpPr>
        <p:spPr bwMode="auto">
          <a:xfrm flipV="1">
            <a:off x="1186287" y="2305253"/>
            <a:ext cx="1371600" cy="0"/>
          </a:xfrm>
          <a:prstGeom prst="bentConnector3">
            <a:avLst>
              <a:gd name="adj1" fmla="val 50000"/>
            </a:avLst>
          </a:prstGeom>
          <a:solidFill>
            <a:schemeClr val="tx1">
              <a:lumMod val="20000"/>
              <a:lumOff val="80000"/>
              <a:alpha val="72941"/>
            </a:schemeClr>
          </a:solidFill>
          <a:ln w="28575">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6" name="Elbow Connector 160"/>
          <p:cNvCxnSpPr/>
          <p:nvPr/>
        </p:nvCxnSpPr>
        <p:spPr bwMode="auto">
          <a:xfrm flipV="1">
            <a:off x="1186287" y="3396467"/>
            <a:ext cx="1371600" cy="0"/>
          </a:xfrm>
          <a:prstGeom prst="bentConnector3">
            <a:avLst>
              <a:gd name="adj1" fmla="val 50000"/>
            </a:avLst>
          </a:prstGeom>
          <a:solidFill>
            <a:schemeClr val="tx1">
              <a:lumMod val="20000"/>
              <a:lumOff val="80000"/>
              <a:alpha val="72941"/>
            </a:schemeClr>
          </a:solidFill>
          <a:ln w="28575">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7" name="TextBox 136"/>
          <p:cNvSpPr txBox="1"/>
          <p:nvPr/>
        </p:nvSpPr>
        <p:spPr>
          <a:xfrm>
            <a:off x="2094914" y="1377645"/>
            <a:ext cx="1436899"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1"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Data Protection Officer </a:t>
            </a:r>
          </a:p>
        </p:txBody>
      </p:sp>
      <p:sp>
        <p:nvSpPr>
          <p:cNvPr id="138" name="TextBox 137"/>
          <p:cNvSpPr txBox="1"/>
          <p:nvPr/>
        </p:nvSpPr>
        <p:spPr>
          <a:xfrm>
            <a:off x="3798577" y="1377645"/>
            <a:ext cx="1079563"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1"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Test Consultant</a:t>
            </a:r>
          </a:p>
        </p:txBody>
      </p:sp>
      <p:pic>
        <p:nvPicPr>
          <p:cNvPr id="139" name="Picture 4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669" y="1954770"/>
            <a:ext cx="1308067" cy="2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 name="Picture 4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739" y="3036846"/>
            <a:ext cx="1308067" cy="2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1" name="Group 4"/>
          <p:cNvGrpSpPr>
            <a:grpSpLocks noChangeAspect="1"/>
          </p:cNvGrpSpPr>
          <p:nvPr/>
        </p:nvGrpSpPr>
        <p:grpSpPr bwMode="auto">
          <a:xfrm>
            <a:off x="2562879" y="2127354"/>
            <a:ext cx="417186" cy="368726"/>
            <a:chOff x="3562" y="2003"/>
            <a:chExt cx="396" cy="350"/>
          </a:xfrm>
          <a:solidFill>
            <a:srgbClr val="00B0F0"/>
          </a:solidFill>
        </p:grpSpPr>
        <p:sp>
          <p:nvSpPr>
            <p:cNvPr id="142" name="Freeform 5"/>
            <p:cNvSpPr>
              <a:spLocks noEditPoints="1"/>
            </p:cNvSpPr>
            <p:nvPr/>
          </p:nvSpPr>
          <p:spPr bwMode="auto">
            <a:xfrm>
              <a:off x="3675" y="2003"/>
              <a:ext cx="283" cy="345"/>
            </a:xfrm>
            <a:custGeom>
              <a:avLst/>
              <a:gdLst>
                <a:gd name="T0" fmla="*/ 47 w 118"/>
                <a:gd name="T1" fmla="*/ 29 h 143"/>
                <a:gd name="T2" fmla="*/ 47 w 118"/>
                <a:gd name="T3" fmla="*/ 21 h 143"/>
                <a:gd name="T4" fmla="*/ 21 w 118"/>
                <a:gd name="T5" fmla="*/ 25 h 143"/>
                <a:gd name="T6" fmla="*/ 25 w 118"/>
                <a:gd name="T7" fmla="*/ 46 h 143"/>
                <a:gd name="T8" fmla="*/ 51 w 118"/>
                <a:gd name="T9" fmla="*/ 42 h 143"/>
                <a:gd name="T10" fmla="*/ 25 w 118"/>
                <a:gd name="T11" fmla="*/ 38 h 143"/>
                <a:gd name="T12" fmla="*/ 25 w 118"/>
                <a:gd name="T13" fmla="*/ 46 h 143"/>
                <a:gd name="T14" fmla="*/ 26 w 118"/>
                <a:gd name="T15" fmla="*/ 78 h 143"/>
                <a:gd name="T16" fmla="*/ 97 w 118"/>
                <a:gd name="T17" fmla="*/ 74 h 143"/>
                <a:gd name="T18" fmla="*/ 26 w 118"/>
                <a:gd name="T19" fmla="*/ 70 h 143"/>
                <a:gd name="T20" fmla="*/ 117 w 118"/>
                <a:gd name="T21" fmla="*/ 47 h 143"/>
                <a:gd name="T22" fmla="*/ 69 w 118"/>
                <a:gd name="T23" fmla="*/ 0 h 143"/>
                <a:gd name="T24" fmla="*/ 0 w 118"/>
                <a:gd name="T25" fmla="*/ 20 h 143"/>
                <a:gd name="T26" fmla="*/ 9 w 118"/>
                <a:gd name="T27" fmla="*/ 73 h 143"/>
                <a:gd name="T28" fmla="*/ 20 w 118"/>
                <a:gd name="T29" fmla="*/ 9 h 143"/>
                <a:gd name="T30" fmla="*/ 63 w 118"/>
                <a:gd name="T31" fmla="*/ 35 h 143"/>
                <a:gd name="T32" fmla="*/ 109 w 118"/>
                <a:gd name="T33" fmla="*/ 55 h 143"/>
                <a:gd name="T34" fmla="*/ 98 w 118"/>
                <a:gd name="T35" fmla="*/ 134 h 143"/>
                <a:gd name="T36" fmla="*/ 39 w 118"/>
                <a:gd name="T37" fmla="*/ 141 h 143"/>
                <a:gd name="T38" fmla="*/ 85 w 118"/>
                <a:gd name="T39" fmla="*/ 143 h 143"/>
                <a:gd name="T40" fmla="*/ 98 w 118"/>
                <a:gd name="T41" fmla="*/ 143 h 143"/>
                <a:gd name="T42" fmla="*/ 98 w 118"/>
                <a:gd name="T43" fmla="*/ 143 h 143"/>
                <a:gd name="T44" fmla="*/ 118 w 118"/>
                <a:gd name="T45" fmla="*/ 50 h 143"/>
                <a:gd name="T46" fmla="*/ 83 w 118"/>
                <a:gd name="T47" fmla="*/ 46 h 143"/>
                <a:gd name="T48" fmla="*/ 72 w 118"/>
                <a:gd name="T49" fmla="*/ 14 h 143"/>
                <a:gd name="T50" fmla="*/ 83 w 118"/>
                <a:gd name="T51" fmla="*/ 46 h 143"/>
                <a:gd name="T52" fmla="*/ 93 w 118"/>
                <a:gd name="T53" fmla="*/ 114 h 143"/>
                <a:gd name="T54" fmla="*/ 93 w 118"/>
                <a:gd name="T55" fmla="*/ 106 h 143"/>
                <a:gd name="T56" fmla="*/ 40 w 118"/>
                <a:gd name="T57" fmla="*/ 110 h 143"/>
                <a:gd name="T58" fmla="*/ 97 w 118"/>
                <a:gd name="T59" fmla="*/ 92 h 143"/>
                <a:gd name="T60" fmla="*/ 34 w 118"/>
                <a:gd name="T61" fmla="*/ 88 h 143"/>
                <a:gd name="T62" fmla="*/ 34 w 118"/>
                <a:gd name="T63" fmla="*/ 96 h 143"/>
                <a:gd name="T64" fmla="*/ 97 w 118"/>
                <a:gd name="T65" fmla="*/ 9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43">
                  <a:moveTo>
                    <a:pt x="25" y="29"/>
                  </a:moveTo>
                  <a:cubicBezTo>
                    <a:pt x="47" y="29"/>
                    <a:pt x="47" y="29"/>
                    <a:pt x="47" y="29"/>
                  </a:cubicBezTo>
                  <a:cubicBezTo>
                    <a:pt x="49" y="29"/>
                    <a:pt x="51" y="27"/>
                    <a:pt x="51" y="25"/>
                  </a:cubicBezTo>
                  <a:cubicBezTo>
                    <a:pt x="51" y="23"/>
                    <a:pt x="49" y="21"/>
                    <a:pt x="47" y="21"/>
                  </a:cubicBezTo>
                  <a:cubicBezTo>
                    <a:pt x="25" y="21"/>
                    <a:pt x="25" y="21"/>
                    <a:pt x="25" y="21"/>
                  </a:cubicBezTo>
                  <a:cubicBezTo>
                    <a:pt x="23" y="21"/>
                    <a:pt x="21" y="23"/>
                    <a:pt x="21" y="25"/>
                  </a:cubicBezTo>
                  <a:cubicBezTo>
                    <a:pt x="21" y="27"/>
                    <a:pt x="23" y="29"/>
                    <a:pt x="25" y="29"/>
                  </a:cubicBezTo>
                  <a:close/>
                  <a:moveTo>
                    <a:pt x="25" y="46"/>
                  </a:moveTo>
                  <a:cubicBezTo>
                    <a:pt x="47" y="46"/>
                    <a:pt x="47" y="46"/>
                    <a:pt x="47" y="46"/>
                  </a:cubicBezTo>
                  <a:cubicBezTo>
                    <a:pt x="49" y="46"/>
                    <a:pt x="51" y="44"/>
                    <a:pt x="51" y="42"/>
                  </a:cubicBezTo>
                  <a:cubicBezTo>
                    <a:pt x="51" y="40"/>
                    <a:pt x="49" y="38"/>
                    <a:pt x="47" y="38"/>
                  </a:cubicBezTo>
                  <a:cubicBezTo>
                    <a:pt x="25" y="38"/>
                    <a:pt x="25" y="38"/>
                    <a:pt x="25" y="38"/>
                  </a:cubicBezTo>
                  <a:cubicBezTo>
                    <a:pt x="23" y="38"/>
                    <a:pt x="21" y="40"/>
                    <a:pt x="21" y="42"/>
                  </a:cubicBezTo>
                  <a:cubicBezTo>
                    <a:pt x="21" y="44"/>
                    <a:pt x="23" y="46"/>
                    <a:pt x="25" y="46"/>
                  </a:cubicBezTo>
                  <a:close/>
                  <a:moveTo>
                    <a:pt x="22" y="74"/>
                  </a:moveTo>
                  <a:cubicBezTo>
                    <a:pt x="22" y="76"/>
                    <a:pt x="24" y="78"/>
                    <a:pt x="26" y="78"/>
                  </a:cubicBezTo>
                  <a:cubicBezTo>
                    <a:pt x="93" y="78"/>
                    <a:pt x="93" y="78"/>
                    <a:pt x="93" y="78"/>
                  </a:cubicBezTo>
                  <a:cubicBezTo>
                    <a:pt x="95" y="78"/>
                    <a:pt x="97" y="76"/>
                    <a:pt x="97" y="74"/>
                  </a:cubicBezTo>
                  <a:cubicBezTo>
                    <a:pt x="97" y="72"/>
                    <a:pt x="95" y="70"/>
                    <a:pt x="93" y="70"/>
                  </a:cubicBezTo>
                  <a:cubicBezTo>
                    <a:pt x="26" y="70"/>
                    <a:pt x="26" y="70"/>
                    <a:pt x="26" y="70"/>
                  </a:cubicBezTo>
                  <a:cubicBezTo>
                    <a:pt x="24" y="70"/>
                    <a:pt x="22" y="72"/>
                    <a:pt x="22" y="74"/>
                  </a:cubicBezTo>
                  <a:close/>
                  <a:moveTo>
                    <a:pt x="117" y="47"/>
                  </a:moveTo>
                  <a:cubicBezTo>
                    <a:pt x="72" y="2"/>
                    <a:pt x="72" y="2"/>
                    <a:pt x="72" y="2"/>
                  </a:cubicBezTo>
                  <a:cubicBezTo>
                    <a:pt x="71" y="1"/>
                    <a:pt x="70" y="0"/>
                    <a:pt x="69" y="0"/>
                  </a:cubicBezTo>
                  <a:cubicBezTo>
                    <a:pt x="20" y="0"/>
                    <a:pt x="20" y="0"/>
                    <a:pt x="20" y="0"/>
                  </a:cubicBezTo>
                  <a:cubicBezTo>
                    <a:pt x="9" y="0"/>
                    <a:pt x="0" y="9"/>
                    <a:pt x="0" y="20"/>
                  </a:cubicBezTo>
                  <a:cubicBezTo>
                    <a:pt x="0" y="60"/>
                    <a:pt x="0" y="60"/>
                    <a:pt x="0" y="60"/>
                  </a:cubicBezTo>
                  <a:cubicBezTo>
                    <a:pt x="9" y="73"/>
                    <a:pt x="9" y="73"/>
                    <a:pt x="9" y="73"/>
                  </a:cubicBezTo>
                  <a:cubicBezTo>
                    <a:pt x="9" y="20"/>
                    <a:pt x="9" y="20"/>
                    <a:pt x="9" y="20"/>
                  </a:cubicBezTo>
                  <a:cubicBezTo>
                    <a:pt x="9" y="14"/>
                    <a:pt x="14" y="9"/>
                    <a:pt x="20" y="9"/>
                  </a:cubicBezTo>
                  <a:cubicBezTo>
                    <a:pt x="63" y="9"/>
                    <a:pt x="63" y="9"/>
                    <a:pt x="63" y="9"/>
                  </a:cubicBezTo>
                  <a:cubicBezTo>
                    <a:pt x="63" y="35"/>
                    <a:pt x="63" y="35"/>
                    <a:pt x="63" y="35"/>
                  </a:cubicBezTo>
                  <a:cubicBezTo>
                    <a:pt x="63" y="46"/>
                    <a:pt x="72" y="55"/>
                    <a:pt x="83" y="55"/>
                  </a:cubicBezTo>
                  <a:cubicBezTo>
                    <a:pt x="109" y="55"/>
                    <a:pt x="109" y="55"/>
                    <a:pt x="109" y="55"/>
                  </a:cubicBezTo>
                  <a:cubicBezTo>
                    <a:pt x="109" y="123"/>
                    <a:pt x="109" y="123"/>
                    <a:pt x="109" y="123"/>
                  </a:cubicBezTo>
                  <a:cubicBezTo>
                    <a:pt x="109" y="129"/>
                    <a:pt x="104" y="134"/>
                    <a:pt x="98" y="134"/>
                  </a:cubicBezTo>
                  <a:cubicBezTo>
                    <a:pt x="38" y="134"/>
                    <a:pt x="38" y="134"/>
                    <a:pt x="38" y="134"/>
                  </a:cubicBezTo>
                  <a:cubicBezTo>
                    <a:pt x="39" y="141"/>
                    <a:pt x="39" y="141"/>
                    <a:pt x="39" y="141"/>
                  </a:cubicBezTo>
                  <a:cubicBezTo>
                    <a:pt x="39" y="142"/>
                    <a:pt x="39" y="143"/>
                    <a:pt x="39" y="143"/>
                  </a:cubicBezTo>
                  <a:cubicBezTo>
                    <a:pt x="58" y="143"/>
                    <a:pt x="85" y="143"/>
                    <a:pt x="85" y="143"/>
                  </a:cubicBezTo>
                  <a:cubicBezTo>
                    <a:pt x="85" y="143"/>
                    <a:pt x="85" y="143"/>
                    <a:pt x="85" y="143"/>
                  </a:cubicBezTo>
                  <a:cubicBezTo>
                    <a:pt x="98" y="143"/>
                    <a:pt x="98" y="143"/>
                    <a:pt x="98" y="143"/>
                  </a:cubicBezTo>
                  <a:cubicBezTo>
                    <a:pt x="98" y="143"/>
                    <a:pt x="98" y="143"/>
                    <a:pt x="98" y="143"/>
                  </a:cubicBezTo>
                  <a:cubicBezTo>
                    <a:pt x="98" y="143"/>
                    <a:pt x="98" y="143"/>
                    <a:pt x="98" y="143"/>
                  </a:cubicBezTo>
                  <a:cubicBezTo>
                    <a:pt x="109" y="143"/>
                    <a:pt x="118" y="134"/>
                    <a:pt x="118" y="123"/>
                  </a:cubicBezTo>
                  <a:cubicBezTo>
                    <a:pt x="118" y="50"/>
                    <a:pt x="118" y="50"/>
                    <a:pt x="118" y="50"/>
                  </a:cubicBezTo>
                  <a:cubicBezTo>
                    <a:pt x="118" y="49"/>
                    <a:pt x="118" y="47"/>
                    <a:pt x="117" y="47"/>
                  </a:cubicBezTo>
                  <a:close/>
                  <a:moveTo>
                    <a:pt x="83" y="46"/>
                  </a:moveTo>
                  <a:cubicBezTo>
                    <a:pt x="77" y="46"/>
                    <a:pt x="72" y="41"/>
                    <a:pt x="72" y="35"/>
                  </a:cubicBezTo>
                  <a:cubicBezTo>
                    <a:pt x="72" y="14"/>
                    <a:pt x="72" y="14"/>
                    <a:pt x="72" y="14"/>
                  </a:cubicBezTo>
                  <a:cubicBezTo>
                    <a:pt x="103" y="46"/>
                    <a:pt x="103" y="46"/>
                    <a:pt x="103" y="46"/>
                  </a:cubicBezTo>
                  <a:lnTo>
                    <a:pt x="83" y="46"/>
                  </a:lnTo>
                  <a:close/>
                  <a:moveTo>
                    <a:pt x="44" y="114"/>
                  </a:moveTo>
                  <a:cubicBezTo>
                    <a:pt x="93" y="114"/>
                    <a:pt x="93" y="114"/>
                    <a:pt x="93" y="114"/>
                  </a:cubicBezTo>
                  <a:cubicBezTo>
                    <a:pt x="95" y="114"/>
                    <a:pt x="97" y="112"/>
                    <a:pt x="97" y="110"/>
                  </a:cubicBezTo>
                  <a:cubicBezTo>
                    <a:pt x="97" y="108"/>
                    <a:pt x="95" y="106"/>
                    <a:pt x="93" y="106"/>
                  </a:cubicBezTo>
                  <a:cubicBezTo>
                    <a:pt x="44" y="106"/>
                    <a:pt x="44" y="106"/>
                    <a:pt x="44" y="106"/>
                  </a:cubicBezTo>
                  <a:cubicBezTo>
                    <a:pt x="41" y="106"/>
                    <a:pt x="40" y="108"/>
                    <a:pt x="40" y="110"/>
                  </a:cubicBezTo>
                  <a:cubicBezTo>
                    <a:pt x="40" y="112"/>
                    <a:pt x="41" y="114"/>
                    <a:pt x="44" y="114"/>
                  </a:cubicBezTo>
                  <a:close/>
                  <a:moveTo>
                    <a:pt x="97" y="92"/>
                  </a:moveTo>
                  <a:cubicBezTo>
                    <a:pt x="97" y="90"/>
                    <a:pt x="95" y="88"/>
                    <a:pt x="93" y="88"/>
                  </a:cubicBezTo>
                  <a:cubicBezTo>
                    <a:pt x="34" y="88"/>
                    <a:pt x="34" y="88"/>
                    <a:pt x="34" y="88"/>
                  </a:cubicBezTo>
                  <a:cubicBezTo>
                    <a:pt x="32" y="88"/>
                    <a:pt x="30" y="90"/>
                    <a:pt x="30" y="92"/>
                  </a:cubicBezTo>
                  <a:cubicBezTo>
                    <a:pt x="30" y="94"/>
                    <a:pt x="32" y="96"/>
                    <a:pt x="34" y="96"/>
                  </a:cubicBezTo>
                  <a:cubicBezTo>
                    <a:pt x="93" y="96"/>
                    <a:pt x="93" y="96"/>
                    <a:pt x="93" y="96"/>
                  </a:cubicBezTo>
                  <a:cubicBezTo>
                    <a:pt x="95" y="96"/>
                    <a:pt x="97" y="94"/>
                    <a:pt x="9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43" name="Freeform 6"/>
            <p:cNvSpPr>
              <a:spLocks/>
            </p:cNvSpPr>
            <p:nvPr/>
          </p:nvSpPr>
          <p:spPr bwMode="auto">
            <a:xfrm>
              <a:off x="3685" y="2283"/>
              <a:ext cx="62" cy="70"/>
            </a:xfrm>
            <a:custGeom>
              <a:avLst/>
              <a:gdLst>
                <a:gd name="T0" fmla="*/ 0 w 26"/>
                <a:gd name="T1" fmla="*/ 16 h 29"/>
                <a:gd name="T2" fmla="*/ 24 w 26"/>
                <a:gd name="T3" fmla="*/ 28 h 29"/>
                <a:gd name="T4" fmla="*/ 26 w 26"/>
                <a:gd name="T5" fmla="*/ 26 h 29"/>
                <a:gd name="T6" fmla="*/ 23 w 26"/>
                <a:gd name="T7" fmla="*/ 0 h 29"/>
                <a:gd name="T8" fmla="*/ 0 w 26"/>
                <a:gd name="T9" fmla="*/ 16 h 29"/>
              </a:gdLst>
              <a:ahLst/>
              <a:cxnLst>
                <a:cxn ang="0">
                  <a:pos x="T0" y="T1"/>
                </a:cxn>
                <a:cxn ang="0">
                  <a:pos x="T2" y="T3"/>
                </a:cxn>
                <a:cxn ang="0">
                  <a:pos x="T4" y="T5"/>
                </a:cxn>
                <a:cxn ang="0">
                  <a:pos x="T6" y="T7"/>
                </a:cxn>
                <a:cxn ang="0">
                  <a:pos x="T8" y="T9"/>
                </a:cxn>
              </a:cxnLst>
              <a:rect l="0" t="0" r="r" b="b"/>
              <a:pathLst>
                <a:path w="26" h="29">
                  <a:moveTo>
                    <a:pt x="0" y="16"/>
                  </a:moveTo>
                  <a:cubicBezTo>
                    <a:pt x="24" y="28"/>
                    <a:pt x="24" y="28"/>
                    <a:pt x="24" y="28"/>
                  </a:cubicBezTo>
                  <a:cubicBezTo>
                    <a:pt x="25" y="29"/>
                    <a:pt x="26" y="28"/>
                    <a:pt x="26" y="26"/>
                  </a:cubicBezTo>
                  <a:cubicBezTo>
                    <a:pt x="23" y="0"/>
                    <a:pt x="23" y="0"/>
                    <a:pt x="23" y="0"/>
                  </a:cubicBez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44" name="Freeform 7"/>
            <p:cNvSpPr>
              <a:spLocks/>
            </p:cNvSpPr>
            <p:nvPr/>
          </p:nvSpPr>
          <p:spPr bwMode="auto">
            <a:xfrm>
              <a:off x="3562" y="2107"/>
              <a:ext cx="84" cy="77"/>
            </a:xfrm>
            <a:custGeom>
              <a:avLst/>
              <a:gdLst>
                <a:gd name="T0" fmla="*/ 27 w 35"/>
                <a:gd name="T1" fmla="*/ 3 h 32"/>
                <a:gd name="T2" fmla="*/ 19 w 35"/>
                <a:gd name="T3" fmla="*/ 2 h 32"/>
                <a:gd name="T4" fmla="*/ 3 w 35"/>
                <a:gd name="T5" fmla="*/ 13 h 32"/>
                <a:gd name="T6" fmla="*/ 1 w 35"/>
                <a:gd name="T7" fmla="*/ 21 h 32"/>
                <a:gd name="T8" fmla="*/ 9 w 35"/>
                <a:gd name="T9" fmla="*/ 32 h 32"/>
                <a:gd name="T10" fmla="*/ 35 w 35"/>
                <a:gd name="T11" fmla="*/ 14 h 32"/>
                <a:gd name="T12" fmla="*/ 27 w 35"/>
                <a:gd name="T13" fmla="*/ 3 h 32"/>
              </a:gdLst>
              <a:ahLst/>
              <a:cxnLst>
                <a:cxn ang="0">
                  <a:pos x="T0" y="T1"/>
                </a:cxn>
                <a:cxn ang="0">
                  <a:pos x="T2" y="T3"/>
                </a:cxn>
                <a:cxn ang="0">
                  <a:pos x="T4" y="T5"/>
                </a:cxn>
                <a:cxn ang="0">
                  <a:pos x="T6" y="T7"/>
                </a:cxn>
                <a:cxn ang="0">
                  <a:pos x="T8" y="T9"/>
                </a:cxn>
                <a:cxn ang="0">
                  <a:pos x="T10" y="T11"/>
                </a:cxn>
                <a:cxn ang="0">
                  <a:pos x="T12" y="T13"/>
                </a:cxn>
              </a:cxnLst>
              <a:rect l="0" t="0" r="r" b="b"/>
              <a:pathLst>
                <a:path w="35" h="32">
                  <a:moveTo>
                    <a:pt x="27" y="3"/>
                  </a:moveTo>
                  <a:cubicBezTo>
                    <a:pt x="25" y="0"/>
                    <a:pt x="22" y="0"/>
                    <a:pt x="19" y="2"/>
                  </a:cubicBezTo>
                  <a:cubicBezTo>
                    <a:pt x="3" y="13"/>
                    <a:pt x="3" y="13"/>
                    <a:pt x="3" y="13"/>
                  </a:cubicBezTo>
                  <a:cubicBezTo>
                    <a:pt x="0" y="15"/>
                    <a:pt x="0" y="18"/>
                    <a:pt x="1" y="21"/>
                  </a:cubicBezTo>
                  <a:cubicBezTo>
                    <a:pt x="9" y="32"/>
                    <a:pt x="9" y="32"/>
                    <a:pt x="9" y="32"/>
                  </a:cubicBezTo>
                  <a:cubicBezTo>
                    <a:pt x="35" y="14"/>
                    <a:pt x="35" y="14"/>
                    <a:pt x="35" y="1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45" name="Freeform 8"/>
            <p:cNvSpPr>
              <a:spLocks/>
            </p:cNvSpPr>
            <p:nvPr/>
          </p:nvSpPr>
          <p:spPr bwMode="auto">
            <a:xfrm>
              <a:off x="3596" y="2157"/>
              <a:ext cx="137" cy="150"/>
            </a:xfrm>
            <a:custGeom>
              <a:avLst/>
              <a:gdLst>
                <a:gd name="T0" fmla="*/ 60 w 137"/>
                <a:gd name="T1" fmla="*/ 0 h 150"/>
                <a:gd name="T2" fmla="*/ 0 w 137"/>
                <a:gd name="T3" fmla="*/ 44 h 150"/>
                <a:gd name="T4" fmla="*/ 74 w 137"/>
                <a:gd name="T5" fmla="*/ 150 h 150"/>
                <a:gd name="T6" fmla="*/ 137 w 137"/>
                <a:gd name="T7" fmla="*/ 107 h 150"/>
                <a:gd name="T8" fmla="*/ 60 w 137"/>
                <a:gd name="T9" fmla="*/ 0 h 150"/>
              </a:gdLst>
              <a:ahLst/>
              <a:cxnLst>
                <a:cxn ang="0">
                  <a:pos x="T0" y="T1"/>
                </a:cxn>
                <a:cxn ang="0">
                  <a:pos x="T2" y="T3"/>
                </a:cxn>
                <a:cxn ang="0">
                  <a:pos x="T4" y="T5"/>
                </a:cxn>
                <a:cxn ang="0">
                  <a:pos x="T6" y="T7"/>
                </a:cxn>
                <a:cxn ang="0">
                  <a:pos x="T8" y="T9"/>
                </a:cxn>
              </a:cxnLst>
              <a:rect l="0" t="0" r="r" b="b"/>
              <a:pathLst>
                <a:path w="137" h="150">
                  <a:moveTo>
                    <a:pt x="60" y="0"/>
                  </a:moveTo>
                  <a:lnTo>
                    <a:pt x="0" y="44"/>
                  </a:lnTo>
                  <a:lnTo>
                    <a:pt x="74" y="150"/>
                  </a:lnTo>
                  <a:lnTo>
                    <a:pt x="137" y="107"/>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grpSp>
      <p:grpSp>
        <p:nvGrpSpPr>
          <p:cNvPr id="146" name="Group 4"/>
          <p:cNvGrpSpPr>
            <a:grpSpLocks noChangeAspect="1"/>
          </p:cNvGrpSpPr>
          <p:nvPr/>
        </p:nvGrpSpPr>
        <p:grpSpPr bwMode="auto">
          <a:xfrm>
            <a:off x="2510184" y="3212104"/>
            <a:ext cx="417186" cy="368726"/>
            <a:chOff x="3562" y="2003"/>
            <a:chExt cx="396" cy="350"/>
          </a:xfrm>
          <a:solidFill>
            <a:srgbClr val="00B0F0"/>
          </a:solidFill>
        </p:grpSpPr>
        <p:sp>
          <p:nvSpPr>
            <p:cNvPr id="147" name="Freeform 5"/>
            <p:cNvSpPr>
              <a:spLocks noEditPoints="1"/>
            </p:cNvSpPr>
            <p:nvPr/>
          </p:nvSpPr>
          <p:spPr bwMode="auto">
            <a:xfrm>
              <a:off x="3675" y="2003"/>
              <a:ext cx="283" cy="345"/>
            </a:xfrm>
            <a:custGeom>
              <a:avLst/>
              <a:gdLst>
                <a:gd name="T0" fmla="*/ 47 w 118"/>
                <a:gd name="T1" fmla="*/ 29 h 143"/>
                <a:gd name="T2" fmla="*/ 47 w 118"/>
                <a:gd name="T3" fmla="*/ 21 h 143"/>
                <a:gd name="T4" fmla="*/ 21 w 118"/>
                <a:gd name="T5" fmla="*/ 25 h 143"/>
                <a:gd name="T6" fmla="*/ 25 w 118"/>
                <a:gd name="T7" fmla="*/ 46 h 143"/>
                <a:gd name="T8" fmla="*/ 51 w 118"/>
                <a:gd name="T9" fmla="*/ 42 h 143"/>
                <a:gd name="T10" fmla="*/ 25 w 118"/>
                <a:gd name="T11" fmla="*/ 38 h 143"/>
                <a:gd name="T12" fmla="*/ 25 w 118"/>
                <a:gd name="T13" fmla="*/ 46 h 143"/>
                <a:gd name="T14" fmla="*/ 26 w 118"/>
                <a:gd name="T15" fmla="*/ 78 h 143"/>
                <a:gd name="T16" fmla="*/ 97 w 118"/>
                <a:gd name="T17" fmla="*/ 74 h 143"/>
                <a:gd name="T18" fmla="*/ 26 w 118"/>
                <a:gd name="T19" fmla="*/ 70 h 143"/>
                <a:gd name="T20" fmla="*/ 117 w 118"/>
                <a:gd name="T21" fmla="*/ 47 h 143"/>
                <a:gd name="T22" fmla="*/ 69 w 118"/>
                <a:gd name="T23" fmla="*/ 0 h 143"/>
                <a:gd name="T24" fmla="*/ 0 w 118"/>
                <a:gd name="T25" fmla="*/ 20 h 143"/>
                <a:gd name="T26" fmla="*/ 9 w 118"/>
                <a:gd name="T27" fmla="*/ 73 h 143"/>
                <a:gd name="T28" fmla="*/ 20 w 118"/>
                <a:gd name="T29" fmla="*/ 9 h 143"/>
                <a:gd name="T30" fmla="*/ 63 w 118"/>
                <a:gd name="T31" fmla="*/ 35 h 143"/>
                <a:gd name="T32" fmla="*/ 109 w 118"/>
                <a:gd name="T33" fmla="*/ 55 h 143"/>
                <a:gd name="T34" fmla="*/ 98 w 118"/>
                <a:gd name="T35" fmla="*/ 134 h 143"/>
                <a:gd name="T36" fmla="*/ 39 w 118"/>
                <a:gd name="T37" fmla="*/ 141 h 143"/>
                <a:gd name="T38" fmla="*/ 85 w 118"/>
                <a:gd name="T39" fmla="*/ 143 h 143"/>
                <a:gd name="T40" fmla="*/ 98 w 118"/>
                <a:gd name="T41" fmla="*/ 143 h 143"/>
                <a:gd name="T42" fmla="*/ 98 w 118"/>
                <a:gd name="T43" fmla="*/ 143 h 143"/>
                <a:gd name="T44" fmla="*/ 118 w 118"/>
                <a:gd name="T45" fmla="*/ 50 h 143"/>
                <a:gd name="T46" fmla="*/ 83 w 118"/>
                <a:gd name="T47" fmla="*/ 46 h 143"/>
                <a:gd name="T48" fmla="*/ 72 w 118"/>
                <a:gd name="T49" fmla="*/ 14 h 143"/>
                <a:gd name="T50" fmla="*/ 83 w 118"/>
                <a:gd name="T51" fmla="*/ 46 h 143"/>
                <a:gd name="T52" fmla="*/ 93 w 118"/>
                <a:gd name="T53" fmla="*/ 114 h 143"/>
                <a:gd name="T54" fmla="*/ 93 w 118"/>
                <a:gd name="T55" fmla="*/ 106 h 143"/>
                <a:gd name="T56" fmla="*/ 40 w 118"/>
                <a:gd name="T57" fmla="*/ 110 h 143"/>
                <a:gd name="T58" fmla="*/ 97 w 118"/>
                <a:gd name="T59" fmla="*/ 92 h 143"/>
                <a:gd name="T60" fmla="*/ 34 w 118"/>
                <a:gd name="T61" fmla="*/ 88 h 143"/>
                <a:gd name="T62" fmla="*/ 34 w 118"/>
                <a:gd name="T63" fmla="*/ 96 h 143"/>
                <a:gd name="T64" fmla="*/ 97 w 118"/>
                <a:gd name="T65" fmla="*/ 9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43">
                  <a:moveTo>
                    <a:pt x="25" y="29"/>
                  </a:moveTo>
                  <a:cubicBezTo>
                    <a:pt x="47" y="29"/>
                    <a:pt x="47" y="29"/>
                    <a:pt x="47" y="29"/>
                  </a:cubicBezTo>
                  <a:cubicBezTo>
                    <a:pt x="49" y="29"/>
                    <a:pt x="51" y="27"/>
                    <a:pt x="51" y="25"/>
                  </a:cubicBezTo>
                  <a:cubicBezTo>
                    <a:pt x="51" y="23"/>
                    <a:pt x="49" y="21"/>
                    <a:pt x="47" y="21"/>
                  </a:cubicBezTo>
                  <a:cubicBezTo>
                    <a:pt x="25" y="21"/>
                    <a:pt x="25" y="21"/>
                    <a:pt x="25" y="21"/>
                  </a:cubicBezTo>
                  <a:cubicBezTo>
                    <a:pt x="23" y="21"/>
                    <a:pt x="21" y="23"/>
                    <a:pt x="21" y="25"/>
                  </a:cubicBezTo>
                  <a:cubicBezTo>
                    <a:pt x="21" y="27"/>
                    <a:pt x="23" y="29"/>
                    <a:pt x="25" y="29"/>
                  </a:cubicBezTo>
                  <a:close/>
                  <a:moveTo>
                    <a:pt x="25" y="46"/>
                  </a:moveTo>
                  <a:cubicBezTo>
                    <a:pt x="47" y="46"/>
                    <a:pt x="47" y="46"/>
                    <a:pt x="47" y="46"/>
                  </a:cubicBezTo>
                  <a:cubicBezTo>
                    <a:pt x="49" y="46"/>
                    <a:pt x="51" y="44"/>
                    <a:pt x="51" y="42"/>
                  </a:cubicBezTo>
                  <a:cubicBezTo>
                    <a:pt x="51" y="40"/>
                    <a:pt x="49" y="38"/>
                    <a:pt x="47" y="38"/>
                  </a:cubicBezTo>
                  <a:cubicBezTo>
                    <a:pt x="25" y="38"/>
                    <a:pt x="25" y="38"/>
                    <a:pt x="25" y="38"/>
                  </a:cubicBezTo>
                  <a:cubicBezTo>
                    <a:pt x="23" y="38"/>
                    <a:pt x="21" y="40"/>
                    <a:pt x="21" y="42"/>
                  </a:cubicBezTo>
                  <a:cubicBezTo>
                    <a:pt x="21" y="44"/>
                    <a:pt x="23" y="46"/>
                    <a:pt x="25" y="46"/>
                  </a:cubicBezTo>
                  <a:close/>
                  <a:moveTo>
                    <a:pt x="22" y="74"/>
                  </a:moveTo>
                  <a:cubicBezTo>
                    <a:pt x="22" y="76"/>
                    <a:pt x="24" y="78"/>
                    <a:pt x="26" y="78"/>
                  </a:cubicBezTo>
                  <a:cubicBezTo>
                    <a:pt x="93" y="78"/>
                    <a:pt x="93" y="78"/>
                    <a:pt x="93" y="78"/>
                  </a:cubicBezTo>
                  <a:cubicBezTo>
                    <a:pt x="95" y="78"/>
                    <a:pt x="97" y="76"/>
                    <a:pt x="97" y="74"/>
                  </a:cubicBezTo>
                  <a:cubicBezTo>
                    <a:pt x="97" y="72"/>
                    <a:pt x="95" y="70"/>
                    <a:pt x="93" y="70"/>
                  </a:cubicBezTo>
                  <a:cubicBezTo>
                    <a:pt x="26" y="70"/>
                    <a:pt x="26" y="70"/>
                    <a:pt x="26" y="70"/>
                  </a:cubicBezTo>
                  <a:cubicBezTo>
                    <a:pt x="24" y="70"/>
                    <a:pt x="22" y="72"/>
                    <a:pt x="22" y="74"/>
                  </a:cubicBezTo>
                  <a:close/>
                  <a:moveTo>
                    <a:pt x="117" y="47"/>
                  </a:moveTo>
                  <a:cubicBezTo>
                    <a:pt x="72" y="2"/>
                    <a:pt x="72" y="2"/>
                    <a:pt x="72" y="2"/>
                  </a:cubicBezTo>
                  <a:cubicBezTo>
                    <a:pt x="71" y="1"/>
                    <a:pt x="70" y="0"/>
                    <a:pt x="69" y="0"/>
                  </a:cubicBezTo>
                  <a:cubicBezTo>
                    <a:pt x="20" y="0"/>
                    <a:pt x="20" y="0"/>
                    <a:pt x="20" y="0"/>
                  </a:cubicBezTo>
                  <a:cubicBezTo>
                    <a:pt x="9" y="0"/>
                    <a:pt x="0" y="9"/>
                    <a:pt x="0" y="20"/>
                  </a:cubicBezTo>
                  <a:cubicBezTo>
                    <a:pt x="0" y="60"/>
                    <a:pt x="0" y="60"/>
                    <a:pt x="0" y="60"/>
                  </a:cubicBezTo>
                  <a:cubicBezTo>
                    <a:pt x="9" y="73"/>
                    <a:pt x="9" y="73"/>
                    <a:pt x="9" y="73"/>
                  </a:cubicBezTo>
                  <a:cubicBezTo>
                    <a:pt x="9" y="20"/>
                    <a:pt x="9" y="20"/>
                    <a:pt x="9" y="20"/>
                  </a:cubicBezTo>
                  <a:cubicBezTo>
                    <a:pt x="9" y="14"/>
                    <a:pt x="14" y="9"/>
                    <a:pt x="20" y="9"/>
                  </a:cubicBezTo>
                  <a:cubicBezTo>
                    <a:pt x="63" y="9"/>
                    <a:pt x="63" y="9"/>
                    <a:pt x="63" y="9"/>
                  </a:cubicBezTo>
                  <a:cubicBezTo>
                    <a:pt x="63" y="35"/>
                    <a:pt x="63" y="35"/>
                    <a:pt x="63" y="35"/>
                  </a:cubicBezTo>
                  <a:cubicBezTo>
                    <a:pt x="63" y="46"/>
                    <a:pt x="72" y="55"/>
                    <a:pt x="83" y="55"/>
                  </a:cubicBezTo>
                  <a:cubicBezTo>
                    <a:pt x="109" y="55"/>
                    <a:pt x="109" y="55"/>
                    <a:pt x="109" y="55"/>
                  </a:cubicBezTo>
                  <a:cubicBezTo>
                    <a:pt x="109" y="123"/>
                    <a:pt x="109" y="123"/>
                    <a:pt x="109" y="123"/>
                  </a:cubicBezTo>
                  <a:cubicBezTo>
                    <a:pt x="109" y="129"/>
                    <a:pt x="104" y="134"/>
                    <a:pt x="98" y="134"/>
                  </a:cubicBezTo>
                  <a:cubicBezTo>
                    <a:pt x="38" y="134"/>
                    <a:pt x="38" y="134"/>
                    <a:pt x="38" y="134"/>
                  </a:cubicBezTo>
                  <a:cubicBezTo>
                    <a:pt x="39" y="141"/>
                    <a:pt x="39" y="141"/>
                    <a:pt x="39" y="141"/>
                  </a:cubicBezTo>
                  <a:cubicBezTo>
                    <a:pt x="39" y="142"/>
                    <a:pt x="39" y="143"/>
                    <a:pt x="39" y="143"/>
                  </a:cubicBezTo>
                  <a:cubicBezTo>
                    <a:pt x="58" y="143"/>
                    <a:pt x="85" y="143"/>
                    <a:pt x="85" y="143"/>
                  </a:cubicBezTo>
                  <a:cubicBezTo>
                    <a:pt x="85" y="143"/>
                    <a:pt x="85" y="143"/>
                    <a:pt x="85" y="143"/>
                  </a:cubicBezTo>
                  <a:cubicBezTo>
                    <a:pt x="98" y="143"/>
                    <a:pt x="98" y="143"/>
                    <a:pt x="98" y="143"/>
                  </a:cubicBezTo>
                  <a:cubicBezTo>
                    <a:pt x="98" y="143"/>
                    <a:pt x="98" y="143"/>
                    <a:pt x="98" y="143"/>
                  </a:cubicBezTo>
                  <a:cubicBezTo>
                    <a:pt x="98" y="143"/>
                    <a:pt x="98" y="143"/>
                    <a:pt x="98" y="143"/>
                  </a:cubicBezTo>
                  <a:cubicBezTo>
                    <a:pt x="109" y="143"/>
                    <a:pt x="118" y="134"/>
                    <a:pt x="118" y="123"/>
                  </a:cubicBezTo>
                  <a:cubicBezTo>
                    <a:pt x="118" y="50"/>
                    <a:pt x="118" y="50"/>
                    <a:pt x="118" y="50"/>
                  </a:cubicBezTo>
                  <a:cubicBezTo>
                    <a:pt x="118" y="49"/>
                    <a:pt x="118" y="47"/>
                    <a:pt x="117" y="47"/>
                  </a:cubicBezTo>
                  <a:close/>
                  <a:moveTo>
                    <a:pt x="83" y="46"/>
                  </a:moveTo>
                  <a:cubicBezTo>
                    <a:pt x="77" y="46"/>
                    <a:pt x="72" y="41"/>
                    <a:pt x="72" y="35"/>
                  </a:cubicBezTo>
                  <a:cubicBezTo>
                    <a:pt x="72" y="14"/>
                    <a:pt x="72" y="14"/>
                    <a:pt x="72" y="14"/>
                  </a:cubicBezTo>
                  <a:cubicBezTo>
                    <a:pt x="103" y="46"/>
                    <a:pt x="103" y="46"/>
                    <a:pt x="103" y="46"/>
                  </a:cubicBezTo>
                  <a:lnTo>
                    <a:pt x="83" y="46"/>
                  </a:lnTo>
                  <a:close/>
                  <a:moveTo>
                    <a:pt x="44" y="114"/>
                  </a:moveTo>
                  <a:cubicBezTo>
                    <a:pt x="93" y="114"/>
                    <a:pt x="93" y="114"/>
                    <a:pt x="93" y="114"/>
                  </a:cubicBezTo>
                  <a:cubicBezTo>
                    <a:pt x="95" y="114"/>
                    <a:pt x="97" y="112"/>
                    <a:pt x="97" y="110"/>
                  </a:cubicBezTo>
                  <a:cubicBezTo>
                    <a:pt x="97" y="108"/>
                    <a:pt x="95" y="106"/>
                    <a:pt x="93" y="106"/>
                  </a:cubicBezTo>
                  <a:cubicBezTo>
                    <a:pt x="44" y="106"/>
                    <a:pt x="44" y="106"/>
                    <a:pt x="44" y="106"/>
                  </a:cubicBezTo>
                  <a:cubicBezTo>
                    <a:pt x="41" y="106"/>
                    <a:pt x="40" y="108"/>
                    <a:pt x="40" y="110"/>
                  </a:cubicBezTo>
                  <a:cubicBezTo>
                    <a:pt x="40" y="112"/>
                    <a:pt x="41" y="114"/>
                    <a:pt x="44" y="114"/>
                  </a:cubicBezTo>
                  <a:close/>
                  <a:moveTo>
                    <a:pt x="97" y="92"/>
                  </a:moveTo>
                  <a:cubicBezTo>
                    <a:pt x="97" y="90"/>
                    <a:pt x="95" y="88"/>
                    <a:pt x="93" y="88"/>
                  </a:cubicBezTo>
                  <a:cubicBezTo>
                    <a:pt x="34" y="88"/>
                    <a:pt x="34" y="88"/>
                    <a:pt x="34" y="88"/>
                  </a:cubicBezTo>
                  <a:cubicBezTo>
                    <a:pt x="32" y="88"/>
                    <a:pt x="30" y="90"/>
                    <a:pt x="30" y="92"/>
                  </a:cubicBezTo>
                  <a:cubicBezTo>
                    <a:pt x="30" y="94"/>
                    <a:pt x="32" y="96"/>
                    <a:pt x="34" y="96"/>
                  </a:cubicBezTo>
                  <a:cubicBezTo>
                    <a:pt x="93" y="96"/>
                    <a:pt x="93" y="96"/>
                    <a:pt x="93" y="96"/>
                  </a:cubicBezTo>
                  <a:cubicBezTo>
                    <a:pt x="95" y="96"/>
                    <a:pt x="97" y="94"/>
                    <a:pt x="9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48" name="Freeform 6"/>
            <p:cNvSpPr>
              <a:spLocks/>
            </p:cNvSpPr>
            <p:nvPr/>
          </p:nvSpPr>
          <p:spPr bwMode="auto">
            <a:xfrm>
              <a:off x="3685" y="2283"/>
              <a:ext cx="62" cy="70"/>
            </a:xfrm>
            <a:custGeom>
              <a:avLst/>
              <a:gdLst>
                <a:gd name="T0" fmla="*/ 0 w 26"/>
                <a:gd name="T1" fmla="*/ 16 h 29"/>
                <a:gd name="T2" fmla="*/ 24 w 26"/>
                <a:gd name="T3" fmla="*/ 28 h 29"/>
                <a:gd name="T4" fmla="*/ 26 w 26"/>
                <a:gd name="T5" fmla="*/ 26 h 29"/>
                <a:gd name="T6" fmla="*/ 23 w 26"/>
                <a:gd name="T7" fmla="*/ 0 h 29"/>
                <a:gd name="T8" fmla="*/ 0 w 26"/>
                <a:gd name="T9" fmla="*/ 16 h 29"/>
              </a:gdLst>
              <a:ahLst/>
              <a:cxnLst>
                <a:cxn ang="0">
                  <a:pos x="T0" y="T1"/>
                </a:cxn>
                <a:cxn ang="0">
                  <a:pos x="T2" y="T3"/>
                </a:cxn>
                <a:cxn ang="0">
                  <a:pos x="T4" y="T5"/>
                </a:cxn>
                <a:cxn ang="0">
                  <a:pos x="T6" y="T7"/>
                </a:cxn>
                <a:cxn ang="0">
                  <a:pos x="T8" y="T9"/>
                </a:cxn>
              </a:cxnLst>
              <a:rect l="0" t="0" r="r" b="b"/>
              <a:pathLst>
                <a:path w="26" h="29">
                  <a:moveTo>
                    <a:pt x="0" y="16"/>
                  </a:moveTo>
                  <a:cubicBezTo>
                    <a:pt x="24" y="28"/>
                    <a:pt x="24" y="28"/>
                    <a:pt x="24" y="28"/>
                  </a:cubicBezTo>
                  <a:cubicBezTo>
                    <a:pt x="25" y="29"/>
                    <a:pt x="26" y="28"/>
                    <a:pt x="26" y="26"/>
                  </a:cubicBezTo>
                  <a:cubicBezTo>
                    <a:pt x="23" y="0"/>
                    <a:pt x="23" y="0"/>
                    <a:pt x="23" y="0"/>
                  </a:cubicBez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49" name="Freeform 7"/>
            <p:cNvSpPr>
              <a:spLocks/>
            </p:cNvSpPr>
            <p:nvPr/>
          </p:nvSpPr>
          <p:spPr bwMode="auto">
            <a:xfrm>
              <a:off x="3562" y="2107"/>
              <a:ext cx="84" cy="77"/>
            </a:xfrm>
            <a:custGeom>
              <a:avLst/>
              <a:gdLst>
                <a:gd name="T0" fmla="*/ 27 w 35"/>
                <a:gd name="T1" fmla="*/ 3 h 32"/>
                <a:gd name="T2" fmla="*/ 19 w 35"/>
                <a:gd name="T3" fmla="*/ 2 h 32"/>
                <a:gd name="T4" fmla="*/ 3 w 35"/>
                <a:gd name="T5" fmla="*/ 13 h 32"/>
                <a:gd name="T6" fmla="*/ 1 w 35"/>
                <a:gd name="T7" fmla="*/ 21 h 32"/>
                <a:gd name="T8" fmla="*/ 9 w 35"/>
                <a:gd name="T9" fmla="*/ 32 h 32"/>
                <a:gd name="T10" fmla="*/ 35 w 35"/>
                <a:gd name="T11" fmla="*/ 14 h 32"/>
                <a:gd name="T12" fmla="*/ 27 w 35"/>
                <a:gd name="T13" fmla="*/ 3 h 32"/>
              </a:gdLst>
              <a:ahLst/>
              <a:cxnLst>
                <a:cxn ang="0">
                  <a:pos x="T0" y="T1"/>
                </a:cxn>
                <a:cxn ang="0">
                  <a:pos x="T2" y="T3"/>
                </a:cxn>
                <a:cxn ang="0">
                  <a:pos x="T4" y="T5"/>
                </a:cxn>
                <a:cxn ang="0">
                  <a:pos x="T6" y="T7"/>
                </a:cxn>
                <a:cxn ang="0">
                  <a:pos x="T8" y="T9"/>
                </a:cxn>
                <a:cxn ang="0">
                  <a:pos x="T10" y="T11"/>
                </a:cxn>
                <a:cxn ang="0">
                  <a:pos x="T12" y="T13"/>
                </a:cxn>
              </a:cxnLst>
              <a:rect l="0" t="0" r="r" b="b"/>
              <a:pathLst>
                <a:path w="35" h="32">
                  <a:moveTo>
                    <a:pt x="27" y="3"/>
                  </a:moveTo>
                  <a:cubicBezTo>
                    <a:pt x="25" y="0"/>
                    <a:pt x="22" y="0"/>
                    <a:pt x="19" y="2"/>
                  </a:cubicBezTo>
                  <a:cubicBezTo>
                    <a:pt x="3" y="13"/>
                    <a:pt x="3" y="13"/>
                    <a:pt x="3" y="13"/>
                  </a:cubicBezTo>
                  <a:cubicBezTo>
                    <a:pt x="0" y="15"/>
                    <a:pt x="0" y="18"/>
                    <a:pt x="1" y="21"/>
                  </a:cubicBezTo>
                  <a:cubicBezTo>
                    <a:pt x="9" y="32"/>
                    <a:pt x="9" y="32"/>
                    <a:pt x="9" y="32"/>
                  </a:cubicBezTo>
                  <a:cubicBezTo>
                    <a:pt x="35" y="14"/>
                    <a:pt x="35" y="14"/>
                    <a:pt x="35" y="1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50" name="Freeform 8"/>
            <p:cNvSpPr>
              <a:spLocks/>
            </p:cNvSpPr>
            <p:nvPr/>
          </p:nvSpPr>
          <p:spPr bwMode="auto">
            <a:xfrm>
              <a:off x="3596" y="2157"/>
              <a:ext cx="137" cy="150"/>
            </a:xfrm>
            <a:custGeom>
              <a:avLst/>
              <a:gdLst>
                <a:gd name="T0" fmla="*/ 60 w 137"/>
                <a:gd name="T1" fmla="*/ 0 h 150"/>
                <a:gd name="T2" fmla="*/ 0 w 137"/>
                <a:gd name="T3" fmla="*/ 44 h 150"/>
                <a:gd name="T4" fmla="*/ 74 w 137"/>
                <a:gd name="T5" fmla="*/ 150 h 150"/>
                <a:gd name="T6" fmla="*/ 137 w 137"/>
                <a:gd name="T7" fmla="*/ 107 h 150"/>
                <a:gd name="T8" fmla="*/ 60 w 137"/>
                <a:gd name="T9" fmla="*/ 0 h 150"/>
              </a:gdLst>
              <a:ahLst/>
              <a:cxnLst>
                <a:cxn ang="0">
                  <a:pos x="T0" y="T1"/>
                </a:cxn>
                <a:cxn ang="0">
                  <a:pos x="T2" y="T3"/>
                </a:cxn>
                <a:cxn ang="0">
                  <a:pos x="T4" y="T5"/>
                </a:cxn>
                <a:cxn ang="0">
                  <a:pos x="T6" y="T7"/>
                </a:cxn>
                <a:cxn ang="0">
                  <a:pos x="T8" y="T9"/>
                </a:cxn>
              </a:cxnLst>
              <a:rect l="0" t="0" r="r" b="b"/>
              <a:pathLst>
                <a:path w="137" h="150">
                  <a:moveTo>
                    <a:pt x="60" y="0"/>
                  </a:moveTo>
                  <a:lnTo>
                    <a:pt x="0" y="44"/>
                  </a:lnTo>
                  <a:lnTo>
                    <a:pt x="74" y="150"/>
                  </a:lnTo>
                  <a:lnTo>
                    <a:pt x="137" y="107"/>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grpSp>
      <p:grpSp>
        <p:nvGrpSpPr>
          <p:cNvPr id="151" name="Group 4"/>
          <p:cNvGrpSpPr>
            <a:grpSpLocks noChangeAspect="1"/>
          </p:cNvGrpSpPr>
          <p:nvPr/>
        </p:nvGrpSpPr>
        <p:grpSpPr bwMode="auto">
          <a:xfrm>
            <a:off x="4651658" y="2645249"/>
            <a:ext cx="417186" cy="368726"/>
            <a:chOff x="3562" y="2003"/>
            <a:chExt cx="396" cy="350"/>
          </a:xfrm>
          <a:solidFill>
            <a:srgbClr val="00B0F0"/>
          </a:solidFill>
        </p:grpSpPr>
        <p:sp>
          <p:nvSpPr>
            <p:cNvPr id="152" name="Freeform 5"/>
            <p:cNvSpPr>
              <a:spLocks noEditPoints="1"/>
            </p:cNvSpPr>
            <p:nvPr/>
          </p:nvSpPr>
          <p:spPr bwMode="auto">
            <a:xfrm>
              <a:off x="3675" y="2003"/>
              <a:ext cx="283" cy="345"/>
            </a:xfrm>
            <a:custGeom>
              <a:avLst/>
              <a:gdLst>
                <a:gd name="T0" fmla="*/ 47 w 118"/>
                <a:gd name="T1" fmla="*/ 29 h 143"/>
                <a:gd name="T2" fmla="*/ 47 w 118"/>
                <a:gd name="T3" fmla="*/ 21 h 143"/>
                <a:gd name="T4" fmla="*/ 21 w 118"/>
                <a:gd name="T5" fmla="*/ 25 h 143"/>
                <a:gd name="T6" fmla="*/ 25 w 118"/>
                <a:gd name="T7" fmla="*/ 46 h 143"/>
                <a:gd name="T8" fmla="*/ 51 w 118"/>
                <a:gd name="T9" fmla="*/ 42 h 143"/>
                <a:gd name="T10" fmla="*/ 25 w 118"/>
                <a:gd name="T11" fmla="*/ 38 h 143"/>
                <a:gd name="T12" fmla="*/ 25 w 118"/>
                <a:gd name="T13" fmla="*/ 46 h 143"/>
                <a:gd name="T14" fmla="*/ 26 w 118"/>
                <a:gd name="T15" fmla="*/ 78 h 143"/>
                <a:gd name="T16" fmla="*/ 97 w 118"/>
                <a:gd name="T17" fmla="*/ 74 h 143"/>
                <a:gd name="T18" fmla="*/ 26 w 118"/>
                <a:gd name="T19" fmla="*/ 70 h 143"/>
                <a:gd name="T20" fmla="*/ 117 w 118"/>
                <a:gd name="T21" fmla="*/ 47 h 143"/>
                <a:gd name="T22" fmla="*/ 69 w 118"/>
                <a:gd name="T23" fmla="*/ 0 h 143"/>
                <a:gd name="T24" fmla="*/ 0 w 118"/>
                <a:gd name="T25" fmla="*/ 20 h 143"/>
                <a:gd name="T26" fmla="*/ 9 w 118"/>
                <a:gd name="T27" fmla="*/ 73 h 143"/>
                <a:gd name="T28" fmla="*/ 20 w 118"/>
                <a:gd name="T29" fmla="*/ 9 h 143"/>
                <a:gd name="T30" fmla="*/ 63 w 118"/>
                <a:gd name="T31" fmla="*/ 35 h 143"/>
                <a:gd name="T32" fmla="*/ 109 w 118"/>
                <a:gd name="T33" fmla="*/ 55 h 143"/>
                <a:gd name="T34" fmla="*/ 98 w 118"/>
                <a:gd name="T35" fmla="*/ 134 h 143"/>
                <a:gd name="T36" fmla="*/ 39 w 118"/>
                <a:gd name="T37" fmla="*/ 141 h 143"/>
                <a:gd name="T38" fmla="*/ 85 w 118"/>
                <a:gd name="T39" fmla="*/ 143 h 143"/>
                <a:gd name="T40" fmla="*/ 98 w 118"/>
                <a:gd name="T41" fmla="*/ 143 h 143"/>
                <a:gd name="T42" fmla="*/ 98 w 118"/>
                <a:gd name="T43" fmla="*/ 143 h 143"/>
                <a:gd name="T44" fmla="*/ 118 w 118"/>
                <a:gd name="T45" fmla="*/ 50 h 143"/>
                <a:gd name="T46" fmla="*/ 83 w 118"/>
                <a:gd name="T47" fmla="*/ 46 h 143"/>
                <a:gd name="T48" fmla="*/ 72 w 118"/>
                <a:gd name="T49" fmla="*/ 14 h 143"/>
                <a:gd name="T50" fmla="*/ 83 w 118"/>
                <a:gd name="T51" fmla="*/ 46 h 143"/>
                <a:gd name="T52" fmla="*/ 93 w 118"/>
                <a:gd name="T53" fmla="*/ 114 h 143"/>
                <a:gd name="T54" fmla="*/ 93 w 118"/>
                <a:gd name="T55" fmla="*/ 106 h 143"/>
                <a:gd name="T56" fmla="*/ 40 w 118"/>
                <a:gd name="T57" fmla="*/ 110 h 143"/>
                <a:gd name="T58" fmla="*/ 97 w 118"/>
                <a:gd name="T59" fmla="*/ 92 h 143"/>
                <a:gd name="T60" fmla="*/ 34 w 118"/>
                <a:gd name="T61" fmla="*/ 88 h 143"/>
                <a:gd name="T62" fmla="*/ 34 w 118"/>
                <a:gd name="T63" fmla="*/ 96 h 143"/>
                <a:gd name="T64" fmla="*/ 97 w 118"/>
                <a:gd name="T65" fmla="*/ 9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43">
                  <a:moveTo>
                    <a:pt x="25" y="29"/>
                  </a:moveTo>
                  <a:cubicBezTo>
                    <a:pt x="47" y="29"/>
                    <a:pt x="47" y="29"/>
                    <a:pt x="47" y="29"/>
                  </a:cubicBezTo>
                  <a:cubicBezTo>
                    <a:pt x="49" y="29"/>
                    <a:pt x="51" y="27"/>
                    <a:pt x="51" y="25"/>
                  </a:cubicBezTo>
                  <a:cubicBezTo>
                    <a:pt x="51" y="23"/>
                    <a:pt x="49" y="21"/>
                    <a:pt x="47" y="21"/>
                  </a:cubicBezTo>
                  <a:cubicBezTo>
                    <a:pt x="25" y="21"/>
                    <a:pt x="25" y="21"/>
                    <a:pt x="25" y="21"/>
                  </a:cubicBezTo>
                  <a:cubicBezTo>
                    <a:pt x="23" y="21"/>
                    <a:pt x="21" y="23"/>
                    <a:pt x="21" y="25"/>
                  </a:cubicBezTo>
                  <a:cubicBezTo>
                    <a:pt x="21" y="27"/>
                    <a:pt x="23" y="29"/>
                    <a:pt x="25" y="29"/>
                  </a:cubicBezTo>
                  <a:close/>
                  <a:moveTo>
                    <a:pt x="25" y="46"/>
                  </a:moveTo>
                  <a:cubicBezTo>
                    <a:pt x="47" y="46"/>
                    <a:pt x="47" y="46"/>
                    <a:pt x="47" y="46"/>
                  </a:cubicBezTo>
                  <a:cubicBezTo>
                    <a:pt x="49" y="46"/>
                    <a:pt x="51" y="44"/>
                    <a:pt x="51" y="42"/>
                  </a:cubicBezTo>
                  <a:cubicBezTo>
                    <a:pt x="51" y="40"/>
                    <a:pt x="49" y="38"/>
                    <a:pt x="47" y="38"/>
                  </a:cubicBezTo>
                  <a:cubicBezTo>
                    <a:pt x="25" y="38"/>
                    <a:pt x="25" y="38"/>
                    <a:pt x="25" y="38"/>
                  </a:cubicBezTo>
                  <a:cubicBezTo>
                    <a:pt x="23" y="38"/>
                    <a:pt x="21" y="40"/>
                    <a:pt x="21" y="42"/>
                  </a:cubicBezTo>
                  <a:cubicBezTo>
                    <a:pt x="21" y="44"/>
                    <a:pt x="23" y="46"/>
                    <a:pt x="25" y="46"/>
                  </a:cubicBezTo>
                  <a:close/>
                  <a:moveTo>
                    <a:pt x="22" y="74"/>
                  </a:moveTo>
                  <a:cubicBezTo>
                    <a:pt x="22" y="76"/>
                    <a:pt x="24" y="78"/>
                    <a:pt x="26" y="78"/>
                  </a:cubicBezTo>
                  <a:cubicBezTo>
                    <a:pt x="93" y="78"/>
                    <a:pt x="93" y="78"/>
                    <a:pt x="93" y="78"/>
                  </a:cubicBezTo>
                  <a:cubicBezTo>
                    <a:pt x="95" y="78"/>
                    <a:pt x="97" y="76"/>
                    <a:pt x="97" y="74"/>
                  </a:cubicBezTo>
                  <a:cubicBezTo>
                    <a:pt x="97" y="72"/>
                    <a:pt x="95" y="70"/>
                    <a:pt x="93" y="70"/>
                  </a:cubicBezTo>
                  <a:cubicBezTo>
                    <a:pt x="26" y="70"/>
                    <a:pt x="26" y="70"/>
                    <a:pt x="26" y="70"/>
                  </a:cubicBezTo>
                  <a:cubicBezTo>
                    <a:pt x="24" y="70"/>
                    <a:pt x="22" y="72"/>
                    <a:pt x="22" y="74"/>
                  </a:cubicBezTo>
                  <a:close/>
                  <a:moveTo>
                    <a:pt x="117" y="47"/>
                  </a:moveTo>
                  <a:cubicBezTo>
                    <a:pt x="72" y="2"/>
                    <a:pt x="72" y="2"/>
                    <a:pt x="72" y="2"/>
                  </a:cubicBezTo>
                  <a:cubicBezTo>
                    <a:pt x="71" y="1"/>
                    <a:pt x="70" y="0"/>
                    <a:pt x="69" y="0"/>
                  </a:cubicBezTo>
                  <a:cubicBezTo>
                    <a:pt x="20" y="0"/>
                    <a:pt x="20" y="0"/>
                    <a:pt x="20" y="0"/>
                  </a:cubicBezTo>
                  <a:cubicBezTo>
                    <a:pt x="9" y="0"/>
                    <a:pt x="0" y="9"/>
                    <a:pt x="0" y="20"/>
                  </a:cubicBezTo>
                  <a:cubicBezTo>
                    <a:pt x="0" y="60"/>
                    <a:pt x="0" y="60"/>
                    <a:pt x="0" y="60"/>
                  </a:cubicBezTo>
                  <a:cubicBezTo>
                    <a:pt x="9" y="73"/>
                    <a:pt x="9" y="73"/>
                    <a:pt x="9" y="73"/>
                  </a:cubicBezTo>
                  <a:cubicBezTo>
                    <a:pt x="9" y="20"/>
                    <a:pt x="9" y="20"/>
                    <a:pt x="9" y="20"/>
                  </a:cubicBezTo>
                  <a:cubicBezTo>
                    <a:pt x="9" y="14"/>
                    <a:pt x="14" y="9"/>
                    <a:pt x="20" y="9"/>
                  </a:cubicBezTo>
                  <a:cubicBezTo>
                    <a:pt x="63" y="9"/>
                    <a:pt x="63" y="9"/>
                    <a:pt x="63" y="9"/>
                  </a:cubicBezTo>
                  <a:cubicBezTo>
                    <a:pt x="63" y="35"/>
                    <a:pt x="63" y="35"/>
                    <a:pt x="63" y="35"/>
                  </a:cubicBezTo>
                  <a:cubicBezTo>
                    <a:pt x="63" y="46"/>
                    <a:pt x="72" y="55"/>
                    <a:pt x="83" y="55"/>
                  </a:cubicBezTo>
                  <a:cubicBezTo>
                    <a:pt x="109" y="55"/>
                    <a:pt x="109" y="55"/>
                    <a:pt x="109" y="55"/>
                  </a:cubicBezTo>
                  <a:cubicBezTo>
                    <a:pt x="109" y="123"/>
                    <a:pt x="109" y="123"/>
                    <a:pt x="109" y="123"/>
                  </a:cubicBezTo>
                  <a:cubicBezTo>
                    <a:pt x="109" y="129"/>
                    <a:pt x="104" y="134"/>
                    <a:pt x="98" y="134"/>
                  </a:cubicBezTo>
                  <a:cubicBezTo>
                    <a:pt x="38" y="134"/>
                    <a:pt x="38" y="134"/>
                    <a:pt x="38" y="134"/>
                  </a:cubicBezTo>
                  <a:cubicBezTo>
                    <a:pt x="39" y="141"/>
                    <a:pt x="39" y="141"/>
                    <a:pt x="39" y="141"/>
                  </a:cubicBezTo>
                  <a:cubicBezTo>
                    <a:pt x="39" y="142"/>
                    <a:pt x="39" y="143"/>
                    <a:pt x="39" y="143"/>
                  </a:cubicBezTo>
                  <a:cubicBezTo>
                    <a:pt x="58" y="143"/>
                    <a:pt x="85" y="143"/>
                    <a:pt x="85" y="143"/>
                  </a:cubicBezTo>
                  <a:cubicBezTo>
                    <a:pt x="85" y="143"/>
                    <a:pt x="85" y="143"/>
                    <a:pt x="85" y="143"/>
                  </a:cubicBezTo>
                  <a:cubicBezTo>
                    <a:pt x="98" y="143"/>
                    <a:pt x="98" y="143"/>
                    <a:pt x="98" y="143"/>
                  </a:cubicBezTo>
                  <a:cubicBezTo>
                    <a:pt x="98" y="143"/>
                    <a:pt x="98" y="143"/>
                    <a:pt x="98" y="143"/>
                  </a:cubicBezTo>
                  <a:cubicBezTo>
                    <a:pt x="98" y="143"/>
                    <a:pt x="98" y="143"/>
                    <a:pt x="98" y="143"/>
                  </a:cubicBezTo>
                  <a:cubicBezTo>
                    <a:pt x="109" y="143"/>
                    <a:pt x="118" y="134"/>
                    <a:pt x="118" y="123"/>
                  </a:cubicBezTo>
                  <a:cubicBezTo>
                    <a:pt x="118" y="50"/>
                    <a:pt x="118" y="50"/>
                    <a:pt x="118" y="50"/>
                  </a:cubicBezTo>
                  <a:cubicBezTo>
                    <a:pt x="118" y="49"/>
                    <a:pt x="118" y="47"/>
                    <a:pt x="117" y="47"/>
                  </a:cubicBezTo>
                  <a:close/>
                  <a:moveTo>
                    <a:pt x="83" y="46"/>
                  </a:moveTo>
                  <a:cubicBezTo>
                    <a:pt x="77" y="46"/>
                    <a:pt x="72" y="41"/>
                    <a:pt x="72" y="35"/>
                  </a:cubicBezTo>
                  <a:cubicBezTo>
                    <a:pt x="72" y="14"/>
                    <a:pt x="72" y="14"/>
                    <a:pt x="72" y="14"/>
                  </a:cubicBezTo>
                  <a:cubicBezTo>
                    <a:pt x="103" y="46"/>
                    <a:pt x="103" y="46"/>
                    <a:pt x="103" y="46"/>
                  </a:cubicBezTo>
                  <a:lnTo>
                    <a:pt x="83" y="46"/>
                  </a:lnTo>
                  <a:close/>
                  <a:moveTo>
                    <a:pt x="44" y="114"/>
                  </a:moveTo>
                  <a:cubicBezTo>
                    <a:pt x="93" y="114"/>
                    <a:pt x="93" y="114"/>
                    <a:pt x="93" y="114"/>
                  </a:cubicBezTo>
                  <a:cubicBezTo>
                    <a:pt x="95" y="114"/>
                    <a:pt x="97" y="112"/>
                    <a:pt x="97" y="110"/>
                  </a:cubicBezTo>
                  <a:cubicBezTo>
                    <a:pt x="97" y="108"/>
                    <a:pt x="95" y="106"/>
                    <a:pt x="93" y="106"/>
                  </a:cubicBezTo>
                  <a:cubicBezTo>
                    <a:pt x="44" y="106"/>
                    <a:pt x="44" y="106"/>
                    <a:pt x="44" y="106"/>
                  </a:cubicBezTo>
                  <a:cubicBezTo>
                    <a:pt x="41" y="106"/>
                    <a:pt x="40" y="108"/>
                    <a:pt x="40" y="110"/>
                  </a:cubicBezTo>
                  <a:cubicBezTo>
                    <a:pt x="40" y="112"/>
                    <a:pt x="41" y="114"/>
                    <a:pt x="44" y="114"/>
                  </a:cubicBezTo>
                  <a:close/>
                  <a:moveTo>
                    <a:pt x="97" y="92"/>
                  </a:moveTo>
                  <a:cubicBezTo>
                    <a:pt x="97" y="90"/>
                    <a:pt x="95" y="88"/>
                    <a:pt x="93" y="88"/>
                  </a:cubicBezTo>
                  <a:cubicBezTo>
                    <a:pt x="34" y="88"/>
                    <a:pt x="34" y="88"/>
                    <a:pt x="34" y="88"/>
                  </a:cubicBezTo>
                  <a:cubicBezTo>
                    <a:pt x="32" y="88"/>
                    <a:pt x="30" y="90"/>
                    <a:pt x="30" y="92"/>
                  </a:cubicBezTo>
                  <a:cubicBezTo>
                    <a:pt x="30" y="94"/>
                    <a:pt x="32" y="96"/>
                    <a:pt x="34" y="96"/>
                  </a:cubicBezTo>
                  <a:cubicBezTo>
                    <a:pt x="93" y="96"/>
                    <a:pt x="93" y="96"/>
                    <a:pt x="93" y="96"/>
                  </a:cubicBezTo>
                  <a:cubicBezTo>
                    <a:pt x="95" y="96"/>
                    <a:pt x="97" y="94"/>
                    <a:pt x="97"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53" name="Freeform 6"/>
            <p:cNvSpPr>
              <a:spLocks/>
            </p:cNvSpPr>
            <p:nvPr/>
          </p:nvSpPr>
          <p:spPr bwMode="auto">
            <a:xfrm>
              <a:off x="3685" y="2283"/>
              <a:ext cx="62" cy="70"/>
            </a:xfrm>
            <a:custGeom>
              <a:avLst/>
              <a:gdLst>
                <a:gd name="T0" fmla="*/ 0 w 26"/>
                <a:gd name="T1" fmla="*/ 16 h 29"/>
                <a:gd name="T2" fmla="*/ 24 w 26"/>
                <a:gd name="T3" fmla="*/ 28 h 29"/>
                <a:gd name="T4" fmla="*/ 26 w 26"/>
                <a:gd name="T5" fmla="*/ 26 h 29"/>
                <a:gd name="T6" fmla="*/ 23 w 26"/>
                <a:gd name="T7" fmla="*/ 0 h 29"/>
                <a:gd name="T8" fmla="*/ 0 w 26"/>
                <a:gd name="T9" fmla="*/ 16 h 29"/>
              </a:gdLst>
              <a:ahLst/>
              <a:cxnLst>
                <a:cxn ang="0">
                  <a:pos x="T0" y="T1"/>
                </a:cxn>
                <a:cxn ang="0">
                  <a:pos x="T2" y="T3"/>
                </a:cxn>
                <a:cxn ang="0">
                  <a:pos x="T4" y="T5"/>
                </a:cxn>
                <a:cxn ang="0">
                  <a:pos x="T6" y="T7"/>
                </a:cxn>
                <a:cxn ang="0">
                  <a:pos x="T8" y="T9"/>
                </a:cxn>
              </a:cxnLst>
              <a:rect l="0" t="0" r="r" b="b"/>
              <a:pathLst>
                <a:path w="26" h="29">
                  <a:moveTo>
                    <a:pt x="0" y="16"/>
                  </a:moveTo>
                  <a:cubicBezTo>
                    <a:pt x="24" y="28"/>
                    <a:pt x="24" y="28"/>
                    <a:pt x="24" y="28"/>
                  </a:cubicBezTo>
                  <a:cubicBezTo>
                    <a:pt x="25" y="29"/>
                    <a:pt x="26" y="28"/>
                    <a:pt x="26" y="26"/>
                  </a:cubicBezTo>
                  <a:cubicBezTo>
                    <a:pt x="23" y="0"/>
                    <a:pt x="23" y="0"/>
                    <a:pt x="23" y="0"/>
                  </a:cubicBez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54" name="Freeform 7"/>
            <p:cNvSpPr>
              <a:spLocks/>
            </p:cNvSpPr>
            <p:nvPr/>
          </p:nvSpPr>
          <p:spPr bwMode="auto">
            <a:xfrm>
              <a:off x="3562" y="2107"/>
              <a:ext cx="84" cy="77"/>
            </a:xfrm>
            <a:custGeom>
              <a:avLst/>
              <a:gdLst>
                <a:gd name="T0" fmla="*/ 27 w 35"/>
                <a:gd name="T1" fmla="*/ 3 h 32"/>
                <a:gd name="T2" fmla="*/ 19 w 35"/>
                <a:gd name="T3" fmla="*/ 2 h 32"/>
                <a:gd name="T4" fmla="*/ 3 w 35"/>
                <a:gd name="T5" fmla="*/ 13 h 32"/>
                <a:gd name="T6" fmla="*/ 1 w 35"/>
                <a:gd name="T7" fmla="*/ 21 h 32"/>
                <a:gd name="T8" fmla="*/ 9 w 35"/>
                <a:gd name="T9" fmla="*/ 32 h 32"/>
                <a:gd name="T10" fmla="*/ 35 w 35"/>
                <a:gd name="T11" fmla="*/ 14 h 32"/>
                <a:gd name="T12" fmla="*/ 27 w 35"/>
                <a:gd name="T13" fmla="*/ 3 h 32"/>
              </a:gdLst>
              <a:ahLst/>
              <a:cxnLst>
                <a:cxn ang="0">
                  <a:pos x="T0" y="T1"/>
                </a:cxn>
                <a:cxn ang="0">
                  <a:pos x="T2" y="T3"/>
                </a:cxn>
                <a:cxn ang="0">
                  <a:pos x="T4" y="T5"/>
                </a:cxn>
                <a:cxn ang="0">
                  <a:pos x="T6" y="T7"/>
                </a:cxn>
                <a:cxn ang="0">
                  <a:pos x="T8" y="T9"/>
                </a:cxn>
                <a:cxn ang="0">
                  <a:pos x="T10" y="T11"/>
                </a:cxn>
                <a:cxn ang="0">
                  <a:pos x="T12" y="T13"/>
                </a:cxn>
              </a:cxnLst>
              <a:rect l="0" t="0" r="r" b="b"/>
              <a:pathLst>
                <a:path w="35" h="32">
                  <a:moveTo>
                    <a:pt x="27" y="3"/>
                  </a:moveTo>
                  <a:cubicBezTo>
                    <a:pt x="25" y="0"/>
                    <a:pt x="22" y="0"/>
                    <a:pt x="19" y="2"/>
                  </a:cubicBezTo>
                  <a:cubicBezTo>
                    <a:pt x="3" y="13"/>
                    <a:pt x="3" y="13"/>
                    <a:pt x="3" y="13"/>
                  </a:cubicBezTo>
                  <a:cubicBezTo>
                    <a:pt x="0" y="15"/>
                    <a:pt x="0" y="18"/>
                    <a:pt x="1" y="21"/>
                  </a:cubicBezTo>
                  <a:cubicBezTo>
                    <a:pt x="9" y="32"/>
                    <a:pt x="9" y="32"/>
                    <a:pt x="9" y="32"/>
                  </a:cubicBezTo>
                  <a:cubicBezTo>
                    <a:pt x="35" y="14"/>
                    <a:pt x="35" y="14"/>
                    <a:pt x="35" y="14"/>
                  </a:cubicBezTo>
                  <a:lnTo>
                    <a:pt x="2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sp>
          <p:nvSpPr>
            <p:cNvPr id="155" name="Freeform 8"/>
            <p:cNvSpPr>
              <a:spLocks/>
            </p:cNvSpPr>
            <p:nvPr/>
          </p:nvSpPr>
          <p:spPr bwMode="auto">
            <a:xfrm>
              <a:off x="3596" y="2157"/>
              <a:ext cx="137" cy="150"/>
            </a:xfrm>
            <a:custGeom>
              <a:avLst/>
              <a:gdLst>
                <a:gd name="T0" fmla="*/ 60 w 137"/>
                <a:gd name="T1" fmla="*/ 0 h 150"/>
                <a:gd name="T2" fmla="*/ 0 w 137"/>
                <a:gd name="T3" fmla="*/ 44 h 150"/>
                <a:gd name="T4" fmla="*/ 74 w 137"/>
                <a:gd name="T5" fmla="*/ 150 h 150"/>
                <a:gd name="T6" fmla="*/ 137 w 137"/>
                <a:gd name="T7" fmla="*/ 107 h 150"/>
                <a:gd name="T8" fmla="*/ 60 w 137"/>
                <a:gd name="T9" fmla="*/ 0 h 150"/>
              </a:gdLst>
              <a:ahLst/>
              <a:cxnLst>
                <a:cxn ang="0">
                  <a:pos x="T0" y="T1"/>
                </a:cxn>
                <a:cxn ang="0">
                  <a:pos x="T2" y="T3"/>
                </a:cxn>
                <a:cxn ang="0">
                  <a:pos x="T4" y="T5"/>
                </a:cxn>
                <a:cxn ang="0">
                  <a:pos x="T6" y="T7"/>
                </a:cxn>
                <a:cxn ang="0">
                  <a:pos x="T8" y="T9"/>
                </a:cxn>
              </a:cxnLst>
              <a:rect l="0" t="0" r="r" b="b"/>
              <a:pathLst>
                <a:path w="137" h="150">
                  <a:moveTo>
                    <a:pt x="60" y="0"/>
                  </a:moveTo>
                  <a:lnTo>
                    <a:pt x="0" y="44"/>
                  </a:lnTo>
                  <a:lnTo>
                    <a:pt x="74" y="150"/>
                  </a:lnTo>
                  <a:lnTo>
                    <a:pt x="137" y="107"/>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ctr" defTabSz="51411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prstClr val="black"/>
                </a:solidFill>
                <a:effectLst/>
                <a:uLnTx/>
                <a:uFillTx/>
                <a:latin typeface="Calibri Light" panose="020F0302020204030204" pitchFamily="34" charset="0"/>
                <a:ea typeface="ヒラギノ角ゴ Pro W3" pitchFamily="124" charset="-128"/>
                <a:cs typeface="+mn-cs"/>
              </a:endParaRPr>
            </a:p>
          </p:txBody>
        </p:sp>
      </p:grpSp>
      <p:cxnSp>
        <p:nvCxnSpPr>
          <p:cNvPr id="156" name="Elbow Connector 197"/>
          <p:cNvCxnSpPr>
            <a:endCxn id="154" idx="3"/>
          </p:cNvCxnSpPr>
          <p:nvPr/>
        </p:nvCxnSpPr>
        <p:spPr bwMode="auto">
          <a:xfrm>
            <a:off x="3043685" y="2282295"/>
            <a:ext cx="1610501" cy="525753"/>
          </a:xfrm>
          <a:prstGeom prst="bentConnector3">
            <a:avLst>
              <a:gd name="adj1" fmla="val 21575"/>
            </a:avLst>
          </a:prstGeom>
          <a:solidFill>
            <a:schemeClr val="tx1">
              <a:lumMod val="20000"/>
              <a:lumOff val="80000"/>
              <a:alpha val="72941"/>
            </a:schemeClr>
          </a:solidFill>
          <a:ln w="28575">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7" name="Elbow Connector 198"/>
          <p:cNvCxnSpPr>
            <a:endCxn id="154" idx="3"/>
          </p:cNvCxnSpPr>
          <p:nvPr/>
        </p:nvCxnSpPr>
        <p:spPr bwMode="auto">
          <a:xfrm flipV="1">
            <a:off x="3004134" y="2808048"/>
            <a:ext cx="1650052" cy="705467"/>
          </a:xfrm>
          <a:prstGeom prst="bentConnector3">
            <a:avLst>
              <a:gd name="adj1" fmla="val 24064"/>
            </a:avLst>
          </a:prstGeom>
          <a:solidFill>
            <a:schemeClr val="tx1">
              <a:lumMod val="20000"/>
              <a:lumOff val="80000"/>
              <a:alpha val="72941"/>
            </a:schemeClr>
          </a:solidFill>
          <a:ln w="28575">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158" name="Picture 4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985" y="2475826"/>
            <a:ext cx="1308067" cy="2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9" name="Elbow Connector 200"/>
          <p:cNvCxnSpPr/>
          <p:nvPr/>
        </p:nvCxnSpPr>
        <p:spPr bwMode="auto">
          <a:xfrm flipV="1">
            <a:off x="5123887" y="2835933"/>
            <a:ext cx="512183" cy="0"/>
          </a:xfrm>
          <a:prstGeom prst="bentConnector3">
            <a:avLst>
              <a:gd name="adj1" fmla="val 50000"/>
            </a:avLst>
          </a:prstGeom>
          <a:solidFill>
            <a:schemeClr val="tx1">
              <a:lumMod val="20000"/>
              <a:lumOff val="80000"/>
              <a:alpha val="72941"/>
            </a:schemeClr>
          </a:solidFill>
          <a:ln w="28575">
            <a:solidFill>
              <a:schemeClr val="tx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0" name="TextBox 159"/>
          <p:cNvSpPr txBox="1"/>
          <p:nvPr/>
        </p:nvSpPr>
        <p:spPr>
          <a:xfrm>
            <a:off x="5484033" y="2994728"/>
            <a:ext cx="1000349" cy="60016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Notifications of Sensitive Data Breach</a:t>
            </a:r>
          </a:p>
        </p:txBody>
      </p:sp>
      <p:pic>
        <p:nvPicPr>
          <p:cNvPr id="161" name="Picture 160">
            <a:hlinkClick r:id="" action="ppaction://noaction"/>
          </p:cNvPr>
          <p:cNvPicPr>
            <a:picLocks noChangeAspect="1"/>
          </p:cNvPicPr>
          <p:nvPr/>
        </p:nvPicPr>
        <p:blipFill rotWithShape="1">
          <a:blip r:embed="rId3" cstate="print">
            <a:extLst>
              <a:ext uri="{28A0092B-C50C-407E-A947-70E740481C1C}">
                <a14:useLocalDpi xmlns:a14="http://schemas.microsoft.com/office/drawing/2010/main" val="0"/>
              </a:ext>
            </a:extLst>
          </a:blip>
          <a:srcRect l="29872" t="31645" r="30850" b="46770"/>
          <a:stretch/>
        </p:blipFill>
        <p:spPr>
          <a:xfrm>
            <a:off x="5145608" y="2484009"/>
            <a:ext cx="417373" cy="336113"/>
          </a:xfrm>
          <a:prstGeom prst="ellipse">
            <a:avLst/>
          </a:prstGeom>
          <a:ln>
            <a:noFill/>
          </a:ln>
        </p:spPr>
      </p:pic>
      <p:sp>
        <p:nvSpPr>
          <p:cNvPr id="162" name="TextBox 161"/>
          <p:cNvSpPr txBox="1"/>
          <p:nvPr/>
        </p:nvSpPr>
        <p:spPr>
          <a:xfrm>
            <a:off x="4310915" y="3027287"/>
            <a:ext cx="1220503" cy="600164"/>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Automated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Delta Changes Report</a:t>
            </a:r>
          </a:p>
        </p:txBody>
      </p:sp>
      <p:sp>
        <p:nvSpPr>
          <p:cNvPr id="163" name="TextBox 162"/>
          <p:cNvSpPr txBox="1"/>
          <p:nvPr/>
        </p:nvSpPr>
        <p:spPr>
          <a:xfrm>
            <a:off x="422099" y="1560983"/>
            <a:ext cx="947264"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Release 1</a:t>
            </a:r>
          </a:p>
        </p:txBody>
      </p:sp>
      <p:sp>
        <p:nvSpPr>
          <p:cNvPr id="164" name="TextBox 163"/>
          <p:cNvSpPr txBox="1"/>
          <p:nvPr/>
        </p:nvSpPr>
        <p:spPr>
          <a:xfrm>
            <a:off x="414302" y="2727558"/>
            <a:ext cx="947264"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EFDFD">
                    <a:lumMod val="10000"/>
                  </a:srgbClr>
                </a:solidFill>
                <a:effectLst/>
                <a:uLnTx/>
                <a:uFillTx/>
                <a:latin typeface="Calibri Light" panose="020F0302020204030204" pitchFamily="34" charset="0"/>
                <a:ea typeface="STKaiti"/>
                <a:cs typeface="+mn-cs"/>
              </a:rPr>
              <a:t>Release 2</a:t>
            </a:r>
          </a:p>
        </p:txBody>
      </p:sp>
      <p:sp>
        <p:nvSpPr>
          <p:cNvPr id="165" name="TextBox 164"/>
          <p:cNvSpPr txBox="1"/>
          <p:nvPr/>
        </p:nvSpPr>
        <p:spPr>
          <a:xfrm>
            <a:off x="2116027" y="3572445"/>
            <a:ext cx="1220503"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Automated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Audit Report</a:t>
            </a:r>
          </a:p>
        </p:txBody>
      </p:sp>
      <p:sp>
        <p:nvSpPr>
          <p:cNvPr id="166" name="TextBox 165"/>
          <p:cNvSpPr txBox="1"/>
          <p:nvPr/>
        </p:nvSpPr>
        <p:spPr>
          <a:xfrm>
            <a:off x="2175136" y="2467869"/>
            <a:ext cx="1220503" cy="43088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Automated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2060"/>
                </a:solidFill>
                <a:effectLst/>
                <a:uLnTx/>
                <a:uFillTx/>
                <a:latin typeface="Calibri Light" panose="020F0302020204030204" pitchFamily="34" charset="0"/>
                <a:ea typeface="STKaiti"/>
                <a:cs typeface="+mn-cs"/>
              </a:rPr>
              <a:t>Audit Report</a:t>
            </a:r>
          </a:p>
        </p:txBody>
      </p:sp>
      <p:pic>
        <p:nvPicPr>
          <p:cNvPr id="167" name="Picture 10" descr="Image result for mobile"/>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31787" y="2543333"/>
            <a:ext cx="458237" cy="45823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p:cNvPicPr>
            <a:picLocks noChangeAspect="1"/>
          </p:cNvPicPr>
          <p:nvPr/>
        </p:nvPicPr>
        <p:blipFill>
          <a:blip r:embed="rId5">
            <a:clrChange>
              <a:clrFrom>
                <a:srgbClr val="D7ECFF"/>
              </a:clrFrom>
              <a:clrTo>
                <a:srgbClr val="D7ECFF">
                  <a:alpha val="0"/>
                </a:srgbClr>
              </a:clrTo>
            </a:clrChange>
            <a:duotone>
              <a:schemeClr val="accent1">
                <a:shade val="45000"/>
                <a:satMod val="135000"/>
              </a:schemeClr>
              <a:prstClr val="white"/>
            </a:duotone>
          </a:blip>
          <a:stretch>
            <a:fillRect/>
          </a:stretch>
        </p:blipFill>
        <p:spPr>
          <a:xfrm>
            <a:off x="2709385" y="1018455"/>
            <a:ext cx="346984" cy="346984"/>
          </a:xfrm>
          <a:prstGeom prst="rect">
            <a:avLst/>
          </a:prstGeom>
        </p:spPr>
      </p:pic>
      <p:sp>
        <p:nvSpPr>
          <p:cNvPr id="169" name="Title 2"/>
          <p:cNvSpPr>
            <a:spLocks noGrp="1"/>
          </p:cNvSpPr>
          <p:nvPr>
            <p:ph type="title"/>
          </p:nvPr>
        </p:nvSpPr>
        <p:spPr/>
        <p:txBody>
          <a:bodyPr/>
          <a:lstStyle/>
          <a:p>
            <a:pPr lvl="1" eaLnBrk="0" hangingPunct="0">
              <a:lnSpc>
                <a:spcPct val="90000"/>
              </a:lnSpc>
              <a:defRPr/>
            </a:pPr>
            <a:r>
              <a:rPr lang="en-US" sz="2400" b="1" kern="1200" dirty="0">
                <a:solidFill>
                  <a:srgbClr val="2C2D8B"/>
                </a:solidFill>
                <a:latin typeface="Calibri Light"/>
                <a:ea typeface="+mj-ea"/>
                <a:cs typeface="Calibri Light"/>
              </a:rPr>
              <a:t>Assurance for meeting GDPR Compliance requirement</a:t>
            </a:r>
          </a:p>
        </p:txBody>
      </p:sp>
      <p:sp>
        <p:nvSpPr>
          <p:cNvPr id="170" name="Rectangle: Rounded Corners 169">
            <a:extLst/>
          </p:cNvPr>
          <p:cNvSpPr/>
          <p:nvPr/>
        </p:nvSpPr>
        <p:spPr>
          <a:xfrm>
            <a:off x="6391858" y="1191947"/>
            <a:ext cx="2587387" cy="289441"/>
          </a:xfrm>
          <a:prstGeom prst="roundRect">
            <a:avLst/>
          </a:prstGeom>
          <a:solidFill>
            <a:srgbClr val="2C2E8C"/>
          </a:solidFill>
        </p:spPr>
        <p:txBody>
          <a:bodyPr wrap="square">
            <a:spAutoFit/>
          </a:bodyPr>
          <a:lstStyle/>
          <a:p>
            <a:r>
              <a:rPr lang="en-US" sz="1100" dirty="0">
                <a:solidFill>
                  <a:schemeClr val="bg1"/>
                </a:solidFill>
                <a:latin typeface="Calibri Light" panose="020F0302020204030204" pitchFamily="34" charset="0"/>
                <a:ea typeface="Calibri" panose="020F0502020204030204" pitchFamily="34" charset="0"/>
              </a:rPr>
              <a:t>Key Highlights</a:t>
            </a:r>
          </a:p>
        </p:txBody>
      </p:sp>
    </p:spTree>
    <p:extLst>
      <p:ext uri="{BB962C8B-B14F-4D97-AF65-F5344CB8AC3E}">
        <p14:creationId xmlns:p14="http://schemas.microsoft.com/office/powerpoint/2010/main" val="29672963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269878" y="240427"/>
            <a:ext cx="8594260" cy="346249"/>
          </a:xfrm>
        </p:spPr>
        <p:txBody>
          <a:bodyPr/>
          <a:lstStyle/>
          <a:p>
            <a:pPr eaLnBrk="1" hangingPunct="1">
              <a:lnSpc>
                <a:spcPct val="90000"/>
              </a:lnSpc>
            </a:pPr>
            <a:r>
              <a:rPr lang="en-US" b="1" kern="1200" dirty="0"/>
              <a:t> </a:t>
            </a:r>
            <a:r>
              <a:rPr lang="en-US" sz="2400" b="1" kern="1200" dirty="0"/>
              <a:t>Moving From Waterfall to Agile</a:t>
            </a:r>
          </a:p>
        </p:txBody>
      </p:sp>
      <p:sp>
        <p:nvSpPr>
          <p:cNvPr id="12" name="Rectangle 11"/>
          <p:cNvSpPr/>
          <p:nvPr/>
        </p:nvSpPr>
        <p:spPr bwMode="auto">
          <a:xfrm>
            <a:off x="500474" y="1124610"/>
            <a:ext cx="8092965" cy="3573518"/>
          </a:xfrm>
          <a:prstGeom prst="rect">
            <a:avLst/>
          </a:prstGeom>
          <a:solidFill>
            <a:schemeClr val="bg1"/>
          </a:solidFill>
          <a:ln w="6350" cap="flat" cmpd="sng" algn="ctr">
            <a:noFill/>
            <a:prstDash val="solid"/>
            <a:round/>
            <a:headEnd type="none" w="med" len="med"/>
            <a:tailEnd type="none" w="med" len="med"/>
          </a:ln>
          <a:effectLst>
            <a:outerShdw blurRad="50800" dist="38100" dir="5400000" algn="t"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13" name="TextBox 12"/>
          <p:cNvSpPr txBox="1"/>
          <p:nvPr/>
        </p:nvSpPr>
        <p:spPr>
          <a:xfrm>
            <a:off x="462224" y="1105987"/>
            <a:ext cx="8092965" cy="247446"/>
          </a:xfrm>
          <a:prstGeom prst="roundRect">
            <a:avLst/>
          </a:prstGeom>
          <a:solidFill>
            <a:srgbClr val="ED8B00"/>
          </a:solidFill>
          <a:ln>
            <a:solidFill>
              <a:srgbClr val="ED8B00"/>
            </a:solidFill>
          </a:ln>
        </p:spPr>
        <p:txBody>
          <a:bodyPr wrap="square" lIns="45720" tIns="18288" rIns="45720" bIns="18288" rtlCol="0" anchor="ctr">
            <a:noAutofit/>
          </a:bodyPr>
          <a:lstStyle>
            <a:defPPr>
              <a:defRPr lang="en-US"/>
            </a:defPPr>
            <a:lvl1pPr>
              <a:defRPr sz="1500" b="1">
                <a:solidFill>
                  <a:schemeClr val="bg1"/>
                </a:solidFill>
                <a:latin typeface="Calibri Light" panose="020F0302020204030204" pitchFamily="34" charset="0"/>
                <a:cs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panose="020F0502020204030204" pitchFamily="34" charset="0"/>
              </a:rPr>
              <a:t>Projects following Waterfall methodology</a:t>
            </a:r>
          </a:p>
        </p:txBody>
      </p:sp>
      <p:sp>
        <p:nvSpPr>
          <p:cNvPr id="14" name="Rectangle 13"/>
          <p:cNvSpPr/>
          <p:nvPr/>
        </p:nvSpPr>
        <p:spPr bwMode="auto">
          <a:xfrm>
            <a:off x="3519399" y="2263041"/>
            <a:ext cx="1407371" cy="893346"/>
          </a:xfrm>
          <a:prstGeom prst="rect">
            <a:avLst/>
          </a:prstGeom>
          <a:solidFill>
            <a:schemeClr val="bg1"/>
          </a:solidFill>
          <a:ln w="6350" cap="flat" cmpd="sng" algn="ctr">
            <a:solidFill>
              <a:srgbClr val="ED8B00"/>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pic>
        <p:nvPicPr>
          <p:cNvPr id="15" name="Picture 1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69089" y="2329547"/>
            <a:ext cx="885597" cy="746368"/>
          </a:xfrm>
          <a:prstGeom prst="ellipse">
            <a:avLst/>
          </a:prstGeom>
          <a:ln w="12700" cap="rnd">
            <a:noFill/>
          </a:ln>
          <a:effectLst>
            <a:outerShdw blurRad="50800" dist="38100" dir="2700000" algn="tl" rotWithShape="0">
              <a:prstClr val="black">
                <a:alpha val="40000"/>
              </a:prstClr>
            </a:outerShdw>
          </a:effectLst>
        </p:spPr>
      </p:pic>
      <p:sp>
        <p:nvSpPr>
          <p:cNvPr id="16" name="Rectangle 15"/>
          <p:cNvSpPr/>
          <p:nvPr/>
        </p:nvSpPr>
        <p:spPr>
          <a:xfrm>
            <a:off x="5925699" y="1614423"/>
            <a:ext cx="1158337" cy="418461"/>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ED8B00"/>
                </a:solidFill>
                <a:effectLst/>
                <a:uLnTx/>
                <a:uFillTx/>
                <a:latin typeface="Calibri Light" panose="020F0302020204030204" pitchFamily="34" charset="0"/>
                <a:ea typeface="ヒラギノ角ゴ Pro W3" pitchFamily="124" charset="-128"/>
                <a:cs typeface="+mn-cs"/>
              </a:rPr>
              <a:t>Waterfall Testing Team</a:t>
            </a:r>
          </a:p>
        </p:txBody>
      </p:sp>
      <p:grpSp>
        <p:nvGrpSpPr>
          <p:cNvPr id="17" name="Group 16"/>
          <p:cNvGrpSpPr/>
          <p:nvPr/>
        </p:nvGrpSpPr>
        <p:grpSpPr>
          <a:xfrm>
            <a:off x="4246364" y="1472520"/>
            <a:ext cx="134969" cy="260518"/>
            <a:chOff x="5006976" y="2930525"/>
            <a:chExt cx="190500" cy="519113"/>
          </a:xfrm>
          <a:solidFill>
            <a:srgbClr val="002060"/>
          </a:solidFill>
        </p:grpSpPr>
        <p:sp>
          <p:nvSpPr>
            <p:cNvPr id="18" name="Oval 17"/>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19" name="Freeform 102"/>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20" name="Group 19"/>
          <p:cNvGrpSpPr/>
          <p:nvPr/>
        </p:nvGrpSpPr>
        <p:grpSpPr>
          <a:xfrm>
            <a:off x="4085810" y="1860480"/>
            <a:ext cx="134969" cy="260518"/>
            <a:chOff x="5006976" y="2930525"/>
            <a:chExt cx="190500" cy="519113"/>
          </a:xfrm>
          <a:solidFill>
            <a:srgbClr val="002060"/>
          </a:solidFill>
        </p:grpSpPr>
        <p:sp>
          <p:nvSpPr>
            <p:cNvPr id="21" name="Oval 20"/>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22" name="Freeform 107"/>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23" name="Group 22"/>
          <p:cNvGrpSpPr/>
          <p:nvPr/>
        </p:nvGrpSpPr>
        <p:grpSpPr>
          <a:xfrm>
            <a:off x="4479473" y="1850503"/>
            <a:ext cx="134969" cy="260518"/>
            <a:chOff x="5006976" y="2930525"/>
            <a:chExt cx="190500" cy="519113"/>
          </a:xfrm>
          <a:solidFill>
            <a:srgbClr val="002060"/>
          </a:solidFill>
        </p:grpSpPr>
        <p:sp>
          <p:nvSpPr>
            <p:cNvPr id="24" name="Oval 23"/>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25" name="Freeform 116"/>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33" name="Group 32"/>
          <p:cNvGrpSpPr/>
          <p:nvPr/>
        </p:nvGrpSpPr>
        <p:grpSpPr>
          <a:xfrm>
            <a:off x="1095219" y="1464908"/>
            <a:ext cx="1204892" cy="741122"/>
            <a:chOff x="5948900" y="4500547"/>
            <a:chExt cx="844722" cy="577966"/>
          </a:xfrm>
        </p:grpSpPr>
        <p:sp>
          <p:nvSpPr>
            <p:cNvPr id="34" name="Flowchart: Sequential Access Storage 33"/>
            <p:cNvSpPr/>
            <p:nvPr/>
          </p:nvSpPr>
          <p:spPr bwMode="auto">
            <a:xfrm>
              <a:off x="5948900" y="4500547"/>
              <a:ext cx="844722" cy="577966"/>
            </a:xfrm>
            <a:prstGeom prst="flowChartMagneticTape">
              <a:avLst/>
            </a:prstGeom>
            <a:noFill/>
            <a:ln w="6350" cap="flat" cmpd="sng" algn="ctr">
              <a:solidFill>
                <a:schemeClr val="tx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grpSp>
          <p:nvGrpSpPr>
            <p:cNvPr id="35" name="Group 34"/>
            <p:cNvGrpSpPr/>
            <p:nvPr/>
          </p:nvGrpSpPr>
          <p:grpSpPr>
            <a:xfrm>
              <a:off x="6495001" y="4538707"/>
              <a:ext cx="147852" cy="268254"/>
              <a:chOff x="5006976" y="2930525"/>
              <a:chExt cx="190500" cy="519113"/>
            </a:xfrm>
            <a:solidFill>
              <a:srgbClr val="002060"/>
            </a:solidFill>
          </p:grpSpPr>
          <p:sp>
            <p:nvSpPr>
              <p:cNvPr id="42" name="Oval 41"/>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43" name="Freeform 135"/>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36" name="Group 35"/>
            <p:cNvGrpSpPr/>
            <p:nvPr/>
          </p:nvGrpSpPr>
          <p:grpSpPr>
            <a:xfrm>
              <a:off x="6095795" y="4564548"/>
              <a:ext cx="147852" cy="268254"/>
              <a:chOff x="5006976" y="2930525"/>
              <a:chExt cx="190500" cy="519113"/>
            </a:xfrm>
            <a:solidFill>
              <a:srgbClr val="002060"/>
            </a:solidFill>
          </p:grpSpPr>
          <p:sp>
            <p:nvSpPr>
              <p:cNvPr id="40" name="Oval 39"/>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41" name="Freeform 142"/>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37" name="Group 36"/>
            <p:cNvGrpSpPr/>
            <p:nvPr/>
          </p:nvGrpSpPr>
          <p:grpSpPr>
            <a:xfrm>
              <a:off x="6298170" y="4697576"/>
              <a:ext cx="147852" cy="268254"/>
              <a:chOff x="5006976" y="2930525"/>
              <a:chExt cx="190500" cy="519113"/>
            </a:xfrm>
            <a:solidFill>
              <a:srgbClr val="002060"/>
            </a:solidFill>
          </p:grpSpPr>
          <p:sp>
            <p:nvSpPr>
              <p:cNvPr id="38" name="Oval 37"/>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39" name="Freeform 145"/>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sp>
        <p:nvSpPr>
          <p:cNvPr id="44" name="Rectangle 43"/>
          <p:cNvSpPr/>
          <p:nvPr/>
        </p:nvSpPr>
        <p:spPr>
          <a:xfrm>
            <a:off x="1327538" y="2198241"/>
            <a:ext cx="1326548" cy="707886"/>
          </a:xfrm>
          <a:prstGeom prst="rect">
            <a:avLst/>
          </a:prstGeom>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On Demand: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Automation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Performance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Security</a:t>
            </a:r>
          </a:p>
        </p:txBody>
      </p:sp>
      <p:sp>
        <p:nvSpPr>
          <p:cNvPr id="45" name="Rectangle 44"/>
          <p:cNvSpPr/>
          <p:nvPr/>
        </p:nvSpPr>
        <p:spPr>
          <a:xfrm>
            <a:off x="3775395" y="1681447"/>
            <a:ext cx="1158337" cy="224175"/>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 Manager</a:t>
            </a:r>
          </a:p>
        </p:txBody>
      </p:sp>
      <p:sp>
        <p:nvSpPr>
          <p:cNvPr id="46" name="Rectangle 45"/>
          <p:cNvSpPr/>
          <p:nvPr/>
        </p:nvSpPr>
        <p:spPr>
          <a:xfrm>
            <a:off x="3732776" y="2090457"/>
            <a:ext cx="1158337" cy="224175"/>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 Analyst</a:t>
            </a:r>
          </a:p>
        </p:txBody>
      </p:sp>
      <p:grpSp>
        <p:nvGrpSpPr>
          <p:cNvPr id="47" name="Group 46"/>
          <p:cNvGrpSpPr/>
          <p:nvPr/>
        </p:nvGrpSpPr>
        <p:grpSpPr>
          <a:xfrm>
            <a:off x="5244147" y="2018225"/>
            <a:ext cx="418993" cy="1748431"/>
            <a:chOff x="7330192" y="1556864"/>
            <a:chExt cx="778958" cy="1800349"/>
          </a:xfrm>
        </p:grpSpPr>
        <p:sp>
          <p:nvSpPr>
            <p:cNvPr id="48" name="Chevron 38"/>
            <p:cNvSpPr/>
            <p:nvPr/>
          </p:nvSpPr>
          <p:spPr bwMode="auto">
            <a:xfrm rot="5400000">
              <a:off x="6821181" y="2197115"/>
              <a:ext cx="1800349" cy="519847"/>
            </a:xfrm>
            <a:prstGeom prst="chevron">
              <a:avLst>
                <a:gd name="adj" fmla="val 24307"/>
              </a:avLst>
            </a:prstGeom>
            <a:gradFill flip="none" rotWithShape="1">
              <a:gsLst>
                <a:gs pos="1770">
                  <a:srgbClr val="F89700"/>
                </a:gs>
                <a:gs pos="55000">
                  <a:srgbClr val="FDBC00"/>
                </a:gs>
                <a:gs pos="100000">
                  <a:srgbClr val="F57700"/>
                </a:gs>
              </a:gsLst>
              <a:lin ang="0" scaled="1"/>
              <a:tileRect/>
            </a:gradFill>
            <a:extLst/>
          </p:spPr>
          <p:txBody>
            <a:bodyPr wrap="square" lIns="45720" tIns="18288" rIns="45720" bIns="18288" rtlCol="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Calibri" panose="020F0502020204030204" pitchFamily="34" charset="0"/>
              </a:endParaRPr>
            </a:p>
          </p:txBody>
        </p:sp>
        <p:sp>
          <p:nvSpPr>
            <p:cNvPr id="49" name="Rectangle 48"/>
            <p:cNvSpPr/>
            <p:nvPr/>
          </p:nvSpPr>
          <p:spPr>
            <a:xfrm>
              <a:off x="7330192" y="1694985"/>
              <a:ext cx="778958" cy="1479951"/>
            </a:xfrm>
            <a:prstGeom prst="rect">
              <a:avLst/>
            </a:prstGeom>
          </p:spPr>
          <p:txBody>
            <a:bodyPr vert="vert270"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Enabling transformation from Waterfall to Agile </a:t>
              </a:r>
            </a:p>
          </p:txBody>
        </p:sp>
      </p:grpSp>
      <p:grpSp>
        <p:nvGrpSpPr>
          <p:cNvPr id="50" name="Group 49"/>
          <p:cNvGrpSpPr/>
          <p:nvPr/>
        </p:nvGrpSpPr>
        <p:grpSpPr>
          <a:xfrm>
            <a:off x="6601850" y="2943644"/>
            <a:ext cx="134969" cy="260518"/>
            <a:chOff x="5006976" y="2930525"/>
            <a:chExt cx="190500" cy="519113"/>
          </a:xfrm>
          <a:solidFill>
            <a:srgbClr val="0070C0"/>
          </a:solidFill>
        </p:grpSpPr>
        <p:sp>
          <p:nvSpPr>
            <p:cNvPr id="51" name="Oval 50"/>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52" name="Freeform 119"/>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53" name="Group 52"/>
          <p:cNvGrpSpPr/>
          <p:nvPr/>
        </p:nvGrpSpPr>
        <p:grpSpPr>
          <a:xfrm>
            <a:off x="6842624" y="2944600"/>
            <a:ext cx="134969" cy="260518"/>
            <a:chOff x="5006976" y="2930525"/>
            <a:chExt cx="190500" cy="519113"/>
          </a:xfrm>
          <a:solidFill>
            <a:srgbClr val="0070C0"/>
          </a:solidFill>
        </p:grpSpPr>
        <p:sp>
          <p:nvSpPr>
            <p:cNvPr id="54" name="Oval 53"/>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55" name="Freeform 119"/>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sp>
        <p:nvSpPr>
          <p:cNvPr id="56" name="Rectangle 55"/>
          <p:cNvSpPr/>
          <p:nvPr/>
        </p:nvSpPr>
        <p:spPr>
          <a:xfrm>
            <a:off x="6413573" y="3316915"/>
            <a:ext cx="872294" cy="461665"/>
          </a:xfrm>
          <a:prstGeom prst="rect">
            <a:avLst/>
          </a:prstGeom>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800" dirty="0">
                <a:solidFill>
                  <a:srgbClr val="000000"/>
                </a:solidFill>
                <a:latin typeface="Calibri Light" panose="020F0302020204030204" pitchFamily="34" charset="0"/>
              </a:rPr>
              <a:t>Daily standups between dev and Test Teams</a:t>
            </a:r>
            <a:endParaRPr kumimoji="0" lang="en-US" sz="8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endParaRPr>
          </a:p>
        </p:txBody>
      </p:sp>
      <p:sp>
        <p:nvSpPr>
          <p:cNvPr id="57" name="Rectangle 56"/>
          <p:cNvSpPr/>
          <p:nvPr/>
        </p:nvSpPr>
        <p:spPr>
          <a:xfrm>
            <a:off x="6513919" y="3144182"/>
            <a:ext cx="377440" cy="230832"/>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Dev</a:t>
            </a:r>
          </a:p>
        </p:txBody>
      </p:sp>
      <p:sp>
        <p:nvSpPr>
          <p:cNvPr id="58" name="Rectangle 57"/>
          <p:cNvSpPr/>
          <p:nvPr/>
        </p:nvSpPr>
        <p:spPr>
          <a:xfrm>
            <a:off x="6728758" y="3154674"/>
            <a:ext cx="470373" cy="230832"/>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a:t>
            </a:r>
          </a:p>
        </p:txBody>
      </p:sp>
      <p:sp>
        <p:nvSpPr>
          <p:cNvPr id="59" name="TextBox 58"/>
          <p:cNvSpPr txBox="1"/>
          <p:nvPr/>
        </p:nvSpPr>
        <p:spPr>
          <a:xfrm>
            <a:off x="484153" y="2692964"/>
            <a:ext cx="1553109" cy="861774"/>
          </a:xfrm>
          <a:prstGeom prst="rect">
            <a:avLst/>
          </a:prstGeom>
          <a:noFill/>
        </p:spPr>
        <p:txBody>
          <a:bodyPr wrap="square" lIns="68580" numCol="1" rtlCol="0" anchor="ctr">
            <a:spAutoFit/>
          </a:bodyPr>
          <a:lstStyle>
            <a:defPPr>
              <a:defRPr lang="en-US"/>
            </a:defPPr>
            <a:lvl1pPr marL="0" indent="0" algn="l">
              <a:spcBef>
                <a:spcPts val="600"/>
              </a:spcBef>
              <a:buFont typeface="Wingdings" pitchFamily="2" charset="2"/>
              <a:buNone/>
              <a:defRPr sz="1400" b="1">
                <a:solidFill>
                  <a:schemeClr val="accent1">
                    <a:lumMod val="75000"/>
                  </a:schemeClr>
                </a:solidFill>
                <a:latin typeface="Calibri" panose="020F0502020204030204" pitchFamily="34" charset="0"/>
                <a:cs typeface="Calibri" panose="020F0502020204030204" pitchFamily="34" charset="0"/>
              </a:defRPr>
            </a:lvl1pPr>
            <a:lvl2pPr marL="519113" lvl="1" indent="-177800">
              <a:spcBef>
                <a:spcPts val="600"/>
              </a:spcBef>
              <a:buFont typeface="Arial" pitchFamily="34" charset="0"/>
              <a:buChar char="•"/>
              <a:defRPr sz="1050" b="0">
                <a:latin typeface="+mj-lt"/>
              </a:defRPr>
            </a:lvl2pPr>
          </a:lstStyle>
          <a:p>
            <a:pPr marL="0" marR="0" lvl="0" indent="0" algn="l" defTabSz="914400" rtl="0" eaLnBrk="1" fontAlgn="base" latinLnBrk="0" hangingPunct="1">
              <a:lnSpc>
                <a:spcPct val="100000"/>
              </a:lnSpc>
              <a:spcBef>
                <a:spcPts val="0"/>
              </a:spcBef>
              <a:spcAft>
                <a:spcPct val="0"/>
              </a:spcAft>
              <a:buClrTx/>
              <a:buSzTx/>
              <a:buFont typeface="Wingdings" pitchFamily="2" charset="2"/>
              <a:buNone/>
              <a:tabLst/>
              <a:defRPr/>
            </a:pPr>
            <a:r>
              <a:rPr kumimoji="0" lang="en-US" sz="10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rPr>
              <a:t>Trainings on:</a:t>
            </a:r>
            <a:endParaRPr kumimoji="0" lang="en-US" sz="1000" b="0"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endParaRP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rPr>
              <a:t>Agile Adoption</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rPr>
              <a:t>Agile Frameworks</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rPr>
              <a:t>TDD, BDD</a:t>
            </a:r>
          </a:p>
          <a:p>
            <a:pPr marL="171450" marR="0" lvl="0" indent="-17145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000" b="1" i="0" u="none" strike="noStrike" kern="1200" cap="none" spc="0" normalizeH="0" baseline="0" noProof="0" dirty="0">
              <a:ln>
                <a:noFill/>
              </a:ln>
              <a:solidFill>
                <a:srgbClr val="7C7C7C"/>
              </a:solidFill>
              <a:effectLst/>
              <a:uLnTx/>
              <a:uFillTx/>
              <a:latin typeface="Calibri Light" panose="020F0302020204030204" pitchFamily="34" charset="0"/>
              <a:ea typeface="ヒラギノ角ゴ Pro W3" pitchFamily="124" charset="-128"/>
              <a:cs typeface="Calibri" panose="020F0502020204030204" pitchFamily="34" charset="0"/>
            </a:endParaRPr>
          </a:p>
        </p:txBody>
      </p:sp>
      <p:grpSp>
        <p:nvGrpSpPr>
          <p:cNvPr id="60" name="Group 59"/>
          <p:cNvGrpSpPr/>
          <p:nvPr/>
        </p:nvGrpSpPr>
        <p:grpSpPr>
          <a:xfrm>
            <a:off x="3198391" y="3083007"/>
            <a:ext cx="134969" cy="260518"/>
            <a:chOff x="5006976" y="2930525"/>
            <a:chExt cx="190500" cy="519113"/>
          </a:xfrm>
          <a:solidFill>
            <a:srgbClr val="0070C0"/>
          </a:solidFill>
        </p:grpSpPr>
        <p:sp>
          <p:nvSpPr>
            <p:cNvPr id="61" name="Oval 60"/>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62" name="Freeform 119"/>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63" name="Group 62"/>
          <p:cNvGrpSpPr/>
          <p:nvPr/>
        </p:nvGrpSpPr>
        <p:grpSpPr>
          <a:xfrm>
            <a:off x="3117448" y="3516067"/>
            <a:ext cx="134969" cy="260518"/>
            <a:chOff x="5006976" y="2930525"/>
            <a:chExt cx="190500" cy="519113"/>
          </a:xfrm>
          <a:solidFill>
            <a:srgbClr val="0070C0"/>
          </a:solidFill>
        </p:grpSpPr>
        <p:sp>
          <p:nvSpPr>
            <p:cNvPr id="64" name="Oval 63"/>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65" name="Freeform 123"/>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66" name="Group 65"/>
          <p:cNvGrpSpPr/>
          <p:nvPr/>
        </p:nvGrpSpPr>
        <p:grpSpPr>
          <a:xfrm>
            <a:off x="3273014" y="3518061"/>
            <a:ext cx="134969" cy="260518"/>
            <a:chOff x="5006976" y="2930525"/>
            <a:chExt cx="190500" cy="519113"/>
          </a:xfrm>
          <a:solidFill>
            <a:srgbClr val="0070C0"/>
          </a:solidFill>
        </p:grpSpPr>
        <p:sp>
          <p:nvSpPr>
            <p:cNvPr id="67" name="Oval 66"/>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68" name="Freeform 119"/>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sp>
        <p:nvSpPr>
          <p:cNvPr id="69" name="Rectangle 68"/>
          <p:cNvSpPr/>
          <p:nvPr/>
        </p:nvSpPr>
        <p:spPr>
          <a:xfrm>
            <a:off x="2714825" y="3308407"/>
            <a:ext cx="1158337" cy="224175"/>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 Manager</a:t>
            </a:r>
          </a:p>
        </p:txBody>
      </p:sp>
      <p:sp>
        <p:nvSpPr>
          <p:cNvPr id="70" name="Rectangle 69"/>
          <p:cNvSpPr/>
          <p:nvPr/>
        </p:nvSpPr>
        <p:spPr>
          <a:xfrm>
            <a:off x="2693845" y="3795208"/>
            <a:ext cx="1158337" cy="224175"/>
          </a:xfrm>
          <a:prstGeom prst="rect">
            <a:avLst/>
          </a:prstGeom>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Test Analyst</a:t>
            </a:r>
          </a:p>
        </p:txBody>
      </p:sp>
      <p:grpSp>
        <p:nvGrpSpPr>
          <p:cNvPr id="71" name="Group 70"/>
          <p:cNvGrpSpPr/>
          <p:nvPr/>
        </p:nvGrpSpPr>
        <p:grpSpPr>
          <a:xfrm>
            <a:off x="1062147" y="3244396"/>
            <a:ext cx="1240479" cy="748697"/>
            <a:chOff x="2104924" y="3213155"/>
            <a:chExt cx="771118" cy="561299"/>
          </a:xfrm>
        </p:grpSpPr>
        <p:sp>
          <p:nvSpPr>
            <p:cNvPr id="72" name="Flowchart: Sequential Access Storage 71"/>
            <p:cNvSpPr/>
            <p:nvPr/>
          </p:nvSpPr>
          <p:spPr bwMode="auto">
            <a:xfrm>
              <a:off x="2104924" y="3213155"/>
              <a:ext cx="771118" cy="561299"/>
            </a:xfrm>
            <a:prstGeom prst="flowChartMagneticTape">
              <a:avLst/>
            </a:prstGeom>
            <a:noFill/>
            <a:ln w="6350" cap="flat" cmpd="sng" algn="ctr">
              <a:solidFill>
                <a:schemeClr val="tx2"/>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grpSp>
          <p:nvGrpSpPr>
            <p:cNvPr id="73" name="Group 72"/>
            <p:cNvGrpSpPr/>
            <p:nvPr/>
          </p:nvGrpSpPr>
          <p:grpSpPr>
            <a:xfrm>
              <a:off x="2603442" y="3250215"/>
              <a:ext cx="134969" cy="260518"/>
              <a:chOff x="5006976" y="2930525"/>
              <a:chExt cx="190500" cy="519113"/>
            </a:xfrm>
            <a:solidFill>
              <a:srgbClr val="0070C0"/>
            </a:solidFill>
          </p:grpSpPr>
          <p:sp>
            <p:nvSpPr>
              <p:cNvPr id="80" name="Oval 79"/>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81" name="Freeform 162"/>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74" name="Group 73"/>
            <p:cNvGrpSpPr/>
            <p:nvPr/>
          </p:nvGrpSpPr>
          <p:grpSpPr>
            <a:xfrm>
              <a:off x="2239020" y="3275311"/>
              <a:ext cx="134969" cy="260518"/>
              <a:chOff x="5006976" y="2930525"/>
              <a:chExt cx="190500" cy="519113"/>
            </a:xfrm>
            <a:solidFill>
              <a:srgbClr val="0070C0"/>
            </a:solidFill>
          </p:grpSpPr>
          <p:sp>
            <p:nvSpPr>
              <p:cNvPr id="78" name="Oval 77"/>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79" name="Freeform 159"/>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nvGrpSpPr>
            <p:cNvPr id="75" name="Group 74"/>
            <p:cNvGrpSpPr/>
            <p:nvPr/>
          </p:nvGrpSpPr>
          <p:grpSpPr>
            <a:xfrm>
              <a:off x="2423761" y="3404503"/>
              <a:ext cx="134969" cy="260518"/>
              <a:chOff x="5006976" y="2930525"/>
              <a:chExt cx="190500" cy="519113"/>
            </a:xfrm>
            <a:solidFill>
              <a:srgbClr val="0070C0"/>
            </a:solidFill>
          </p:grpSpPr>
          <p:sp>
            <p:nvSpPr>
              <p:cNvPr id="76" name="Oval 75"/>
              <p:cNvSpPr>
                <a:spLocks noChangeArrowheads="1"/>
              </p:cNvSpPr>
              <p:nvPr/>
            </p:nvSpPr>
            <p:spPr bwMode="auto">
              <a:xfrm>
                <a:off x="5062538" y="2930525"/>
                <a:ext cx="79375"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sp>
            <p:nvSpPr>
              <p:cNvPr id="77" name="Freeform 157"/>
              <p:cNvSpPr>
                <a:spLocks/>
              </p:cNvSpPr>
              <p:nvPr/>
            </p:nvSpPr>
            <p:spPr bwMode="auto">
              <a:xfrm>
                <a:off x="5006976" y="3040063"/>
                <a:ext cx="190500" cy="409575"/>
              </a:xfrm>
              <a:custGeom>
                <a:avLst/>
                <a:gdLst>
                  <a:gd name="T0" fmla="*/ 169 w 216"/>
                  <a:gd name="T1" fmla="*/ 3 h 462"/>
                  <a:gd name="T2" fmla="*/ 168 w 216"/>
                  <a:gd name="T3" fmla="*/ 3 h 462"/>
                  <a:gd name="T4" fmla="*/ 146 w 216"/>
                  <a:gd name="T5" fmla="*/ 1 h 462"/>
                  <a:gd name="T6" fmla="*/ 145 w 216"/>
                  <a:gd name="T7" fmla="*/ 2 h 462"/>
                  <a:gd name="T8" fmla="*/ 165 w 216"/>
                  <a:gd name="T9" fmla="*/ 18 h 462"/>
                  <a:gd name="T10" fmla="*/ 142 w 216"/>
                  <a:gd name="T11" fmla="*/ 30 h 462"/>
                  <a:gd name="T12" fmla="*/ 152 w 216"/>
                  <a:gd name="T13" fmla="*/ 48 h 462"/>
                  <a:gd name="T14" fmla="*/ 123 w 216"/>
                  <a:gd name="T15" fmla="*/ 114 h 462"/>
                  <a:gd name="T16" fmla="*/ 118 w 216"/>
                  <a:gd name="T17" fmla="*/ 21 h 462"/>
                  <a:gd name="T18" fmla="*/ 122 w 216"/>
                  <a:gd name="T19" fmla="*/ 18 h 462"/>
                  <a:gd name="T20" fmla="*/ 116 w 216"/>
                  <a:gd name="T21" fmla="*/ 0 h 462"/>
                  <a:gd name="T22" fmla="*/ 98 w 216"/>
                  <a:gd name="T23" fmla="*/ 0 h 462"/>
                  <a:gd name="T24" fmla="*/ 92 w 216"/>
                  <a:gd name="T25" fmla="*/ 18 h 462"/>
                  <a:gd name="T26" fmla="*/ 97 w 216"/>
                  <a:gd name="T27" fmla="*/ 21 h 462"/>
                  <a:gd name="T28" fmla="*/ 92 w 216"/>
                  <a:gd name="T29" fmla="*/ 114 h 462"/>
                  <a:gd name="T30" fmla="*/ 62 w 216"/>
                  <a:gd name="T31" fmla="*/ 48 h 462"/>
                  <a:gd name="T32" fmla="*/ 73 w 216"/>
                  <a:gd name="T33" fmla="*/ 30 h 462"/>
                  <a:gd name="T34" fmla="*/ 49 w 216"/>
                  <a:gd name="T35" fmla="*/ 18 h 462"/>
                  <a:gd name="T36" fmla="*/ 69 w 216"/>
                  <a:gd name="T37" fmla="*/ 2 h 462"/>
                  <a:gd name="T38" fmla="*/ 69 w 216"/>
                  <a:gd name="T39" fmla="*/ 1 h 462"/>
                  <a:gd name="T40" fmla="*/ 46 w 216"/>
                  <a:gd name="T41" fmla="*/ 3 h 462"/>
                  <a:gd name="T42" fmla="*/ 45 w 216"/>
                  <a:gd name="T43" fmla="*/ 3 h 462"/>
                  <a:gd name="T44" fmla="*/ 19 w 216"/>
                  <a:gd name="T45" fmla="*/ 28 h 462"/>
                  <a:gd name="T46" fmla="*/ 0 w 216"/>
                  <a:gd name="T47" fmla="*/ 242 h 462"/>
                  <a:gd name="T48" fmla="*/ 29 w 216"/>
                  <a:gd name="T49" fmla="*/ 244 h 462"/>
                  <a:gd name="T50" fmla="*/ 29 w 216"/>
                  <a:gd name="T51" fmla="*/ 244 h 462"/>
                  <a:gd name="T52" fmla="*/ 32 w 216"/>
                  <a:gd name="T53" fmla="*/ 244 h 462"/>
                  <a:gd name="T54" fmla="*/ 35 w 216"/>
                  <a:gd name="T55" fmla="*/ 244 h 462"/>
                  <a:gd name="T56" fmla="*/ 42 w 216"/>
                  <a:gd name="T57" fmla="*/ 462 h 462"/>
                  <a:gd name="T58" fmla="*/ 104 w 216"/>
                  <a:gd name="T59" fmla="*/ 462 h 462"/>
                  <a:gd name="T60" fmla="*/ 104 w 216"/>
                  <a:gd name="T61" fmla="*/ 244 h 462"/>
                  <a:gd name="T62" fmla="*/ 110 w 216"/>
                  <a:gd name="T63" fmla="*/ 244 h 462"/>
                  <a:gd name="T64" fmla="*/ 117 w 216"/>
                  <a:gd name="T65" fmla="*/ 462 h 462"/>
                  <a:gd name="T66" fmla="*/ 179 w 216"/>
                  <a:gd name="T67" fmla="*/ 462 h 462"/>
                  <a:gd name="T68" fmla="*/ 179 w 216"/>
                  <a:gd name="T69" fmla="*/ 244 h 462"/>
                  <a:gd name="T70" fmla="*/ 184 w 216"/>
                  <a:gd name="T71" fmla="*/ 244 h 462"/>
                  <a:gd name="T72" fmla="*/ 186 w 216"/>
                  <a:gd name="T73" fmla="*/ 244 h 462"/>
                  <a:gd name="T74" fmla="*/ 186 w 216"/>
                  <a:gd name="T75" fmla="*/ 244 h 462"/>
                  <a:gd name="T76" fmla="*/ 216 w 216"/>
                  <a:gd name="T77" fmla="*/ 242 h 462"/>
                  <a:gd name="T78" fmla="*/ 196 w 216"/>
                  <a:gd name="T79" fmla="*/ 28 h 462"/>
                  <a:gd name="T80" fmla="*/ 169 w 216"/>
                  <a:gd name="T81" fmla="*/ 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 h="462">
                    <a:moveTo>
                      <a:pt x="169" y="3"/>
                    </a:moveTo>
                    <a:cubicBezTo>
                      <a:pt x="169" y="3"/>
                      <a:pt x="168" y="3"/>
                      <a:pt x="168" y="3"/>
                    </a:cubicBezTo>
                    <a:cubicBezTo>
                      <a:pt x="160" y="2"/>
                      <a:pt x="153" y="2"/>
                      <a:pt x="146" y="1"/>
                    </a:cubicBezTo>
                    <a:cubicBezTo>
                      <a:pt x="145" y="2"/>
                      <a:pt x="145" y="2"/>
                      <a:pt x="145" y="2"/>
                    </a:cubicBezTo>
                    <a:cubicBezTo>
                      <a:pt x="165" y="18"/>
                      <a:pt x="165" y="18"/>
                      <a:pt x="165" y="18"/>
                    </a:cubicBezTo>
                    <a:cubicBezTo>
                      <a:pt x="142" y="30"/>
                      <a:pt x="142" y="30"/>
                      <a:pt x="142" y="30"/>
                    </a:cubicBezTo>
                    <a:cubicBezTo>
                      <a:pt x="152" y="48"/>
                      <a:pt x="152" y="48"/>
                      <a:pt x="152" y="48"/>
                    </a:cubicBezTo>
                    <a:cubicBezTo>
                      <a:pt x="123" y="114"/>
                      <a:pt x="123" y="114"/>
                      <a:pt x="123" y="114"/>
                    </a:cubicBezTo>
                    <a:cubicBezTo>
                      <a:pt x="118" y="21"/>
                      <a:pt x="118" y="21"/>
                      <a:pt x="118" y="21"/>
                    </a:cubicBezTo>
                    <a:cubicBezTo>
                      <a:pt x="122" y="18"/>
                      <a:pt x="122" y="18"/>
                      <a:pt x="122" y="18"/>
                    </a:cubicBezTo>
                    <a:cubicBezTo>
                      <a:pt x="116" y="0"/>
                      <a:pt x="116" y="0"/>
                      <a:pt x="116" y="0"/>
                    </a:cubicBezTo>
                    <a:cubicBezTo>
                      <a:pt x="98" y="0"/>
                      <a:pt x="98" y="0"/>
                      <a:pt x="98" y="0"/>
                    </a:cubicBezTo>
                    <a:cubicBezTo>
                      <a:pt x="92" y="18"/>
                      <a:pt x="92" y="18"/>
                      <a:pt x="92" y="18"/>
                    </a:cubicBezTo>
                    <a:cubicBezTo>
                      <a:pt x="97" y="21"/>
                      <a:pt x="97" y="21"/>
                      <a:pt x="97" y="21"/>
                    </a:cubicBezTo>
                    <a:cubicBezTo>
                      <a:pt x="92" y="114"/>
                      <a:pt x="92" y="114"/>
                      <a:pt x="92" y="114"/>
                    </a:cubicBezTo>
                    <a:cubicBezTo>
                      <a:pt x="62" y="48"/>
                      <a:pt x="62" y="48"/>
                      <a:pt x="62" y="48"/>
                    </a:cubicBezTo>
                    <a:cubicBezTo>
                      <a:pt x="73" y="30"/>
                      <a:pt x="73" y="30"/>
                      <a:pt x="73" y="30"/>
                    </a:cubicBezTo>
                    <a:cubicBezTo>
                      <a:pt x="49" y="18"/>
                      <a:pt x="49" y="18"/>
                      <a:pt x="49" y="18"/>
                    </a:cubicBezTo>
                    <a:cubicBezTo>
                      <a:pt x="69" y="2"/>
                      <a:pt x="69" y="2"/>
                      <a:pt x="69" y="2"/>
                    </a:cubicBezTo>
                    <a:cubicBezTo>
                      <a:pt x="69" y="1"/>
                      <a:pt x="69" y="1"/>
                      <a:pt x="69" y="1"/>
                    </a:cubicBezTo>
                    <a:cubicBezTo>
                      <a:pt x="61" y="2"/>
                      <a:pt x="54" y="2"/>
                      <a:pt x="46" y="3"/>
                    </a:cubicBezTo>
                    <a:cubicBezTo>
                      <a:pt x="46" y="3"/>
                      <a:pt x="45" y="3"/>
                      <a:pt x="45" y="3"/>
                    </a:cubicBezTo>
                    <a:cubicBezTo>
                      <a:pt x="32" y="3"/>
                      <a:pt x="20" y="14"/>
                      <a:pt x="19" y="28"/>
                    </a:cubicBezTo>
                    <a:cubicBezTo>
                      <a:pt x="0" y="242"/>
                      <a:pt x="0" y="242"/>
                      <a:pt x="0" y="242"/>
                    </a:cubicBezTo>
                    <a:cubicBezTo>
                      <a:pt x="9" y="243"/>
                      <a:pt x="19" y="243"/>
                      <a:pt x="29" y="244"/>
                    </a:cubicBezTo>
                    <a:cubicBezTo>
                      <a:pt x="29" y="244"/>
                      <a:pt x="29" y="244"/>
                      <a:pt x="29" y="244"/>
                    </a:cubicBezTo>
                    <a:cubicBezTo>
                      <a:pt x="30" y="244"/>
                      <a:pt x="31" y="244"/>
                      <a:pt x="32" y="244"/>
                    </a:cubicBezTo>
                    <a:cubicBezTo>
                      <a:pt x="33" y="244"/>
                      <a:pt x="34" y="244"/>
                      <a:pt x="35" y="244"/>
                    </a:cubicBezTo>
                    <a:cubicBezTo>
                      <a:pt x="42" y="462"/>
                      <a:pt x="42" y="462"/>
                      <a:pt x="42" y="462"/>
                    </a:cubicBezTo>
                    <a:cubicBezTo>
                      <a:pt x="104" y="462"/>
                      <a:pt x="104" y="462"/>
                      <a:pt x="104" y="462"/>
                    </a:cubicBezTo>
                    <a:cubicBezTo>
                      <a:pt x="106" y="399"/>
                      <a:pt x="104" y="287"/>
                      <a:pt x="104" y="244"/>
                    </a:cubicBezTo>
                    <a:cubicBezTo>
                      <a:pt x="106" y="244"/>
                      <a:pt x="108" y="244"/>
                      <a:pt x="110" y="244"/>
                    </a:cubicBezTo>
                    <a:cubicBezTo>
                      <a:pt x="117" y="462"/>
                      <a:pt x="117" y="462"/>
                      <a:pt x="117" y="462"/>
                    </a:cubicBezTo>
                    <a:cubicBezTo>
                      <a:pt x="179" y="462"/>
                      <a:pt x="179" y="462"/>
                      <a:pt x="179" y="462"/>
                    </a:cubicBezTo>
                    <a:cubicBezTo>
                      <a:pt x="181" y="399"/>
                      <a:pt x="180" y="288"/>
                      <a:pt x="179" y="244"/>
                    </a:cubicBezTo>
                    <a:cubicBezTo>
                      <a:pt x="181" y="244"/>
                      <a:pt x="183" y="244"/>
                      <a:pt x="184" y="244"/>
                    </a:cubicBezTo>
                    <a:cubicBezTo>
                      <a:pt x="185" y="244"/>
                      <a:pt x="185" y="244"/>
                      <a:pt x="186" y="244"/>
                    </a:cubicBezTo>
                    <a:cubicBezTo>
                      <a:pt x="186" y="244"/>
                      <a:pt x="186" y="244"/>
                      <a:pt x="186" y="244"/>
                    </a:cubicBezTo>
                    <a:cubicBezTo>
                      <a:pt x="196" y="243"/>
                      <a:pt x="206" y="243"/>
                      <a:pt x="216" y="242"/>
                    </a:cubicBezTo>
                    <a:cubicBezTo>
                      <a:pt x="196" y="28"/>
                      <a:pt x="196" y="28"/>
                      <a:pt x="196" y="28"/>
                    </a:cubicBezTo>
                    <a:cubicBezTo>
                      <a:pt x="194" y="14"/>
                      <a:pt x="183" y="3"/>
                      <a:pt x="16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1pPr>
                <a:lvl2pPr marL="389626"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2pPr>
                <a:lvl3pPr marL="779252"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3pPr>
                <a:lvl4pPr marL="1168878"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4pPr>
                <a:lvl5pPr marL="1558503" algn="ctr" rtl="0" fontAlgn="base">
                  <a:spcBef>
                    <a:spcPct val="0"/>
                  </a:spcBef>
                  <a:spcAft>
                    <a:spcPct val="0"/>
                  </a:spcAft>
                  <a:defRPr sz="1200" kern="1200">
                    <a:solidFill>
                      <a:schemeClr val="tx1"/>
                    </a:solidFill>
                    <a:latin typeface="Arial" pitchFamily="34" charset="0"/>
                    <a:ea typeface="ヒラギノ角ゴ Pro W3" pitchFamily="124" charset="-128"/>
                    <a:cs typeface="+mn-cs"/>
                  </a:defRPr>
                </a:lvl5pPr>
                <a:lvl6pPr marL="1948129" algn="l" defTabSz="779252" rtl="0" eaLnBrk="1" latinLnBrk="0" hangingPunct="1">
                  <a:defRPr sz="1200" kern="1200">
                    <a:solidFill>
                      <a:schemeClr val="tx1"/>
                    </a:solidFill>
                    <a:latin typeface="Arial" pitchFamily="34" charset="0"/>
                    <a:ea typeface="ヒラギノ角ゴ Pro W3" pitchFamily="124" charset="-128"/>
                    <a:cs typeface="+mn-cs"/>
                  </a:defRPr>
                </a:lvl6pPr>
                <a:lvl7pPr marL="2337755" algn="l" defTabSz="779252" rtl="0" eaLnBrk="1" latinLnBrk="0" hangingPunct="1">
                  <a:defRPr sz="1200" kern="1200">
                    <a:solidFill>
                      <a:schemeClr val="tx1"/>
                    </a:solidFill>
                    <a:latin typeface="Arial" pitchFamily="34" charset="0"/>
                    <a:ea typeface="ヒラギノ角ゴ Pro W3" pitchFamily="124" charset="-128"/>
                    <a:cs typeface="+mn-cs"/>
                  </a:defRPr>
                </a:lvl7pPr>
                <a:lvl8pPr marL="2727381" algn="l" defTabSz="779252" rtl="0" eaLnBrk="1" latinLnBrk="0" hangingPunct="1">
                  <a:defRPr sz="1200" kern="1200">
                    <a:solidFill>
                      <a:schemeClr val="tx1"/>
                    </a:solidFill>
                    <a:latin typeface="Arial" pitchFamily="34" charset="0"/>
                    <a:ea typeface="ヒラギノ角ゴ Pro W3" pitchFamily="124" charset="-128"/>
                    <a:cs typeface="+mn-cs"/>
                  </a:defRPr>
                </a:lvl8pPr>
                <a:lvl9pPr marL="3117007" algn="l" defTabSz="779252" rtl="0" eaLnBrk="1" latinLnBrk="0" hangingPunct="1">
                  <a:defRPr sz="1200" kern="1200">
                    <a:solidFill>
                      <a:schemeClr val="tx1"/>
                    </a:solidFill>
                    <a:latin typeface="Arial" pitchFamily="34" charset="0"/>
                    <a:ea typeface="ヒラギノ角ゴ Pro W3" pitchFamily="124" charset="-128"/>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pitchFamily="34" charset="0"/>
                  <a:ea typeface="ヒラギノ角ゴ Pro W3" pitchFamily="124" charset="-128"/>
                  <a:cs typeface="+mn-cs"/>
                </a:endParaRPr>
              </a:p>
            </p:txBody>
          </p:sp>
        </p:grpSp>
      </p:grpSp>
      <p:sp>
        <p:nvSpPr>
          <p:cNvPr id="82" name="Rectangle 81"/>
          <p:cNvSpPr/>
          <p:nvPr/>
        </p:nvSpPr>
        <p:spPr>
          <a:xfrm>
            <a:off x="1020961" y="3952610"/>
            <a:ext cx="1158337" cy="567912"/>
          </a:xfrm>
          <a:prstGeom prst="rect">
            <a:avLst/>
          </a:prstGeom>
        </p:spPr>
        <p:txBody>
          <a:bodyPr wrap="square"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On Demand: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Automation</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Performance </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Security</a:t>
            </a:r>
          </a:p>
        </p:txBody>
      </p:sp>
      <p:sp>
        <p:nvSpPr>
          <p:cNvPr id="83" name="TextBox 82"/>
          <p:cNvSpPr txBox="1"/>
          <p:nvPr/>
        </p:nvSpPr>
        <p:spPr>
          <a:xfrm>
            <a:off x="481763" y="4537204"/>
            <a:ext cx="8111676" cy="209855"/>
          </a:xfrm>
          <a:prstGeom prst="roundRect">
            <a:avLst/>
          </a:prstGeom>
          <a:solidFill>
            <a:srgbClr val="0070C0"/>
          </a:solidFill>
          <a:ln>
            <a:solidFill>
              <a:srgbClr val="FEFDFD"/>
            </a:solidFill>
          </a:ln>
        </p:spPr>
        <p:txBody>
          <a:bodyPr wrap="square" lIns="45720" tIns="18288" rIns="45720" bIns="18288" rtlCol="0" anchor="ctr">
            <a:noAutofit/>
          </a:bodyPr>
          <a:lstStyle>
            <a:defPPr>
              <a:defRPr lang="en-US"/>
            </a:defPPr>
            <a:lvl1pPr>
              <a:defRPr sz="1500">
                <a:solidFill>
                  <a:srgbClr val="000000"/>
                </a:solidFill>
                <a:latin typeface="Calibri" panose="020F0502020204030204" pitchFamily="34" charset="0"/>
                <a:cs typeface="Calibri" panose="020F050202020403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panose="020F0502020204030204" pitchFamily="34" charset="0"/>
              </a:rPr>
              <a:t>Projects</a:t>
            </a:r>
            <a:r>
              <a:rPr kumimoji="0" lang="en-US" sz="1100" b="1" i="0" u="none" strike="noStrike" kern="1200" cap="none" spc="0" normalizeH="0" noProof="0" dirty="0">
                <a:ln>
                  <a:noFill/>
                </a:ln>
                <a:solidFill>
                  <a:srgbClr val="FEFDFD"/>
                </a:solidFill>
                <a:effectLst/>
                <a:uLnTx/>
                <a:uFillTx/>
                <a:latin typeface="Calibri Light" panose="020F0302020204030204" pitchFamily="34" charset="0"/>
                <a:ea typeface="ヒラギノ角ゴ Pro W3" pitchFamily="124" charset="-128"/>
                <a:cs typeface="Calibri" panose="020F0502020204030204" pitchFamily="34" charset="0"/>
              </a:rPr>
              <a:t> to follow </a:t>
            </a:r>
            <a:r>
              <a:rPr kumimoji="0" lang="en-US" sz="1100" b="1" i="0" u="none" strike="noStrike" kern="1200" cap="none" spc="0" normalizeH="0" baseline="0" noProof="0" dirty="0">
                <a:ln>
                  <a:noFill/>
                </a:ln>
                <a:solidFill>
                  <a:srgbClr val="FEFDFD"/>
                </a:solidFill>
                <a:effectLst/>
                <a:uLnTx/>
                <a:uFillTx/>
                <a:latin typeface="Calibri Light" panose="020F0302020204030204" pitchFamily="34" charset="0"/>
                <a:ea typeface="ヒラギノ角ゴ Pro W3" pitchFamily="124" charset="-128"/>
                <a:cs typeface="Calibri" panose="020F0502020204030204" pitchFamily="34" charset="0"/>
              </a:rPr>
              <a:t>Agile methodology</a:t>
            </a:r>
          </a:p>
        </p:txBody>
      </p:sp>
      <p:grpSp>
        <p:nvGrpSpPr>
          <p:cNvPr id="84" name="Group 83"/>
          <p:cNvGrpSpPr/>
          <p:nvPr/>
        </p:nvGrpSpPr>
        <p:grpSpPr>
          <a:xfrm>
            <a:off x="7742286" y="1353433"/>
            <a:ext cx="710627" cy="3183771"/>
            <a:chOff x="7742287" y="1264563"/>
            <a:chExt cx="708269" cy="3407600"/>
          </a:xfrm>
        </p:grpSpPr>
        <p:sp>
          <p:nvSpPr>
            <p:cNvPr id="85" name="Rectangle 84"/>
            <p:cNvSpPr/>
            <p:nvPr/>
          </p:nvSpPr>
          <p:spPr bwMode="auto">
            <a:xfrm>
              <a:off x="7742287" y="1264563"/>
              <a:ext cx="708269" cy="3407600"/>
            </a:xfrm>
            <a:prstGeom prst="rect">
              <a:avLst/>
            </a:prstGeom>
            <a:solidFill>
              <a:schemeClr val="bg1"/>
            </a:solidFill>
            <a:ln w="6350" cap="flat" cmpd="sng" algn="ctr">
              <a:solidFill>
                <a:schemeClr val="tx2"/>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pic>
          <p:nvPicPr>
            <p:cNvPr id="86" name="Picture 85"/>
            <p:cNvPicPr>
              <a:picLocks noChangeAspect="1"/>
            </p:cNvPicPr>
            <p:nvPr/>
          </p:nvPicPr>
          <p:blipFill rotWithShape="1">
            <a:blip r:embed="rId4"/>
            <a:srcRect t="46022"/>
            <a:stretch/>
          </p:blipFill>
          <p:spPr>
            <a:xfrm rot="5400000">
              <a:off x="6416450" y="2699611"/>
              <a:ext cx="3375307" cy="569798"/>
            </a:xfrm>
            <a:prstGeom prst="rect">
              <a:avLst/>
            </a:prstGeom>
          </p:spPr>
        </p:pic>
        <p:sp>
          <p:nvSpPr>
            <p:cNvPr id="87" name="Oval 86"/>
            <p:cNvSpPr/>
            <p:nvPr/>
          </p:nvSpPr>
          <p:spPr bwMode="auto">
            <a:xfrm>
              <a:off x="8022449" y="3035910"/>
              <a:ext cx="210622" cy="249286"/>
            </a:xfrm>
            <a:prstGeom prst="ellipse">
              <a:avLst/>
            </a:prstGeom>
            <a:solidFill>
              <a:schemeClr val="bg1"/>
            </a:solidFill>
            <a:ln w="635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88" name="Oval 87"/>
            <p:cNvSpPr/>
            <p:nvPr/>
          </p:nvSpPr>
          <p:spPr bwMode="auto">
            <a:xfrm>
              <a:off x="8015846" y="3591422"/>
              <a:ext cx="210622" cy="249286"/>
            </a:xfrm>
            <a:prstGeom prst="ellipse">
              <a:avLst/>
            </a:prstGeom>
            <a:solidFill>
              <a:schemeClr val="bg1"/>
            </a:solidFill>
            <a:ln w="635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89" name="Oval 88"/>
            <p:cNvSpPr/>
            <p:nvPr/>
          </p:nvSpPr>
          <p:spPr bwMode="auto">
            <a:xfrm>
              <a:off x="8015846" y="4140159"/>
              <a:ext cx="210622" cy="249286"/>
            </a:xfrm>
            <a:prstGeom prst="ellipse">
              <a:avLst/>
            </a:prstGeom>
            <a:solidFill>
              <a:schemeClr val="bg1"/>
            </a:solidFill>
            <a:ln w="635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7C7C7C"/>
                </a:solidFill>
                <a:effectLst/>
                <a:uLnTx/>
                <a:uFillTx/>
                <a:latin typeface="Arial" pitchFamily="34" charset="0"/>
                <a:ea typeface="STKaiti"/>
                <a:cs typeface="+mn-cs"/>
              </a:endParaRPr>
            </a:p>
          </p:txBody>
        </p:sp>
        <p:sp>
          <p:nvSpPr>
            <p:cNvPr id="90" name="Rectangle 89"/>
            <p:cNvSpPr/>
            <p:nvPr/>
          </p:nvSpPr>
          <p:spPr>
            <a:xfrm>
              <a:off x="7847057" y="3042576"/>
              <a:ext cx="556607" cy="230590"/>
            </a:xfrm>
            <a:prstGeom prst="rect">
              <a:avLst/>
            </a:prstGeom>
            <a:noFill/>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Sprint 1</a:t>
              </a:r>
            </a:p>
          </p:txBody>
        </p:sp>
        <p:sp>
          <p:nvSpPr>
            <p:cNvPr id="91" name="Rectangle 90"/>
            <p:cNvSpPr/>
            <p:nvPr/>
          </p:nvSpPr>
          <p:spPr>
            <a:xfrm>
              <a:off x="7868159" y="3613841"/>
              <a:ext cx="517813" cy="230590"/>
            </a:xfrm>
            <a:prstGeom prst="rect">
              <a:avLst/>
            </a:prstGeom>
            <a:noFill/>
          </p:spPr>
          <p:txBody>
            <a:bodyPr wrap="square" anchor="ctr">
              <a:spAutoFit/>
            </a:bodyPr>
            <a:lstStyle/>
            <a:p>
              <a:r>
                <a:rPr lang="en-US" sz="800" b="1" dirty="0">
                  <a:solidFill>
                    <a:srgbClr val="000000"/>
                  </a:solidFill>
                  <a:latin typeface="Calibri Light" panose="020F0302020204030204" pitchFamily="34" charset="0"/>
                </a:rPr>
                <a:t>Sprint 2</a:t>
              </a:r>
            </a:p>
          </p:txBody>
        </p:sp>
        <p:sp>
          <p:nvSpPr>
            <p:cNvPr id="92" name="Rectangle 91"/>
            <p:cNvSpPr/>
            <p:nvPr/>
          </p:nvSpPr>
          <p:spPr>
            <a:xfrm>
              <a:off x="7855320" y="4156911"/>
              <a:ext cx="556607" cy="230590"/>
            </a:xfrm>
            <a:prstGeom prst="rect">
              <a:avLst/>
            </a:prstGeom>
            <a:noFill/>
          </p:spPr>
          <p:txBody>
            <a:bodyPr wrap="square"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alibri Light" panose="020F0302020204030204" pitchFamily="34" charset="0"/>
                  <a:ea typeface="ヒラギノ角ゴ Pro W3" pitchFamily="124" charset="-128"/>
                  <a:cs typeface="+mn-cs"/>
                </a:rPr>
                <a:t>Sprint 3</a:t>
              </a:r>
            </a:p>
          </p:txBody>
        </p:sp>
      </p:grpSp>
      <p:cxnSp>
        <p:nvCxnSpPr>
          <p:cNvPr id="93" name="Straight Connector 92"/>
          <p:cNvCxnSpPr/>
          <p:nvPr/>
        </p:nvCxnSpPr>
        <p:spPr bwMode="auto">
          <a:xfrm flipV="1">
            <a:off x="462224" y="2864981"/>
            <a:ext cx="8046720" cy="0"/>
          </a:xfrm>
          <a:prstGeom prst="line">
            <a:avLst/>
          </a:prstGeom>
          <a:solidFill>
            <a:schemeClr val="folHlink"/>
          </a:solidFill>
          <a:ln w="2857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91550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3672791" y="1164971"/>
            <a:ext cx="2469988" cy="3301027"/>
          </a:xfrm>
          <a:prstGeom prst="rect">
            <a:avLst/>
          </a:prstGeom>
          <a:noFill/>
          <a:ln w="12700">
            <a:solidFill>
              <a:schemeClr val="accent1">
                <a:lumMod val="50000"/>
              </a:schemeClr>
            </a:solidFill>
            <a:round/>
            <a:headEnd/>
            <a:tailEnd/>
          </a:ln>
          <a:effectLst/>
        </p:spPr>
        <p:txBody>
          <a:bodyPr wrap="square" lIns="45720" rIns="45720"/>
          <a:lstStyle/>
          <a:p>
            <a:pPr marL="119063" marR="0" lvl="0" indent="-119063" algn="ctr" defTabSz="914400" rtl="0" eaLnBrk="1" fontAlgn="base" latinLnBrk="0" hangingPunct="1">
              <a:lnSpc>
                <a:spcPct val="100000"/>
              </a:lnSpc>
              <a:spcBef>
                <a:spcPts val="600"/>
              </a:spcBef>
              <a:spcAft>
                <a:spcPct val="0"/>
              </a:spcAft>
              <a:buClrTx/>
              <a:buSzTx/>
              <a:buFont typeface="Wingdings" pitchFamily="2" charset="2"/>
              <a:buChar char="§"/>
              <a:tabLst>
                <a:tab pos="233363" algn="l"/>
              </a:tabLst>
              <a:defRPr/>
            </a:pPr>
            <a:endParaRPr kumimoji="0" lang="en-US" sz="105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Arial" pitchFamily="34" charset="0"/>
            </a:endParaRPr>
          </a:p>
        </p:txBody>
      </p:sp>
      <p:sp>
        <p:nvSpPr>
          <p:cNvPr id="125" name="Rectangle 1">
            <a:extLst>
              <a:ext uri="{FF2B5EF4-FFF2-40B4-BE49-F238E27FC236}">
                <a16:creationId xmlns:a16="http://schemas.microsoft.com/office/drawing/2014/main" id="{C21389D9-57BF-4D40-8E22-3B018CBBFE3A}"/>
              </a:ext>
            </a:extLst>
          </p:cNvPr>
          <p:cNvSpPr>
            <a:spLocks noChangeArrowheads="1"/>
          </p:cNvSpPr>
          <p:nvPr/>
        </p:nvSpPr>
        <p:spPr bwMode="auto">
          <a:xfrm>
            <a:off x="197413" y="3117373"/>
            <a:ext cx="3116862" cy="1336699"/>
          </a:xfrm>
          <a:prstGeom prst="rect">
            <a:avLst/>
          </a:prstGeom>
          <a:solidFill>
            <a:schemeClr val="accent1">
              <a:lumMod val="20000"/>
              <a:lumOff val="80000"/>
              <a:alpha val="50196"/>
            </a:schemeClr>
          </a:solidFill>
          <a:ln w="12700">
            <a:noFill/>
            <a:round/>
            <a:headEnd/>
            <a:tailEnd/>
          </a:ln>
        </p:spPr>
        <p:txBody>
          <a:bodyPr wrap="square" lIns="91440" rIns="45720"/>
          <a:lstStyle/>
          <a:p>
            <a:pPr marL="117475" indent="-117475" algn="l">
              <a:spcBef>
                <a:spcPts val="600"/>
              </a:spcBef>
              <a:buFont typeface="Wingdings" pitchFamily="2" charset="2"/>
              <a:buChar char="§"/>
            </a:pPr>
            <a:endParaRPr lang="en-US" sz="1050" dirty="0">
              <a:solidFill>
                <a:schemeClr val="bg1">
                  <a:lumMod val="10000"/>
                </a:schemeClr>
              </a:solidFill>
              <a:latin typeface="Calibri Light" panose="020F0302020204030204" pitchFamily="34" charset="0"/>
              <a:cs typeface="Arial" pitchFamily="34" charset="0"/>
            </a:endParaRPr>
          </a:p>
        </p:txBody>
      </p:sp>
      <p:sp>
        <p:nvSpPr>
          <p:cNvPr id="72" name="TextBox 71"/>
          <p:cNvSpPr txBox="1"/>
          <p:nvPr/>
        </p:nvSpPr>
        <p:spPr bwMode="auto">
          <a:xfrm>
            <a:off x="5369814" y="1172506"/>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Cost</a:t>
            </a:r>
          </a:p>
        </p:txBody>
      </p:sp>
      <p:sp>
        <p:nvSpPr>
          <p:cNvPr id="81" name="TextBox 80"/>
          <p:cNvSpPr txBox="1"/>
          <p:nvPr/>
        </p:nvSpPr>
        <p:spPr bwMode="auto">
          <a:xfrm>
            <a:off x="3642460" y="1172218"/>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Quality</a:t>
            </a:r>
            <a:endParaRPr kumimoji="0" lang="en-IN" sz="900" b="1" i="0" u="none" strike="noStrike" kern="0" cap="none" spc="0" normalizeH="0" baseline="0" noProof="0" dirty="0" err="1">
              <a:ln>
                <a:noFill/>
              </a:ln>
              <a:solidFill>
                <a:schemeClr val="bg1">
                  <a:lumMod val="10000"/>
                </a:schemeClr>
              </a:solidFill>
              <a:effectLst/>
              <a:uLnTx/>
              <a:uFillTx/>
              <a:latin typeface="Calibri Light" panose="020F0302020204030204" pitchFamily="34" charset="0"/>
              <a:ea typeface="Roboto" panose="020B0604020202020204" charset="0"/>
              <a:cs typeface="+mn-cs"/>
            </a:endParaRPr>
          </a:p>
        </p:txBody>
      </p:sp>
      <p:sp>
        <p:nvSpPr>
          <p:cNvPr id="82" name="TextBox 81"/>
          <p:cNvSpPr txBox="1"/>
          <p:nvPr/>
        </p:nvSpPr>
        <p:spPr bwMode="auto">
          <a:xfrm>
            <a:off x="4539616" y="1172506"/>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Time to Market</a:t>
            </a:r>
          </a:p>
        </p:txBody>
      </p:sp>
      <p:cxnSp>
        <p:nvCxnSpPr>
          <p:cNvPr id="83" name="Straight Connector 82"/>
          <p:cNvCxnSpPr/>
          <p:nvPr/>
        </p:nvCxnSpPr>
        <p:spPr>
          <a:xfrm>
            <a:off x="4483014" y="1162232"/>
            <a:ext cx="0" cy="3291840"/>
          </a:xfrm>
          <a:prstGeom prst="line">
            <a:avLst/>
          </a:prstGeom>
          <a:noFill/>
          <a:ln w="9525" cap="flat" cmpd="sng" algn="ctr">
            <a:solidFill>
              <a:srgbClr val="FFFFFF">
                <a:lumMod val="65000"/>
              </a:srgbClr>
            </a:solidFill>
            <a:prstDash val="dash"/>
          </a:ln>
          <a:effectLst/>
        </p:spPr>
      </p:cxnSp>
      <p:cxnSp>
        <p:nvCxnSpPr>
          <p:cNvPr id="84" name="Straight Connector 83"/>
          <p:cNvCxnSpPr/>
          <p:nvPr/>
        </p:nvCxnSpPr>
        <p:spPr>
          <a:xfrm>
            <a:off x="5312002" y="1162232"/>
            <a:ext cx="0" cy="3291840"/>
          </a:xfrm>
          <a:prstGeom prst="line">
            <a:avLst/>
          </a:prstGeom>
          <a:noFill/>
          <a:ln w="9525" cap="flat" cmpd="sng" algn="ctr">
            <a:solidFill>
              <a:srgbClr val="FFFFFF">
                <a:lumMod val="65000"/>
              </a:srgbClr>
            </a:solidFill>
            <a:prstDash val="dash"/>
          </a:ln>
          <a:effectLst/>
        </p:spPr>
      </p:cxnSp>
      <p:sp>
        <p:nvSpPr>
          <p:cNvPr id="92" name="Oval 91"/>
          <p:cNvSpPr/>
          <p:nvPr/>
        </p:nvSpPr>
        <p:spPr bwMode="auto">
          <a:xfrm>
            <a:off x="3907283" y="1665081"/>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93" name="Arc 92"/>
          <p:cNvSpPr/>
          <p:nvPr/>
        </p:nvSpPr>
        <p:spPr bwMode="auto">
          <a:xfrm>
            <a:off x="3907283" y="1665081"/>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grpSp>
        <p:nvGrpSpPr>
          <p:cNvPr id="94" name="Group 93"/>
          <p:cNvGrpSpPr/>
          <p:nvPr/>
        </p:nvGrpSpPr>
        <p:grpSpPr>
          <a:xfrm>
            <a:off x="3840030" y="4570641"/>
            <a:ext cx="2310055" cy="162075"/>
            <a:chOff x="5868144" y="4467079"/>
            <a:chExt cx="2715493" cy="162075"/>
          </a:xfrm>
        </p:grpSpPr>
        <p:sp>
          <p:nvSpPr>
            <p:cNvPr id="96" name="Oval 95"/>
            <p:cNvSpPr/>
            <p:nvPr/>
          </p:nvSpPr>
          <p:spPr bwMode="auto">
            <a:xfrm>
              <a:off x="7757268" y="4467079"/>
              <a:ext cx="160402" cy="144304"/>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97" name="Pie 96"/>
            <p:cNvSpPr/>
            <p:nvPr/>
          </p:nvSpPr>
          <p:spPr bwMode="auto">
            <a:xfrm>
              <a:off x="7757268" y="4467079"/>
              <a:ext cx="160402" cy="144304"/>
            </a:xfrm>
            <a:prstGeom prst="pie">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98" name="Oval 97"/>
            <p:cNvSpPr/>
            <p:nvPr/>
          </p:nvSpPr>
          <p:spPr bwMode="auto">
            <a:xfrm>
              <a:off x="6825984" y="4467079"/>
              <a:ext cx="160402" cy="144304"/>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99" name="Arc 98"/>
            <p:cNvSpPr/>
            <p:nvPr/>
          </p:nvSpPr>
          <p:spPr bwMode="auto">
            <a:xfrm>
              <a:off x="6825984" y="4467079"/>
              <a:ext cx="160402" cy="144304"/>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00" name="Oval 99"/>
            <p:cNvSpPr/>
            <p:nvPr/>
          </p:nvSpPr>
          <p:spPr bwMode="auto">
            <a:xfrm>
              <a:off x="5868144" y="4467079"/>
              <a:ext cx="160402" cy="144304"/>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01" name="TextBox 100"/>
            <p:cNvSpPr txBox="1"/>
            <p:nvPr/>
          </p:nvSpPr>
          <p:spPr bwMode="auto">
            <a:xfrm>
              <a:off x="6060962" y="4471893"/>
              <a:ext cx="622023" cy="138499"/>
            </a:xfrm>
            <a:prstGeom prst="rect">
              <a:avLst/>
            </a:prstGeom>
            <a:noFill/>
            <a:ln w="9525">
              <a:noFill/>
              <a:miter lim="800000"/>
              <a:headEnd/>
              <a:tailEnd/>
            </a:ln>
          </p:spPr>
          <p:txBody>
            <a:bodyPr wrap="square" lIns="0" tIns="0" rIns="0" bIns="0" rtlCol="0" anchor="ctr">
              <a:prstTxWarp prst="textNoShape">
                <a:avLst/>
              </a:prstTxWarp>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Light" panose="020F0302020204030204" pitchFamily="34" charset="0"/>
                  <a:ea typeface="Roboto" panose="020B0604020202020204" charset="0"/>
                  <a:cs typeface="+mn-cs"/>
                </a:rPr>
                <a:t>Major</a:t>
              </a:r>
            </a:p>
          </p:txBody>
        </p:sp>
        <p:sp>
          <p:nvSpPr>
            <p:cNvPr id="102" name="TextBox 101"/>
            <p:cNvSpPr txBox="1"/>
            <p:nvPr/>
          </p:nvSpPr>
          <p:spPr bwMode="auto">
            <a:xfrm>
              <a:off x="7029694" y="4483279"/>
              <a:ext cx="675542" cy="138499"/>
            </a:xfrm>
            <a:prstGeom prst="rect">
              <a:avLst/>
            </a:prstGeom>
            <a:noFill/>
            <a:ln w="9525">
              <a:noFill/>
              <a:miter lim="800000"/>
              <a:headEnd/>
              <a:tailEnd/>
            </a:ln>
          </p:spPr>
          <p:txBody>
            <a:bodyPr wrap="square" lIns="0" tIns="0" rIns="0" bIns="0" rtlCol="0" anchor="ctr">
              <a:prstTxWarp prst="textNoShape">
                <a:avLst/>
              </a:prstTxWarp>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Light" panose="020F0302020204030204" pitchFamily="34" charset="0"/>
                  <a:ea typeface="Roboto" panose="020B0604020202020204" charset="0"/>
                  <a:cs typeface="+mn-cs"/>
                </a:rPr>
                <a:t>Medium</a:t>
              </a:r>
            </a:p>
          </p:txBody>
        </p:sp>
        <p:sp>
          <p:nvSpPr>
            <p:cNvPr id="103" name="TextBox 102"/>
            <p:cNvSpPr txBox="1"/>
            <p:nvPr/>
          </p:nvSpPr>
          <p:spPr bwMode="auto">
            <a:xfrm>
              <a:off x="7876096" y="4490655"/>
              <a:ext cx="707541" cy="138499"/>
            </a:xfrm>
            <a:prstGeom prst="rect">
              <a:avLst/>
            </a:prstGeom>
            <a:noFill/>
            <a:ln w="9525">
              <a:noFill/>
              <a:miter lim="800000"/>
              <a:headEnd/>
              <a:tailEnd/>
            </a:ln>
          </p:spPr>
          <p:txBody>
            <a:bodyPr wrap="square" lIns="0" tIns="0" rIns="0" bIns="0" rtlCol="0" anchor="ctr">
              <a:prstTxWarp prst="textNoShape">
                <a:avLst/>
              </a:prstTxWarp>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latin typeface="Calibri Light" panose="020F0302020204030204" pitchFamily="34" charset="0"/>
                  <a:ea typeface="Roboto" panose="020B0604020202020204" charset="0"/>
                  <a:cs typeface="+mn-cs"/>
                </a:rPr>
                <a:t>Minor</a:t>
              </a:r>
            </a:p>
          </p:txBody>
        </p:sp>
      </p:grpSp>
      <p:sp>
        <p:nvSpPr>
          <p:cNvPr id="104" name="TextBox 103"/>
          <p:cNvSpPr txBox="1"/>
          <p:nvPr/>
        </p:nvSpPr>
        <p:spPr>
          <a:xfrm>
            <a:off x="3672791" y="822830"/>
            <a:ext cx="2469988" cy="228385"/>
          </a:xfrm>
          <a:prstGeom prst="rect">
            <a:avLst/>
          </a:prstGeom>
          <a:solidFill>
            <a:schemeClr val="accent1">
              <a:lumMod val="50000"/>
            </a:schemeClr>
          </a:solidFill>
          <a:ln w="12700">
            <a:noFill/>
            <a:round/>
            <a:headEnd/>
            <a:tailEnd/>
          </a:ln>
        </p:spPr>
        <p:txBody>
          <a:bodyPr lIns="45720" tIns="0" rIns="45720" anchor="ctr"/>
          <a:lstStyle>
            <a:defPPr>
              <a:defRPr lang="en-US"/>
            </a:defPPr>
            <a:lvl1pPr>
              <a:defRPr sz="1200" b="1">
                <a:solidFill>
                  <a:srgbClr val="FFFFFF"/>
                </a:solidFill>
                <a:latin typeface="Arial"/>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Calibri Light" panose="020F0302020204030204" pitchFamily="34" charset="0"/>
                <a:ea typeface="Roboto" panose="020B0604020202020204" charset="0"/>
                <a:cs typeface="+mn-cs"/>
              </a:rPr>
              <a:t>Key Impact Areas</a:t>
            </a:r>
          </a:p>
        </p:txBody>
      </p:sp>
      <p:sp>
        <p:nvSpPr>
          <p:cNvPr id="105" name="Oval 104"/>
          <p:cNvSpPr/>
          <p:nvPr/>
        </p:nvSpPr>
        <p:spPr bwMode="auto">
          <a:xfrm>
            <a:off x="4804439" y="142051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06" name="Oval 105"/>
          <p:cNvSpPr/>
          <p:nvPr/>
        </p:nvSpPr>
        <p:spPr bwMode="auto">
          <a:xfrm>
            <a:off x="3907283" y="142051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07" name="Arc 106"/>
          <p:cNvSpPr/>
          <p:nvPr/>
        </p:nvSpPr>
        <p:spPr bwMode="auto">
          <a:xfrm>
            <a:off x="3907283" y="1420516"/>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08" name="Oval 107"/>
          <p:cNvSpPr/>
          <p:nvPr/>
        </p:nvSpPr>
        <p:spPr bwMode="auto">
          <a:xfrm>
            <a:off x="5634637" y="142051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21" name="Oval 120"/>
          <p:cNvSpPr/>
          <p:nvPr/>
        </p:nvSpPr>
        <p:spPr bwMode="auto">
          <a:xfrm>
            <a:off x="5634637" y="1665081"/>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22" name="Oval 121"/>
          <p:cNvSpPr/>
          <p:nvPr/>
        </p:nvSpPr>
        <p:spPr bwMode="auto">
          <a:xfrm>
            <a:off x="4804439" y="1665081"/>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30" name="Arc 129"/>
          <p:cNvSpPr/>
          <p:nvPr/>
        </p:nvSpPr>
        <p:spPr bwMode="auto">
          <a:xfrm>
            <a:off x="4804439" y="1665081"/>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39" name="Rectangle 138"/>
          <p:cNvSpPr/>
          <p:nvPr/>
        </p:nvSpPr>
        <p:spPr>
          <a:xfrm>
            <a:off x="6336697" y="1162562"/>
            <a:ext cx="2496619" cy="1643272"/>
          </a:xfrm>
          <a:prstGeom prst="rect">
            <a:avLst/>
          </a:prstGeom>
          <a:solidFill>
            <a:srgbClr val="FFE0B3">
              <a:alpha val="50196"/>
            </a:srgbClr>
          </a:solidFill>
          <a:ln w="12700">
            <a:noFill/>
            <a:round/>
            <a:headEnd/>
            <a:tailEnd/>
          </a:ln>
        </p:spPr>
        <p:txBody>
          <a:bodyPr wrap="square" lIns="91440" rIns="45720"/>
          <a:lstStyle/>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Automation &gt;60%</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Optimized Regression Suite</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Predictive Defect Analysis</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G</a:t>
            </a:r>
            <a:r>
              <a:rPr lang="en-US" sz="1050" dirty="0" err="1">
                <a:solidFill>
                  <a:schemeClr val="bg1">
                    <a:lumMod val="10000"/>
                  </a:schemeClr>
                </a:solidFill>
                <a:latin typeface="Calibri Light" panose="020F0302020204030204" pitchFamily="34" charset="0"/>
                <a:cs typeface="Arial" pitchFamily="34" charset="0"/>
              </a:rPr>
              <a:t>xP</a:t>
            </a:r>
            <a:r>
              <a:rPr lang="en-US" sz="1050" dirty="0">
                <a:solidFill>
                  <a:schemeClr val="bg1">
                    <a:lumMod val="10000"/>
                  </a:schemeClr>
                </a:solidFill>
                <a:latin typeface="Calibri Light" panose="020F0302020204030204" pitchFamily="34" charset="0"/>
                <a:cs typeface="Arial" pitchFamily="34" charset="0"/>
              </a:rPr>
              <a:t> Compliant Modules</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End to End Scenario Based Testing</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Customer Experience  embedded in QA Lifecycle</a:t>
            </a:r>
          </a:p>
        </p:txBody>
      </p:sp>
      <p:sp>
        <p:nvSpPr>
          <p:cNvPr id="140" name="Rectangle 139"/>
          <p:cNvSpPr/>
          <p:nvPr/>
        </p:nvSpPr>
        <p:spPr>
          <a:xfrm>
            <a:off x="6336697" y="834890"/>
            <a:ext cx="2496619" cy="223243"/>
          </a:xfrm>
          <a:prstGeom prst="rect">
            <a:avLst/>
          </a:prstGeom>
          <a:solidFill>
            <a:schemeClr val="accent1">
              <a:lumMod val="50000"/>
            </a:scheme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Calibri Light" panose="020F0302020204030204" pitchFamily="34" charset="0"/>
                <a:ea typeface="Roboto" panose="020B0604020202020204" charset="0"/>
                <a:cs typeface="+mn-cs"/>
              </a:rPr>
              <a:t>Steady State - Features </a:t>
            </a:r>
          </a:p>
        </p:txBody>
      </p:sp>
      <p:sp>
        <p:nvSpPr>
          <p:cNvPr id="141" name="Rectangle 1"/>
          <p:cNvSpPr>
            <a:spLocks noChangeArrowheads="1"/>
          </p:cNvSpPr>
          <p:nvPr/>
        </p:nvSpPr>
        <p:spPr bwMode="auto">
          <a:xfrm>
            <a:off x="176860" y="1156900"/>
            <a:ext cx="3116862" cy="1648933"/>
          </a:xfrm>
          <a:prstGeom prst="rect">
            <a:avLst/>
          </a:prstGeom>
          <a:solidFill>
            <a:srgbClr val="FFE0B3">
              <a:alpha val="50196"/>
            </a:srgbClr>
          </a:solidFill>
          <a:ln w="12700">
            <a:noFill/>
            <a:round/>
            <a:headEnd/>
            <a:tailEnd/>
          </a:ln>
        </p:spPr>
        <p:txBody>
          <a:bodyPr wrap="square" lIns="91440" rIns="45720"/>
          <a:lstStyle/>
          <a:p>
            <a:pPr marL="117475" marR="0" lvl="0" indent="-117475" algn="ctr" defTabSz="914400" rtl="0" eaLnBrk="1" fontAlgn="base" latinLnBrk="0" hangingPunct="1">
              <a:lnSpc>
                <a:spcPct val="100000"/>
              </a:lnSpc>
              <a:spcBef>
                <a:spcPts val="600"/>
              </a:spcBef>
              <a:spcAft>
                <a:spcPct val="0"/>
              </a:spcAft>
              <a:buClrTx/>
              <a:buSzTx/>
              <a:buFont typeface="Wingdings" pitchFamily="2" charset="2"/>
              <a:buChar char="§"/>
              <a:tabLst/>
              <a:defRPr/>
            </a:pPr>
            <a:endParaRPr kumimoji="0" lang="en-US" sz="1050" b="0" i="0" u="none" strike="noStrike" kern="120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Arial" pitchFamily="34" charset="0"/>
            </a:endParaRPr>
          </a:p>
        </p:txBody>
      </p:sp>
      <p:sp>
        <p:nvSpPr>
          <p:cNvPr id="142" name="TextBox 141"/>
          <p:cNvSpPr txBox="1"/>
          <p:nvPr/>
        </p:nvSpPr>
        <p:spPr>
          <a:xfrm>
            <a:off x="176860" y="838677"/>
            <a:ext cx="3122236" cy="230304"/>
          </a:xfrm>
          <a:prstGeom prst="rect">
            <a:avLst/>
          </a:prstGeom>
          <a:solidFill>
            <a:schemeClr val="accent1">
              <a:lumMod val="50000"/>
            </a:schemeClr>
          </a:solidFill>
          <a:ln w="12700">
            <a:noFill/>
            <a:round/>
            <a:headEnd/>
            <a:tailEnd/>
          </a:ln>
        </p:spPr>
        <p:txBody>
          <a:bodyPr lIns="45720" tIns="0" rIns="45720" anchor="ctr"/>
          <a:lstStyle>
            <a:defPPr>
              <a:defRPr lang="en-US"/>
            </a:defPPr>
            <a:lvl1pPr>
              <a:defRPr sz="1200" b="1">
                <a:solidFill>
                  <a:srgbClr val="FFFFFF"/>
                </a:solidFill>
                <a:latin typeface="Aria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Calibri Light" panose="020F0302020204030204" pitchFamily="34" charset="0"/>
                <a:ea typeface="Roboto" panose="020B0604020202020204" charset="0"/>
                <a:cs typeface="+mn-cs"/>
              </a:rPr>
              <a:t>Transformation Levers</a:t>
            </a:r>
          </a:p>
        </p:txBody>
      </p:sp>
      <p:sp>
        <p:nvSpPr>
          <p:cNvPr id="143" name="Rectangle 142"/>
          <p:cNvSpPr/>
          <p:nvPr/>
        </p:nvSpPr>
        <p:spPr>
          <a:xfrm>
            <a:off x="544519" y="1415709"/>
            <a:ext cx="2560320" cy="182880"/>
          </a:xfrm>
          <a:prstGeom prst="rect">
            <a:avLst/>
          </a:prstGeom>
          <a:noFill/>
          <a:ln w="12700">
            <a:solidFill>
              <a:srgbClr val="ED8B00"/>
            </a:solidFill>
            <a:round/>
            <a:headEnd/>
            <a:tailEnd/>
          </a:ln>
        </p:spPr>
        <p:txBody>
          <a:bodyPr lIns="45720" tIns="18288" rIns="18288" bIns="18288" anchor="ctr"/>
          <a:lstStyle/>
          <a:p>
            <a:pPr marL="0" marR="0" lvl="0" indent="0" algn="l" defTabSz="914400" rtl="0" eaLnBrk="1" fontAlgn="auto" latinLnBrk="0" hangingPunct="1">
              <a:lnSpc>
                <a:spcPct val="100000"/>
              </a:lnSpc>
              <a:spcBef>
                <a:spcPts val="0"/>
              </a:spcBef>
              <a:spcAft>
                <a:spcPts val="0"/>
              </a:spcAft>
              <a:buClr>
                <a:srgbClr val="1B6BA1"/>
              </a:buClr>
              <a:buSzTx/>
              <a:buFontTx/>
              <a:buNone/>
              <a:tabLst/>
              <a:defRPr/>
            </a:pPr>
            <a:r>
              <a:rPr kumimoji="0" lang="en-US" sz="8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Test Automation (Design &amp; Test Automation execution) </a:t>
            </a:r>
          </a:p>
        </p:txBody>
      </p:sp>
      <p:sp>
        <p:nvSpPr>
          <p:cNvPr id="155" name="TextBox 154"/>
          <p:cNvSpPr txBox="1"/>
          <p:nvPr/>
        </p:nvSpPr>
        <p:spPr bwMode="auto">
          <a:xfrm>
            <a:off x="229238" y="3123238"/>
            <a:ext cx="3141638" cy="369332"/>
          </a:xfrm>
          <a:prstGeom prst="rect">
            <a:avLst/>
          </a:prstGeom>
          <a:noFill/>
          <a:ln w="9525">
            <a:noFill/>
            <a:miter lim="800000"/>
            <a:headEnd/>
            <a:tailEnd/>
          </a:ln>
        </p:spPr>
        <p:txBody>
          <a:bodyPr wrap="square" lIns="0" tIns="0" rIns="0" bIns="0" rtlCol="0" anchor="ctr">
            <a:prstTxWarp prst="textNoShape">
              <a:avLst/>
            </a:prstTxWarp>
            <a:spAutoFit/>
          </a:body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fr-FR"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rPr>
              <a:t>Phase 2-  Transformation and </a:t>
            </a:r>
            <a:r>
              <a:rPr kumimoji="0" lang="fr-FR" b="1" i="0" u="none" strike="noStrike" kern="0" cap="none" spc="0" normalizeH="0" baseline="0" noProof="0" dirty="0" err="1">
                <a:ln>
                  <a:noFill/>
                </a:ln>
                <a:solidFill>
                  <a:schemeClr val="bg1">
                    <a:lumMod val="10000"/>
                  </a:schemeClr>
                </a:solidFill>
                <a:effectLst/>
                <a:uLnTx/>
                <a:uFillTx/>
                <a:latin typeface="Calibri Light" panose="020F0302020204030204" pitchFamily="34" charset="0"/>
                <a:ea typeface="Roboto" panose="020B0604020202020204" charset="0"/>
              </a:rPr>
              <a:t>Continuous</a:t>
            </a:r>
            <a:r>
              <a:rPr kumimoji="0" lang="fr-FR"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rPr>
              <a:t> </a:t>
            </a:r>
            <a:r>
              <a:rPr lang="fr-FR" b="1" kern="0" dirty="0">
                <a:solidFill>
                  <a:schemeClr val="bg1">
                    <a:lumMod val="10000"/>
                  </a:schemeClr>
                </a:solidFill>
                <a:latin typeface="Calibri Light" panose="020F0302020204030204" pitchFamily="34" charset="0"/>
                <a:ea typeface="Roboto" panose="020B0604020202020204" charset="0"/>
              </a:rPr>
              <a:t>Impr</a:t>
            </a:r>
            <a:r>
              <a:rPr kumimoji="0" lang="fr-FR" b="1" i="0" u="none" strike="noStrike" kern="0" cap="none" spc="0" normalizeH="0" baseline="0" noProof="0" dirty="0" err="1">
                <a:ln>
                  <a:noFill/>
                </a:ln>
                <a:solidFill>
                  <a:schemeClr val="bg1">
                    <a:lumMod val="10000"/>
                  </a:schemeClr>
                </a:solidFill>
                <a:effectLst/>
                <a:uLnTx/>
                <a:uFillTx/>
                <a:latin typeface="Calibri Light" panose="020F0302020204030204" pitchFamily="34" charset="0"/>
                <a:ea typeface="Roboto" panose="020B0604020202020204" charset="0"/>
              </a:rPr>
              <a:t>ovement</a:t>
            </a:r>
            <a:endParaRPr kumimoji="0" lang="fr-FR"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endParaRPr>
          </a:p>
        </p:txBody>
      </p:sp>
      <p:sp>
        <p:nvSpPr>
          <p:cNvPr id="156" name="TextBox 155"/>
          <p:cNvSpPr txBox="1"/>
          <p:nvPr/>
        </p:nvSpPr>
        <p:spPr bwMode="auto">
          <a:xfrm>
            <a:off x="238451" y="1173481"/>
            <a:ext cx="3341655" cy="184666"/>
          </a:xfrm>
          <a:prstGeom prst="rect">
            <a:avLst/>
          </a:prstGeom>
          <a:noFill/>
          <a:ln w="9525">
            <a:noFill/>
            <a:miter lim="800000"/>
            <a:headEnd/>
            <a:tailEnd/>
          </a:ln>
        </p:spPr>
        <p:txBody>
          <a:bodyPr wrap="square" lIns="0" tIns="0" rIns="0" bIns="0" rtlCol="0" anchor="ctr">
            <a:prstTxWarp prst="textNoShape">
              <a:avLst/>
            </a:prstTxWarp>
            <a:spAutoFit/>
          </a:bodyPr>
          <a:lstStyle/>
          <a:p>
            <a:pPr marL="0" marR="0" lvl="0" indent="0" algn="l" defTabSz="914290" rtl="0" eaLnBrk="0" fontAlgn="auto" latinLnBrk="0" hangingPunct="0">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Phase 1- Bolster the Basics</a:t>
            </a:r>
          </a:p>
        </p:txBody>
      </p:sp>
      <p:sp>
        <p:nvSpPr>
          <p:cNvPr id="161" name="Rectangle 160"/>
          <p:cNvSpPr/>
          <p:nvPr/>
        </p:nvSpPr>
        <p:spPr>
          <a:xfrm>
            <a:off x="544519" y="1928269"/>
            <a:ext cx="2560320" cy="182880"/>
          </a:xfrm>
          <a:prstGeom prst="rect">
            <a:avLst/>
          </a:prstGeom>
          <a:noFill/>
          <a:ln w="12700">
            <a:solidFill>
              <a:srgbClr val="ED8B00"/>
            </a:solidFill>
            <a:round/>
            <a:headEnd/>
            <a:tailEnd/>
          </a:ln>
        </p:spPr>
        <p:txBody>
          <a:bodyPr lIns="45720" tIns="18288" rIns="18288" bIns="18288" anchor="ctr"/>
          <a:lstStyle/>
          <a:p>
            <a:pPr marL="0" marR="0" lvl="0" indent="0" algn="l" defTabSz="914400" rtl="0" eaLnBrk="1" fontAlgn="auto" latinLnBrk="0" hangingPunct="1">
              <a:lnSpc>
                <a:spcPct val="100000"/>
              </a:lnSpc>
              <a:spcBef>
                <a:spcPts val="0"/>
              </a:spcBef>
              <a:spcAft>
                <a:spcPts val="0"/>
              </a:spcAft>
              <a:buClr>
                <a:srgbClr val="1B6BA1"/>
              </a:buClr>
              <a:buSzTx/>
              <a:buFontTx/>
              <a:buNone/>
              <a:tabLst/>
              <a:defRPr/>
            </a:pPr>
            <a:r>
              <a:rPr kumimoji="0" lang="en-US" sz="9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Scope optimization via Risk Based Testing</a:t>
            </a:r>
          </a:p>
        </p:txBody>
      </p:sp>
      <p:sp>
        <p:nvSpPr>
          <p:cNvPr id="165" name="Rectangle 164"/>
          <p:cNvSpPr/>
          <p:nvPr/>
        </p:nvSpPr>
        <p:spPr>
          <a:xfrm>
            <a:off x="544519" y="1671989"/>
            <a:ext cx="2560320" cy="182880"/>
          </a:xfrm>
          <a:prstGeom prst="rect">
            <a:avLst/>
          </a:prstGeom>
          <a:noFill/>
          <a:ln w="12700">
            <a:solidFill>
              <a:srgbClr val="ED8B00"/>
            </a:solidFill>
            <a:round/>
            <a:headEnd/>
            <a:tailEnd/>
          </a:ln>
        </p:spPr>
        <p:txBody>
          <a:bodyPr lIns="45720" tIns="18288" rIns="18288" bIns="18288" anchor="ctr"/>
          <a:lstStyle/>
          <a:p>
            <a:pPr marL="0" marR="0" lvl="0" indent="0" algn="l" defTabSz="914400" rtl="0" eaLnBrk="1" fontAlgn="auto" latinLnBrk="0" hangingPunct="1">
              <a:lnSpc>
                <a:spcPct val="100000"/>
              </a:lnSpc>
              <a:spcBef>
                <a:spcPts val="0"/>
              </a:spcBef>
              <a:spcAft>
                <a:spcPts val="0"/>
              </a:spcAft>
              <a:buClr>
                <a:srgbClr val="1B6BA1"/>
              </a:buClr>
              <a:buSzTx/>
              <a:buFontTx/>
              <a:buNone/>
              <a:tabLst/>
              <a:defRPr/>
            </a:pPr>
            <a:r>
              <a:rPr kumimoji="0" lang="en-US" sz="9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Defects – Ticket Insights using Machine Learning</a:t>
            </a:r>
          </a:p>
        </p:txBody>
      </p:sp>
      <p:sp>
        <p:nvSpPr>
          <p:cNvPr id="168" name="Isosceles Triangle 167"/>
          <p:cNvSpPr/>
          <p:nvPr/>
        </p:nvSpPr>
        <p:spPr>
          <a:xfrm rot="5400000">
            <a:off x="3234920" y="1855370"/>
            <a:ext cx="522578" cy="217830"/>
          </a:xfrm>
          <a:prstGeom prst="triangle">
            <a:avLst/>
          </a:prstGeom>
          <a:solidFill>
            <a:srgbClr val="FDC742"/>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endParaRPr>
          </a:p>
        </p:txBody>
      </p:sp>
      <p:sp>
        <p:nvSpPr>
          <p:cNvPr id="172" name="Rectangle 171"/>
          <p:cNvSpPr/>
          <p:nvPr/>
        </p:nvSpPr>
        <p:spPr>
          <a:xfrm>
            <a:off x="544519" y="4088829"/>
            <a:ext cx="2560320" cy="182880"/>
          </a:xfrm>
          <a:prstGeom prst="rect">
            <a:avLst/>
          </a:prstGeom>
          <a:noFill/>
          <a:ln w="12700">
            <a:solidFill>
              <a:srgbClr val="0070C0"/>
            </a:solidFill>
            <a:round/>
            <a:headEnd/>
            <a:tailEnd/>
          </a:ln>
        </p:spPr>
        <p:txBody>
          <a:bodyPr lIns="45720" tIns="18288" rIns="18288" bIns="18288" anchor="ctr"/>
          <a:lstStyle/>
          <a:p>
            <a:pPr marL="0" marR="0" indent="0" algn="l" defTabSz="914400" eaLnBrk="1" fontAlgn="auto" latinLnBrk="0" hangingPunct="1">
              <a:lnSpc>
                <a:spcPct val="100000"/>
              </a:lnSpc>
              <a:spcBef>
                <a:spcPts val="0"/>
              </a:spcBef>
              <a:spcAft>
                <a:spcPts val="0"/>
              </a:spcAft>
              <a:buClr>
                <a:srgbClr val="1B6BA1"/>
              </a:buClr>
              <a:buSzTx/>
              <a:buFontTx/>
              <a:buNone/>
              <a:tabLst/>
              <a:defRPr/>
            </a:pPr>
            <a:r>
              <a:rPr lang="en-US" sz="900" kern="0" dirty="0">
                <a:solidFill>
                  <a:schemeClr val="bg1">
                    <a:lumMod val="10000"/>
                  </a:schemeClr>
                </a:solidFill>
                <a:latin typeface="Calibri Light" panose="020F0302020204030204" pitchFamily="34" charset="0"/>
                <a:ea typeface="Roboto" panose="020B0604020202020204" charset="0"/>
              </a:rPr>
              <a:t>Tools License Management</a:t>
            </a:r>
          </a:p>
        </p:txBody>
      </p:sp>
      <p:sp>
        <p:nvSpPr>
          <p:cNvPr id="174" name="Rectangle 173"/>
          <p:cNvSpPr/>
          <p:nvPr/>
        </p:nvSpPr>
        <p:spPr>
          <a:xfrm>
            <a:off x="544519" y="3850929"/>
            <a:ext cx="2560320" cy="182880"/>
          </a:xfrm>
          <a:prstGeom prst="rect">
            <a:avLst/>
          </a:prstGeom>
          <a:noFill/>
          <a:ln w="12700">
            <a:solidFill>
              <a:srgbClr val="0070C0"/>
            </a:solidFill>
            <a:round/>
            <a:headEnd/>
            <a:tailEnd/>
          </a:ln>
        </p:spPr>
        <p:txBody>
          <a:bodyPr lIns="45720" tIns="18288" rIns="18288" bIns="18288" anchor="ctr"/>
          <a:lstStyle/>
          <a:p>
            <a:pPr lvl="0" algn="l" fontAlgn="auto">
              <a:spcBef>
                <a:spcPts val="0"/>
              </a:spcBef>
              <a:spcAft>
                <a:spcPts val="0"/>
              </a:spcAft>
              <a:buClr>
                <a:srgbClr val="1B6BA1"/>
              </a:buClr>
              <a:defRPr/>
            </a:pPr>
            <a:r>
              <a:rPr lang="en-US" sz="900" kern="0" dirty="0">
                <a:solidFill>
                  <a:schemeClr val="bg1">
                    <a:lumMod val="10000"/>
                  </a:schemeClr>
                </a:solidFill>
                <a:latin typeface="Calibri Light" panose="020F0302020204030204" pitchFamily="34" charset="0"/>
                <a:ea typeface="Roboto" panose="020B0604020202020204" charset="0"/>
              </a:rPr>
              <a:t>Test Data Management</a:t>
            </a:r>
          </a:p>
        </p:txBody>
      </p:sp>
      <p:sp>
        <p:nvSpPr>
          <p:cNvPr id="176" name="Oval 175"/>
          <p:cNvSpPr/>
          <p:nvPr/>
        </p:nvSpPr>
        <p:spPr bwMode="auto">
          <a:xfrm>
            <a:off x="3907283" y="2401380"/>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77" name="Pie 176"/>
          <p:cNvSpPr/>
          <p:nvPr/>
        </p:nvSpPr>
        <p:spPr bwMode="auto">
          <a:xfrm>
            <a:off x="3907283" y="2401380"/>
            <a:ext cx="203710" cy="183266"/>
          </a:xfrm>
          <a:prstGeom prst="pie">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4" name="Oval 113"/>
          <p:cNvSpPr/>
          <p:nvPr/>
        </p:nvSpPr>
        <p:spPr bwMode="auto">
          <a:xfrm>
            <a:off x="3907283" y="188760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5" name="Arc 114"/>
          <p:cNvSpPr/>
          <p:nvPr/>
        </p:nvSpPr>
        <p:spPr bwMode="auto">
          <a:xfrm>
            <a:off x="3907283" y="1887606"/>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7" name="Oval 116"/>
          <p:cNvSpPr/>
          <p:nvPr/>
        </p:nvSpPr>
        <p:spPr bwMode="auto">
          <a:xfrm>
            <a:off x="4804439" y="188760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8" name="Oval 117"/>
          <p:cNvSpPr/>
          <p:nvPr/>
        </p:nvSpPr>
        <p:spPr bwMode="auto">
          <a:xfrm>
            <a:off x="5634637" y="188760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9" name="Arc 118"/>
          <p:cNvSpPr/>
          <p:nvPr/>
        </p:nvSpPr>
        <p:spPr bwMode="auto">
          <a:xfrm>
            <a:off x="4804439" y="1887606"/>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20" name="Arc 119"/>
          <p:cNvSpPr/>
          <p:nvPr/>
        </p:nvSpPr>
        <p:spPr bwMode="auto">
          <a:xfrm>
            <a:off x="5634637" y="1887606"/>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69" name="Rectangle 68"/>
          <p:cNvSpPr/>
          <p:nvPr/>
        </p:nvSpPr>
        <p:spPr>
          <a:xfrm>
            <a:off x="529104" y="2188713"/>
            <a:ext cx="2560320" cy="182880"/>
          </a:xfrm>
          <a:prstGeom prst="rect">
            <a:avLst/>
          </a:prstGeom>
          <a:noFill/>
          <a:ln w="12700">
            <a:solidFill>
              <a:srgbClr val="ED8B00"/>
            </a:solidFill>
            <a:round/>
            <a:headEnd/>
            <a:tailEnd/>
          </a:ln>
        </p:spPr>
        <p:txBody>
          <a:bodyPr lIns="45720" tIns="18288" rIns="18288" bIns="18288" anchor="ctr"/>
          <a:lstStyle/>
          <a:p>
            <a:pPr marL="0" marR="0" lvl="0" indent="0" algn="l" defTabSz="914400" rtl="0" eaLnBrk="1" fontAlgn="auto" latinLnBrk="0" hangingPunct="1">
              <a:lnSpc>
                <a:spcPct val="100000"/>
              </a:lnSpc>
              <a:spcBef>
                <a:spcPts val="0"/>
              </a:spcBef>
              <a:spcAft>
                <a:spcPts val="0"/>
              </a:spcAft>
              <a:buClr>
                <a:srgbClr val="1B6BA1"/>
              </a:buClr>
              <a:buSzTx/>
              <a:buFontTx/>
              <a:buNone/>
              <a:tabLst/>
              <a:defRPr/>
            </a:pPr>
            <a:r>
              <a:rPr kumimoji="0" lang="en-US" sz="9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Digital Customer Experience </a:t>
            </a:r>
          </a:p>
        </p:txBody>
      </p:sp>
      <p:sp>
        <p:nvSpPr>
          <p:cNvPr id="74" name="Rectangle 73"/>
          <p:cNvSpPr/>
          <p:nvPr/>
        </p:nvSpPr>
        <p:spPr>
          <a:xfrm>
            <a:off x="529104" y="2444994"/>
            <a:ext cx="2560320" cy="182880"/>
          </a:xfrm>
          <a:prstGeom prst="rect">
            <a:avLst/>
          </a:prstGeom>
          <a:noFill/>
          <a:ln w="12700">
            <a:solidFill>
              <a:srgbClr val="ED8B00"/>
            </a:solidFill>
            <a:round/>
            <a:headEnd/>
            <a:tailEnd/>
          </a:ln>
        </p:spPr>
        <p:txBody>
          <a:bodyPr lIns="45720" tIns="18288" rIns="18288" bIns="18288" anchor="ctr"/>
          <a:lstStyle/>
          <a:p>
            <a:pPr marL="0" marR="0" lvl="0" indent="0" algn="l" defTabSz="914400" rtl="0" eaLnBrk="1" fontAlgn="auto" latinLnBrk="0" hangingPunct="1">
              <a:lnSpc>
                <a:spcPct val="100000"/>
              </a:lnSpc>
              <a:spcBef>
                <a:spcPts val="0"/>
              </a:spcBef>
              <a:spcAft>
                <a:spcPts val="0"/>
              </a:spcAft>
              <a:buClr>
                <a:srgbClr val="1B6BA1"/>
              </a:buClr>
              <a:buSzTx/>
              <a:buFontTx/>
              <a:buNone/>
              <a:tabLst/>
              <a:defRPr/>
            </a:pPr>
            <a:r>
              <a:rPr kumimoji="0" lang="en-US" sz="9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Test Environment Monitoring</a:t>
            </a:r>
          </a:p>
        </p:txBody>
      </p:sp>
      <p:sp>
        <p:nvSpPr>
          <p:cNvPr id="75" name="Rectangle 74"/>
          <p:cNvSpPr/>
          <p:nvPr/>
        </p:nvSpPr>
        <p:spPr>
          <a:xfrm>
            <a:off x="544519" y="3613029"/>
            <a:ext cx="2560320" cy="182880"/>
          </a:xfrm>
          <a:prstGeom prst="rect">
            <a:avLst/>
          </a:prstGeom>
          <a:noFill/>
          <a:ln w="12700">
            <a:solidFill>
              <a:srgbClr val="0070C0"/>
            </a:solidFill>
            <a:round/>
            <a:headEnd/>
            <a:tailEnd/>
          </a:ln>
        </p:spPr>
        <p:txBody>
          <a:bodyPr lIns="45720" tIns="18288" rIns="18288" bIns="18288" anchor="ctr"/>
          <a:lstStyle/>
          <a:p>
            <a:pPr lvl="0" algn="l" fontAlgn="auto">
              <a:spcBef>
                <a:spcPts val="0"/>
              </a:spcBef>
              <a:spcAft>
                <a:spcPts val="0"/>
              </a:spcAft>
              <a:buClr>
                <a:srgbClr val="1B6BA1"/>
              </a:buClr>
              <a:defRPr/>
            </a:pPr>
            <a:r>
              <a:rPr lang="en-US" sz="900" kern="0" dirty="0">
                <a:solidFill>
                  <a:schemeClr val="bg1">
                    <a:lumMod val="10000"/>
                  </a:schemeClr>
                </a:solidFill>
                <a:latin typeface="Calibri Light" panose="020F0302020204030204" pitchFamily="34" charset="0"/>
                <a:ea typeface="Roboto" panose="020B0604020202020204" charset="0"/>
              </a:rPr>
              <a:t>Continuous Integration</a:t>
            </a:r>
          </a:p>
        </p:txBody>
      </p:sp>
      <p:sp>
        <p:nvSpPr>
          <p:cNvPr id="76" name="Rectangle 75"/>
          <p:cNvSpPr/>
          <p:nvPr/>
        </p:nvSpPr>
        <p:spPr>
          <a:xfrm>
            <a:off x="6336697" y="3117373"/>
            <a:ext cx="2496619" cy="1319963"/>
          </a:xfrm>
          <a:prstGeom prst="rect">
            <a:avLst/>
          </a:prstGeom>
          <a:solidFill>
            <a:schemeClr val="accent1">
              <a:lumMod val="20000"/>
              <a:lumOff val="80000"/>
              <a:alpha val="50196"/>
            </a:schemeClr>
          </a:solidFill>
          <a:ln w="12700">
            <a:noFill/>
            <a:round/>
            <a:headEnd/>
            <a:tailEnd/>
          </a:ln>
        </p:spPr>
        <p:txBody>
          <a:bodyPr wrap="square" lIns="91440" rIns="45720"/>
          <a:lstStyle/>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Reduction in Test Data Generation time </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Real Time Monitoring</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Reduction in Change Management Efforts</a:t>
            </a:r>
          </a:p>
          <a:p>
            <a:pPr marL="117475" indent="-117475" algn="l">
              <a:spcBef>
                <a:spcPts val="600"/>
              </a:spcBef>
              <a:buFont typeface="Wingdings" pitchFamily="2" charset="2"/>
              <a:buChar char="§"/>
            </a:pPr>
            <a:r>
              <a:rPr lang="en-US" sz="1050" dirty="0">
                <a:solidFill>
                  <a:schemeClr val="bg1">
                    <a:lumMod val="10000"/>
                  </a:schemeClr>
                </a:solidFill>
                <a:latin typeface="Calibri Light" panose="020F0302020204030204" pitchFamily="34" charset="0"/>
                <a:cs typeface="Arial" pitchFamily="34" charset="0"/>
              </a:rPr>
              <a:t>Optimization of proprietary &amp; Open Source tools </a:t>
            </a:r>
          </a:p>
        </p:txBody>
      </p:sp>
      <p:sp>
        <p:nvSpPr>
          <p:cNvPr id="315" name="Oval 314"/>
          <p:cNvSpPr/>
          <p:nvPr/>
        </p:nvSpPr>
        <p:spPr bwMode="auto">
          <a:xfrm>
            <a:off x="3907283" y="347667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16" name="Oval 315"/>
          <p:cNvSpPr/>
          <p:nvPr/>
        </p:nvSpPr>
        <p:spPr bwMode="auto">
          <a:xfrm>
            <a:off x="4804439" y="3997003"/>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17" name="Oval 316"/>
          <p:cNvSpPr/>
          <p:nvPr/>
        </p:nvSpPr>
        <p:spPr bwMode="auto">
          <a:xfrm>
            <a:off x="3907283" y="3997003"/>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18" name="Pie 176"/>
          <p:cNvSpPr/>
          <p:nvPr/>
        </p:nvSpPr>
        <p:spPr bwMode="auto">
          <a:xfrm>
            <a:off x="3907283" y="3997003"/>
            <a:ext cx="203710" cy="183266"/>
          </a:xfrm>
          <a:prstGeom prst="pie">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19" name="Oval 318"/>
          <p:cNvSpPr/>
          <p:nvPr/>
        </p:nvSpPr>
        <p:spPr bwMode="auto">
          <a:xfrm>
            <a:off x="5634637" y="3997003"/>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0" name="Arc 319"/>
          <p:cNvSpPr/>
          <p:nvPr/>
        </p:nvSpPr>
        <p:spPr bwMode="auto">
          <a:xfrm>
            <a:off x="4804439" y="3997003"/>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1" name="Oval 320"/>
          <p:cNvSpPr/>
          <p:nvPr/>
        </p:nvSpPr>
        <p:spPr bwMode="auto">
          <a:xfrm>
            <a:off x="5634637" y="373719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2" name="Oval 321"/>
          <p:cNvSpPr/>
          <p:nvPr/>
        </p:nvSpPr>
        <p:spPr bwMode="auto">
          <a:xfrm>
            <a:off x="3907283" y="3737196"/>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3" name="Pie 193"/>
          <p:cNvSpPr/>
          <p:nvPr/>
        </p:nvSpPr>
        <p:spPr bwMode="auto">
          <a:xfrm>
            <a:off x="3907283" y="3737196"/>
            <a:ext cx="203710" cy="183266"/>
          </a:xfrm>
          <a:prstGeom prst="pie">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4" name="Arc 323"/>
          <p:cNvSpPr/>
          <p:nvPr/>
        </p:nvSpPr>
        <p:spPr bwMode="auto">
          <a:xfrm>
            <a:off x="5634637" y="3737196"/>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5" name="Oval 324"/>
          <p:cNvSpPr/>
          <p:nvPr/>
        </p:nvSpPr>
        <p:spPr bwMode="auto">
          <a:xfrm>
            <a:off x="4804439" y="3741330"/>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6" name="Oval 325"/>
          <p:cNvSpPr/>
          <p:nvPr/>
        </p:nvSpPr>
        <p:spPr bwMode="auto">
          <a:xfrm>
            <a:off x="5634637" y="3460119"/>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7" name="Arc 326"/>
          <p:cNvSpPr/>
          <p:nvPr/>
        </p:nvSpPr>
        <p:spPr bwMode="auto">
          <a:xfrm>
            <a:off x="5634637" y="3460119"/>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8" name="Oval 327"/>
          <p:cNvSpPr/>
          <p:nvPr/>
        </p:nvSpPr>
        <p:spPr bwMode="auto">
          <a:xfrm>
            <a:off x="4804439" y="3460119"/>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29" name="Arc 328"/>
          <p:cNvSpPr/>
          <p:nvPr/>
        </p:nvSpPr>
        <p:spPr bwMode="auto">
          <a:xfrm>
            <a:off x="4804439" y="3460119"/>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32" name="Oval 331"/>
          <p:cNvSpPr/>
          <p:nvPr/>
        </p:nvSpPr>
        <p:spPr bwMode="auto">
          <a:xfrm>
            <a:off x="4804439" y="2401380"/>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33" name="Arc 332"/>
          <p:cNvSpPr/>
          <p:nvPr/>
        </p:nvSpPr>
        <p:spPr bwMode="auto">
          <a:xfrm>
            <a:off x="4804439" y="2401380"/>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35" name="Oval 334"/>
          <p:cNvSpPr/>
          <p:nvPr/>
        </p:nvSpPr>
        <p:spPr bwMode="auto">
          <a:xfrm>
            <a:off x="3907283" y="2139541"/>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41" name="Oval 340"/>
          <p:cNvSpPr/>
          <p:nvPr/>
        </p:nvSpPr>
        <p:spPr bwMode="auto">
          <a:xfrm>
            <a:off x="4804439" y="2139602"/>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42" name="Arc 341"/>
          <p:cNvSpPr/>
          <p:nvPr/>
        </p:nvSpPr>
        <p:spPr bwMode="auto">
          <a:xfrm>
            <a:off x="4804439" y="2139602"/>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347" name="Isosceles Triangle 346"/>
          <p:cNvSpPr/>
          <p:nvPr/>
        </p:nvSpPr>
        <p:spPr>
          <a:xfrm rot="5400000">
            <a:off x="3234920" y="3696149"/>
            <a:ext cx="522578" cy="217830"/>
          </a:xfrm>
          <a:prstGeom prst="triangle">
            <a:avLst/>
          </a:prstGeom>
          <a:solidFill>
            <a:srgbClr val="FDC742"/>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endParaRPr>
          </a:p>
        </p:txBody>
      </p:sp>
      <p:sp>
        <p:nvSpPr>
          <p:cNvPr id="86" name="Oval 85"/>
          <p:cNvSpPr/>
          <p:nvPr/>
        </p:nvSpPr>
        <p:spPr>
          <a:xfrm>
            <a:off x="294337" y="1447829"/>
            <a:ext cx="195738" cy="154327"/>
          </a:xfrm>
          <a:prstGeom prst="ellipse">
            <a:avLst/>
          </a:prstGeom>
          <a:solidFill>
            <a:srgbClr val="CB6015"/>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1</a:t>
            </a:r>
          </a:p>
        </p:txBody>
      </p:sp>
      <p:sp>
        <p:nvSpPr>
          <p:cNvPr id="87" name="Oval 86"/>
          <p:cNvSpPr/>
          <p:nvPr/>
        </p:nvSpPr>
        <p:spPr>
          <a:xfrm>
            <a:off x="294337" y="1703396"/>
            <a:ext cx="195738" cy="154327"/>
          </a:xfrm>
          <a:prstGeom prst="ellipse">
            <a:avLst/>
          </a:prstGeom>
          <a:solidFill>
            <a:srgbClr val="CB6015"/>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2</a:t>
            </a:r>
          </a:p>
        </p:txBody>
      </p:sp>
      <p:sp>
        <p:nvSpPr>
          <p:cNvPr id="88" name="Oval 87"/>
          <p:cNvSpPr/>
          <p:nvPr/>
        </p:nvSpPr>
        <p:spPr>
          <a:xfrm>
            <a:off x="294337" y="1958963"/>
            <a:ext cx="195738" cy="154327"/>
          </a:xfrm>
          <a:prstGeom prst="ellipse">
            <a:avLst/>
          </a:prstGeom>
          <a:solidFill>
            <a:srgbClr val="CB6015"/>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3</a:t>
            </a:r>
          </a:p>
        </p:txBody>
      </p:sp>
      <p:sp>
        <p:nvSpPr>
          <p:cNvPr id="89" name="Oval 88"/>
          <p:cNvSpPr/>
          <p:nvPr/>
        </p:nvSpPr>
        <p:spPr>
          <a:xfrm>
            <a:off x="294337" y="2214530"/>
            <a:ext cx="195738" cy="154327"/>
          </a:xfrm>
          <a:prstGeom prst="ellipse">
            <a:avLst/>
          </a:prstGeom>
          <a:solidFill>
            <a:srgbClr val="CB6015"/>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4</a:t>
            </a:r>
          </a:p>
        </p:txBody>
      </p:sp>
      <p:sp>
        <p:nvSpPr>
          <p:cNvPr id="90" name="Oval 89"/>
          <p:cNvSpPr/>
          <p:nvPr/>
        </p:nvSpPr>
        <p:spPr>
          <a:xfrm>
            <a:off x="294337" y="2470097"/>
            <a:ext cx="195738" cy="154327"/>
          </a:xfrm>
          <a:prstGeom prst="ellipse">
            <a:avLst/>
          </a:prstGeom>
          <a:solidFill>
            <a:srgbClr val="CB6015"/>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5</a:t>
            </a:r>
          </a:p>
        </p:txBody>
      </p:sp>
      <p:sp>
        <p:nvSpPr>
          <p:cNvPr id="109" name="Oval 108"/>
          <p:cNvSpPr/>
          <p:nvPr/>
        </p:nvSpPr>
        <p:spPr>
          <a:xfrm>
            <a:off x="294337" y="3664459"/>
            <a:ext cx="195738" cy="154327"/>
          </a:xfrm>
          <a:prstGeom prst="ellipse">
            <a:avLst/>
          </a:prstGeom>
          <a:solidFill>
            <a:schemeClr val="accent1">
              <a:lumMod val="60000"/>
              <a:lumOff val="40000"/>
            </a:schemeClr>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1</a:t>
            </a:r>
          </a:p>
        </p:txBody>
      </p:sp>
      <p:sp>
        <p:nvSpPr>
          <p:cNvPr id="110" name="Oval 109"/>
          <p:cNvSpPr/>
          <p:nvPr/>
        </p:nvSpPr>
        <p:spPr>
          <a:xfrm>
            <a:off x="294337" y="3906705"/>
            <a:ext cx="195738" cy="154327"/>
          </a:xfrm>
          <a:prstGeom prst="ellipse">
            <a:avLst/>
          </a:prstGeom>
          <a:solidFill>
            <a:schemeClr val="accent1">
              <a:lumMod val="60000"/>
              <a:lumOff val="40000"/>
            </a:schemeClr>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2</a:t>
            </a:r>
          </a:p>
        </p:txBody>
      </p:sp>
      <p:sp>
        <p:nvSpPr>
          <p:cNvPr id="111" name="Oval 110"/>
          <p:cNvSpPr/>
          <p:nvPr/>
        </p:nvSpPr>
        <p:spPr>
          <a:xfrm>
            <a:off x="294337" y="4118252"/>
            <a:ext cx="195738" cy="154327"/>
          </a:xfrm>
          <a:prstGeom prst="ellipse">
            <a:avLst/>
          </a:prstGeom>
          <a:solidFill>
            <a:schemeClr val="accent1">
              <a:lumMod val="60000"/>
              <a:lumOff val="40000"/>
            </a:schemeClr>
          </a:solidFill>
          <a:ln w="19050">
            <a:noFill/>
            <a:round/>
            <a:headEnd/>
            <a:tailEnd/>
          </a:ln>
        </p:spPr>
        <p:txBody>
          <a:bodyPr wrap="square" lIns="45720" rIns="45720" anchor="ctr"/>
          <a:lstStyle/>
          <a:p>
            <a:pPr algn="ctr" fontAlgn="auto">
              <a:spcBef>
                <a:spcPts val="0"/>
              </a:spcBef>
              <a:spcAft>
                <a:spcPts val="0"/>
              </a:spcAft>
              <a:defRPr/>
            </a:pPr>
            <a:r>
              <a:rPr lang="en-US" sz="900" b="1" kern="0" dirty="0">
                <a:solidFill>
                  <a:schemeClr val="bg1"/>
                </a:solidFill>
                <a:latin typeface="Roboto" panose="020B0604020202020204" charset="0"/>
                <a:ea typeface="Roboto" panose="020B0604020202020204" charset="0"/>
                <a:cs typeface="Arial" pitchFamily="34" charset="0"/>
              </a:rPr>
              <a:t>3</a:t>
            </a:r>
          </a:p>
        </p:txBody>
      </p:sp>
      <p:sp>
        <p:nvSpPr>
          <p:cNvPr id="113" name="Oval 112"/>
          <p:cNvSpPr/>
          <p:nvPr/>
        </p:nvSpPr>
        <p:spPr bwMode="auto">
          <a:xfrm>
            <a:off x="5634637" y="2137940"/>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16" name="Arc 115"/>
          <p:cNvSpPr/>
          <p:nvPr/>
        </p:nvSpPr>
        <p:spPr bwMode="auto">
          <a:xfrm>
            <a:off x="5634637" y="2137940"/>
            <a:ext cx="203710" cy="183266"/>
          </a:xfrm>
          <a:prstGeom prst="arc">
            <a:avLst>
              <a:gd name="adj1" fmla="val 16200000"/>
              <a:gd name="adj2" fmla="val 5452084"/>
            </a:avLst>
          </a:prstGeom>
          <a:solidFill>
            <a:srgbClr val="FFFFFF"/>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sp>
        <p:nvSpPr>
          <p:cNvPr id="123" name="Oval 122"/>
          <p:cNvSpPr/>
          <p:nvPr/>
        </p:nvSpPr>
        <p:spPr bwMode="auto">
          <a:xfrm>
            <a:off x="5634637" y="2400209"/>
            <a:ext cx="203710" cy="183266"/>
          </a:xfrm>
          <a:prstGeom prst="ellipse">
            <a:avLst/>
          </a:prstGeom>
          <a:solidFill>
            <a:sysClr val="window" lastClr="FFFFFF">
              <a:lumMod val="65000"/>
            </a:sysClr>
          </a:solidFill>
          <a:ln w="22225" cap="flat" cmpd="sng" algn="ctr">
            <a:solidFill>
              <a:sysClr val="window" lastClr="FFFFFF">
                <a:lumMod val="50000"/>
              </a:sys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ＭＳ Ｐゴシック" pitchFamily="-12" charset="-128"/>
            </a:endParaRPr>
          </a:p>
        </p:txBody>
      </p:sp>
      <p:cxnSp>
        <p:nvCxnSpPr>
          <p:cNvPr id="112" name="Straight Connector 111">
            <a:extLst>
              <a:ext uri="{FF2B5EF4-FFF2-40B4-BE49-F238E27FC236}">
                <a16:creationId xmlns:a16="http://schemas.microsoft.com/office/drawing/2014/main" id="{C8C63B60-5BE7-4751-8C3B-126437E34184}"/>
              </a:ext>
            </a:extLst>
          </p:cNvPr>
          <p:cNvCxnSpPr>
            <a:cxnSpLocks/>
          </p:cNvCxnSpPr>
          <p:nvPr/>
        </p:nvCxnSpPr>
        <p:spPr>
          <a:xfrm>
            <a:off x="104032" y="3024391"/>
            <a:ext cx="9029694" cy="0"/>
          </a:xfrm>
          <a:prstGeom prst="line">
            <a:avLst/>
          </a:prstGeom>
          <a:noFill/>
          <a:ln w="9525" cap="flat" cmpd="sng" algn="ctr">
            <a:solidFill>
              <a:srgbClr val="FFFFFF">
                <a:lumMod val="65000"/>
              </a:srgbClr>
            </a:solidFill>
            <a:prstDash val="dash"/>
          </a:ln>
          <a:effectLst/>
        </p:spPr>
      </p:cxnSp>
      <p:sp>
        <p:nvSpPr>
          <p:cNvPr id="124" name="Title 1">
            <a:extLst>
              <a:ext uri="{FF2B5EF4-FFF2-40B4-BE49-F238E27FC236}">
                <a16:creationId xmlns:a16="http://schemas.microsoft.com/office/drawing/2014/main" id="{5093F5B7-BADA-44F4-A7DF-6C23B1BA2898}"/>
              </a:ext>
            </a:extLst>
          </p:cNvPr>
          <p:cNvSpPr txBox="1">
            <a:spLocks/>
          </p:cNvSpPr>
          <p:nvPr/>
        </p:nvSpPr>
        <p:spPr bwMode="gray">
          <a:xfrm>
            <a:off x="269877" y="240427"/>
            <a:ext cx="7651497" cy="36933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0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1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20"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25"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a:lstStyle>
          <a:p>
            <a:r>
              <a:rPr lang="en-US" sz="2400" b="1" dirty="0"/>
              <a:t>Our proposed quality levers for assured quality services</a:t>
            </a:r>
            <a:endParaRPr lang="en-US" sz="2400" b="1" kern="1200" dirty="0"/>
          </a:p>
        </p:txBody>
      </p:sp>
      <p:sp>
        <p:nvSpPr>
          <p:cNvPr id="126" name="TextBox 125">
            <a:extLst>
              <a:ext uri="{FF2B5EF4-FFF2-40B4-BE49-F238E27FC236}">
                <a16:creationId xmlns:a16="http://schemas.microsoft.com/office/drawing/2014/main" id="{99664563-76AE-4806-BF67-3BD0F8CAFD9C}"/>
              </a:ext>
            </a:extLst>
          </p:cNvPr>
          <p:cNvSpPr txBox="1"/>
          <p:nvPr/>
        </p:nvSpPr>
        <p:spPr bwMode="auto">
          <a:xfrm>
            <a:off x="5369814" y="3103160"/>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Cost</a:t>
            </a:r>
          </a:p>
        </p:txBody>
      </p:sp>
      <p:sp>
        <p:nvSpPr>
          <p:cNvPr id="127" name="TextBox 126">
            <a:extLst>
              <a:ext uri="{FF2B5EF4-FFF2-40B4-BE49-F238E27FC236}">
                <a16:creationId xmlns:a16="http://schemas.microsoft.com/office/drawing/2014/main" id="{5C813BC3-68D6-4FDD-98FF-AD14BA73547C}"/>
              </a:ext>
            </a:extLst>
          </p:cNvPr>
          <p:cNvSpPr txBox="1"/>
          <p:nvPr/>
        </p:nvSpPr>
        <p:spPr bwMode="auto">
          <a:xfrm>
            <a:off x="3642460" y="3103160"/>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Quality</a:t>
            </a:r>
            <a:endParaRPr kumimoji="0" lang="en-IN" sz="900" b="1" i="0" u="none" strike="noStrike" kern="0" cap="none" spc="0" normalizeH="0" baseline="0" noProof="0" dirty="0" err="1">
              <a:ln>
                <a:noFill/>
              </a:ln>
              <a:solidFill>
                <a:schemeClr val="bg1">
                  <a:lumMod val="10000"/>
                </a:schemeClr>
              </a:solidFill>
              <a:effectLst/>
              <a:uLnTx/>
              <a:uFillTx/>
              <a:latin typeface="Calibri Light" panose="020F0302020204030204" pitchFamily="34" charset="0"/>
              <a:ea typeface="Roboto" panose="020B0604020202020204" charset="0"/>
              <a:cs typeface="+mn-cs"/>
            </a:endParaRPr>
          </a:p>
        </p:txBody>
      </p:sp>
      <p:sp>
        <p:nvSpPr>
          <p:cNvPr id="128" name="TextBox 127">
            <a:extLst>
              <a:ext uri="{FF2B5EF4-FFF2-40B4-BE49-F238E27FC236}">
                <a16:creationId xmlns:a16="http://schemas.microsoft.com/office/drawing/2014/main" id="{8FBAA75B-DB14-46C2-BCA1-6570532965CB}"/>
              </a:ext>
            </a:extLst>
          </p:cNvPr>
          <p:cNvSpPr txBox="1"/>
          <p:nvPr/>
        </p:nvSpPr>
        <p:spPr bwMode="auto">
          <a:xfrm>
            <a:off x="4539616" y="3103160"/>
            <a:ext cx="733357" cy="146592"/>
          </a:xfrm>
          <a:prstGeom prst="rect">
            <a:avLst/>
          </a:prstGeom>
          <a:noFill/>
          <a:ln w="9525">
            <a:noFill/>
            <a:miter lim="800000"/>
            <a:headEnd/>
            <a:tailEnd/>
          </a:ln>
        </p:spPr>
        <p:txBody>
          <a:bodyPr wrap="square" lIns="0" tIns="0" rIns="0" bIns="0" rtlCol="0" anchor="ctr">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chemeClr val="bg1">
                    <a:lumMod val="10000"/>
                  </a:schemeClr>
                </a:solidFill>
                <a:effectLst/>
                <a:uLnTx/>
                <a:uFillTx/>
                <a:latin typeface="Calibri Light" panose="020F0302020204030204" pitchFamily="34" charset="0"/>
                <a:ea typeface="Roboto" panose="020B0604020202020204" charset="0"/>
                <a:cs typeface="+mn-cs"/>
              </a:rPr>
              <a:t>Time to Market</a:t>
            </a:r>
          </a:p>
        </p:txBody>
      </p:sp>
      <p:pic>
        <p:nvPicPr>
          <p:cNvPr id="10" name="Picture 9">
            <a:hlinkClick r:id="rId2" action="ppaction://hlinksldjump"/>
            <a:extLst>
              <a:ext uri="{FF2B5EF4-FFF2-40B4-BE49-F238E27FC236}">
                <a16:creationId xmlns:a16="http://schemas.microsoft.com/office/drawing/2014/main" id="{8E87F638-186F-4425-A662-9C4D41CAA48D}"/>
              </a:ext>
            </a:extLst>
          </p:cNvPr>
          <p:cNvPicPr>
            <a:picLocks noChangeAspect="1"/>
          </p:cNvPicPr>
          <p:nvPr/>
        </p:nvPicPr>
        <p:blipFill>
          <a:blip r:embed="rId3"/>
          <a:stretch>
            <a:fillRect/>
          </a:stretch>
        </p:blipFill>
        <p:spPr>
          <a:xfrm>
            <a:off x="2193085" y="1146214"/>
            <a:ext cx="234415" cy="239010"/>
          </a:xfrm>
          <a:prstGeom prst="rect">
            <a:avLst/>
          </a:prstGeom>
        </p:spPr>
      </p:pic>
      <p:pic>
        <p:nvPicPr>
          <p:cNvPr id="136" name="Picture 135">
            <a:extLst>
              <a:ext uri="{FF2B5EF4-FFF2-40B4-BE49-F238E27FC236}">
                <a16:creationId xmlns:a16="http://schemas.microsoft.com/office/drawing/2014/main" id="{8D251CB0-01D4-455A-A785-A08065CAF78C}"/>
              </a:ext>
            </a:extLst>
          </p:cNvPr>
          <p:cNvPicPr>
            <a:picLocks noChangeAspect="1"/>
          </p:cNvPicPr>
          <p:nvPr/>
        </p:nvPicPr>
        <p:blipFill>
          <a:blip r:embed="rId3"/>
          <a:stretch>
            <a:fillRect/>
          </a:stretch>
        </p:blipFill>
        <p:spPr>
          <a:xfrm>
            <a:off x="2811684" y="3157292"/>
            <a:ext cx="234415" cy="239010"/>
          </a:xfrm>
          <a:prstGeom prst="rect">
            <a:avLst/>
          </a:prstGeom>
        </p:spPr>
      </p:pic>
    </p:spTree>
    <p:extLst>
      <p:ext uri="{BB962C8B-B14F-4D97-AF65-F5344CB8AC3E}">
        <p14:creationId xmlns:p14="http://schemas.microsoft.com/office/powerpoint/2010/main" val="404590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224" y="240429"/>
            <a:ext cx="8401915" cy="369332"/>
          </a:xfrm>
        </p:spPr>
        <p:txBody>
          <a:bodyPr/>
          <a:lstStyle/>
          <a:p>
            <a:r>
              <a:rPr lang="en-US" sz="2400" b="1" kern="1200" dirty="0"/>
              <a:t>Questions Mapping</a:t>
            </a:r>
          </a:p>
        </p:txBody>
      </p:sp>
      <p:graphicFrame>
        <p:nvGraphicFramePr>
          <p:cNvPr id="3" name="Table 2"/>
          <p:cNvGraphicFramePr>
            <a:graphicFrameLocks noGrp="1"/>
          </p:cNvGraphicFramePr>
          <p:nvPr>
            <p:extLst>
              <p:ext uri="{D42A27DB-BD31-4B8C-83A1-F6EECF244321}">
                <p14:modId xmlns:p14="http://schemas.microsoft.com/office/powerpoint/2010/main" val="650098797"/>
              </p:ext>
            </p:extLst>
          </p:nvPr>
        </p:nvGraphicFramePr>
        <p:xfrm>
          <a:off x="462224" y="673288"/>
          <a:ext cx="8301633" cy="3573184"/>
        </p:xfrm>
        <a:graphic>
          <a:graphicData uri="http://schemas.openxmlformats.org/drawingml/2006/table">
            <a:tbl>
              <a:tblPr firstRow="1" bandRow="1">
                <a:tableStyleId>{5940675A-B579-460E-94D1-54222C63F5DA}</a:tableStyleId>
              </a:tblPr>
              <a:tblGrid>
                <a:gridCol w="4394321">
                  <a:extLst>
                    <a:ext uri="{9D8B030D-6E8A-4147-A177-3AD203B41FA5}">
                      <a16:colId xmlns:a16="http://schemas.microsoft.com/office/drawing/2014/main" val="2051710047"/>
                    </a:ext>
                  </a:extLst>
                </a:gridCol>
                <a:gridCol w="902345">
                  <a:extLst>
                    <a:ext uri="{9D8B030D-6E8A-4147-A177-3AD203B41FA5}">
                      <a16:colId xmlns:a16="http://schemas.microsoft.com/office/drawing/2014/main" val="1565956852"/>
                    </a:ext>
                  </a:extLst>
                </a:gridCol>
                <a:gridCol w="3004967">
                  <a:extLst>
                    <a:ext uri="{9D8B030D-6E8A-4147-A177-3AD203B41FA5}">
                      <a16:colId xmlns:a16="http://schemas.microsoft.com/office/drawing/2014/main" val="1134824400"/>
                    </a:ext>
                  </a:extLst>
                </a:gridCol>
              </a:tblGrid>
              <a:tr h="286108">
                <a:tc>
                  <a:txBody>
                    <a:bodyPr/>
                    <a:lstStyle/>
                    <a:p>
                      <a:r>
                        <a:rPr lang="en-US" sz="1400" b="0" i="0" dirty="0">
                          <a:solidFill>
                            <a:schemeClr val="bg1"/>
                          </a:solidFill>
                          <a:latin typeface="Calibri Light" panose="020F0302020204030204" pitchFamily="34" charset="0"/>
                        </a:rPr>
                        <a:t>Questions</a:t>
                      </a:r>
                    </a:p>
                  </a:txBody>
                  <a:tcPr>
                    <a:solidFill>
                      <a:srgbClr val="2C2E8C"/>
                    </a:solidFill>
                  </a:tcPr>
                </a:tc>
                <a:tc>
                  <a:txBody>
                    <a:bodyPr/>
                    <a:lstStyle/>
                    <a:p>
                      <a:r>
                        <a:rPr lang="en-US" sz="1400" b="0" i="0" dirty="0">
                          <a:solidFill>
                            <a:schemeClr val="bg1"/>
                          </a:solidFill>
                          <a:latin typeface="Calibri Light" panose="020F0302020204030204" pitchFamily="34" charset="0"/>
                        </a:rPr>
                        <a:t>  Slide#</a:t>
                      </a:r>
                    </a:p>
                  </a:txBody>
                  <a:tcPr>
                    <a:solidFill>
                      <a:srgbClr val="2C2E8C"/>
                    </a:solidFill>
                  </a:tcPr>
                </a:tc>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400" b="0" i="0" dirty="0">
                          <a:solidFill>
                            <a:schemeClr val="bg1"/>
                          </a:solidFill>
                          <a:latin typeface="Calibri Light" panose="020F0302020204030204" pitchFamily="34" charset="0"/>
                        </a:rPr>
                        <a:t>Remark</a:t>
                      </a:r>
                    </a:p>
                  </a:txBody>
                  <a:tcPr>
                    <a:solidFill>
                      <a:srgbClr val="2C2E8C"/>
                    </a:solidFill>
                  </a:tcPr>
                </a:tc>
                <a:extLst>
                  <a:ext uri="{0D108BD9-81ED-4DB2-BD59-A6C34878D82A}">
                    <a16:rowId xmlns:a16="http://schemas.microsoft.com/office/drawing/2014/main" val="358934218"/>
                  </a:ext>
                </a:extLst>
              </a:tr>
              <a:tr h="371940">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ea typeface="+mn-ea"/>
                          <a:cs typeface="+mn-cs"/>
                        </a:rPr>
                        <a:t>What would the interface look like between development and test? KTs? Daily Standups? …</a:t>
                      </a: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10</a:t>
                      </a: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1131732333"/>
                  </a:ext>
                </a:extLst>
              </a:tr>
              <a:tr h="371940">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dirty="0">
                          <a:solidFill>
                            <a:schemeClr val="bg1">
                              <a:lumMod val="10000"/>
                            </a:schemeClr>
                          </a:solidFill>
                          <a:latin typeface="Calibri Light" panose="020F0302020204030204" pitchFamily="34" charset="0"/>
                        </a:rPr>
                        <a:t>Which documents do you need as input for testing (</a:t>
                      </a:r>
                      <a:r>
                        <a:rPr lang="en-US" sz="1000" b="0" i="0" dirty="0" err="1">
                          <a:solidFill>
                            <a:schemeClr val="bg1">
                              <a:lumMod val="10000"/>
                            </a:schemeClr>
                          </a:solidFill>
                          <a:latin typeface="Calibri Light" panose="020F0302020204030204" pitchFamily="34" charset="0"/>
                        </a:rPr>
                        <a:t>Requirementsspec</a:t>
                      </a:r>
                      <a:r>
                        <a:rPr lang="en-US" sz="1000" b="0" i="0" dirty="0">
                          <a:solidFill>
                            <a:schemeClr val="bg1">
                              <a:lumMod val="10000"/>
                            </a:schemeClr>
                          </a:solidFill>
                          <a:latin typeface="Calibri Light" panose="020F0302020204030204" pitchFamily="34" charset="0"/>
                        </a:rPr>
                        <a:t>, </a:t>
                      </a:r>
                      <a:r>
                        <a:rPr lang="en-US" sz="1000" b="0" i="0" dirty="0" err="1">
                          <a:solidFill>
                            <a:schemeClr val="bg1">
                              <a:lumMod val="10000"/>
                            </a:schemeClr>
                          </a:solidFill>
                          <a:latin typeface="Calibri Light" panose="020F0302020204030204" pitchFamily="34" charset="0"/>
                        </a:rPr>
                        <a:t>Systemspec</a:t>
                      </a:r>
                      <a:r>
                        <a:rPr lang="en-US" sz="1000" b="0" i="0" dirty="0">
                          <a:solidFill>
                            <a:schemeClr val="bg1">
                              <a:lumMod val="10000"/>
                            </a:schemeClr>
                          </a:solidFill>
                          <a:latin typeface="Calibri Light" panose="020F0302020204030204" pitchFamily="34" charset="0"/>
                        </a:rPr>
                        <a:t>, …) ? Do you have examples?</a:t>
                      </a: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9</a:t>
                      </a: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836401004"/>
                  </a:ext>
                </a:extLst>
              </a:tr>
              <a:tr h="243192">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rPr>
                        <a:t>What would the output be like? Can you please provide an example?</a:t>
                      </a:r>
                      <a:endParaRPr lang="en-US" sz="10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9</a:t>
                      </a: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555901090"/>
                  </a:ext>
                </a:extLst>
              </a:tr>
              <a:tr h="243192">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ea typeface="+mn-ea"/>
                          <a:cs typeface="+mn-cs"/>
                        </a:rPr>
                        <a:t>How to organize the handover from testing back for deployment?</a:t>
                      </a: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8</a:t>
                      </a: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3720189279"/>
                  </a:ext>
                </a:extLst>
              </a:tr>
              <a:tr h="514994">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ea typeface="+mn-ea"/>
                          <a:cs typeface="+mn-cs"/>
                        </a:rPr>
                        <a:t>How to ensure that the automated tests will run also in the future? How to inform you about changes that you can adapt the scripts?</a:t>
                      </a:r>
                    </a:p>
                    <a:p>
                      <a:pPr marL="0" marR="0" lvl="0" indent="0" algn="l" defTabSz="779213" rtl="0" eaLnBrk="1" fontAlgn="auto" latinLnBrk="0" hangingPunct="1">
                        <a:lnSpc>
                          <a:spcPct val="100000"/>
                        </a:lnSpc>
                        <a:spcBef>
                          <a:spcPts val="0"/>
                        </a:spcBef>
                        <a:spcAft>
                          <a:spcPts val="0"/>
                        </a:spcAft>
                        <a:buClrTx/>
                        <a:buSzTx/>
                        <a:buFontTx/>
                        <a:buNone/>
                        <a:tabLst/>
                        <a:defRPr/>
                      </a:pPr>
                      <a:endParaRPr lang="en-US" sz="1000" b="0" i="0" kern="1200" dirty="0">
                        <a:solidFill>
                          <a:schemeClr val="bg1">
                            <a:lumMod val="10000"/>
                          </a:schemeClr>
                        </a:solidFill>
                        <a:latin typeface="Calibri Light" panose="020F0302020204030204" pitchFamily="34" charset="0"/>
                        <a:ea typeface="+mn-ea"/>
                        <a:cs typeface="+mn-cs"/>
                      </a:endParaRP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13,</a:t>
                      </a:r>
                      <a:r>
                        <a:rPr lang="en-US" sz="1100" b="0" i="0" kern="1200" baseline="0" dirty="0">
                          <a:solidFill>
                            <a:schemeClr val="bg1">
                              <a:lumMod val="10000"/>
                            </a:schemeClr>
                          </a:solidFill>
                          <a:latin typeface="Calibri Light" panose="020F0302020204030204" pitchFamily="34" charset="0"/>
                          <a:ea typeface="Calibri" panose="020F0502020204030204" pitchFamily="34" charset="0"/>
                          <a:cs typeface="+mn-cs"/>
                        </a:rPr>
                        <a:t> 14</a:t>
                      </a: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731338153"/>
                  </a:ext>
                </a:extLst>
              </a:tr>
              <a:tr h="243192">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ea typeface="+mn-ea"/>
                          <a:cs typeface="+mn-cs"/>
                        </a:rPr>
                        <a:t>Can you work </a:t>
                      </a:r>
                      <a:r>
                        <a:rPr lang="en-US" sz="1000" b="0" i="0" kern="1200" dirty="0" err="1">
                          <a:solidFill>
                            <a:schemeClr val="bg1">
                              <a:lumMod val="10000"/>
                            </a:schemeClr>
                          </a:solidFill>
                          <a:latin typeface="Calibri Light" panose="020F0302020204030204" pitchFamily="34" charset="0"/>
                          <a:ea typeface="+mn-ea"/>
                          <a:cs typeface="+mn-cs"/>
                        </a:rPr>
                        <a:t>GxP</a:t>
                      </a:r>
                      <a:r>
                        <a:rPr lang="en-US" sz="1000" b="0" i="0" kern="1200" dirty="0">
                          <a:solidFill>
                            <a:schemeClr val="bg1">
                              <a:lumMod val="10000"/>
                            </a:schemeClr>
                          </a:solidFill>
                          <a:latin typeface="Calibri Light" panose="020F0302020204030204" pitchFamily="34" charset="0"/>
                          <a:ea typeface="+mn-ea"/>
                          <a:cs typeface="+mn-cs"/>
                        </a:rPr>
                        <a:t> compliant (Templates according to our SOPs </a:t>
                      </a:r>
                      <a:r>
                        <a:rPr lang="en-US" sz="1000" b="0" i="0" kern="1200" dirty="0" err="1">
                          <a:solidFill>
                            <a:schemeClr val="bg1">
                              <a:lumMod val="10000"/>
                            </a:schemeClr>
                          </a:solidFill>
                          <a:latin typeface="Calibri Light" panose="020F0302020204030204" pitchFamily="34" charset="0"/>
                          <a:ea typeface="+mn-ea"/>
                          <a:cs typeface="+mn-cs"/>
                        </a:rPr>
                        <a:t>etc</a:t>
                      </a:r>
                      <a:r>
                        <a:rPr lang="en-US" sz="1000" b="0" i="0" kern="1200" dirty="0">
                          <a:solidFill>
                            <a:schemeClr val="bg1">
                              <a:lumMod val="10000"/>
                            </a:schemeClr>
                          </a:solidFill>
                          <a:latin typeface="Calibri Light" panose="020F0302020204030204" pitchFamily="34" charset="0"/>
                          <a:ea typeface="+mn-ea"/>
                          <a:cs typeface="+mn-cs"/>
                        </a:rPr>
                        <a:t>)?</a:t>
                      </a:r>
                    </a:p>
                  </a:txBody>
                  <a:tcPr/>
                </a:tc>
                <a:tc>
                  <a:txBody>
                    <a:bodyPr/>
                    <a:lstStyle/>
                    <a:p>
                      <a:pPr marL="0" algn="l" defTabSz="779252" rtl="0" eaLnBrk="1" fontAlgn="auto" latinLnBrk="0" hangingPunct="1">
                        <a:spcBef>
                          <a:spcPts val="0"/>
                        </a:spcBef>
                        <a:spcAft>
                          <a:spcPts val="0"/>
                        </a:spcAft>
                        <a:defRPr/>
                      </a:pPr>
                      <a:r>
                        <a:rPr lang="en-US" sz="1100" b="0" i="0" kern="1200" dirty="0">
                          <a:solidFill>
                            <a:schemeClr val="bg1">
                              <a:lumMod val="10000"/>
                            </a:schemeClr>
                          </a:solidFill>
                          <a:latin typeface="Calibri Light" panose="020F0302020204030204" pitchFamily="34" charset="0"/>
                          <a:ea typeface="Calibri" panose="020F0502020204030204" pitchFamily="34" charset="0"/>
                          <a:cs typeface="+mn-cs"/>
                        </a:rPr>
                        <a:t>15</a:t>
                      </a:r>
                    </a:p>
                  </a:txBody>
                  <a:tcPr/>
                </a:tc>
                <a:tc>
                  <a:txBody>
                    <a:bodyPr/>
                    <a:lstStyle/>
                    <a:p>
                      <a:pPr marL="0" algn="l" defTabSz="779252" rtl="0" eaLnBrk="1" fontAlgn="auto" latinLnBrk="0" hangingPunct="1">
                        <a:spcBef>
                          <a:spcPts val="0"/>
                        </a:spcBef>
                        <a:spcAft>
                          <a:spcPts val="0"/>
                        </a:spcAft>
                        <a:defRPr/>
                      </a:pPr>
                      <a:endParaRPr lang="en-US" sz="110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1021193936"/>
                  </a:ext>
                </a:extLst>
              </a:tr>
              <a:tr h="575012">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b="0" i="0" kern="1200" dirty="0">
                          <a:solidFill>
                            <a:schemeClr val="bg1">
                              <a:lumMod val="10000"/>
                            </a:schemeClr>
                          </a:solidFill>
                          <a:latin typeface="Calibri Light" panose="020F0302020204030204" pitchFamily="34" charset="0"/>
                          <a:ea typeface="+mn-ea"/>
                          <a:cs typeface="+mn-cs"/>
                        </a:rPr>
                        <a:t>Who will create the </a:t>
                      </a:r>
                      <a:r>
                        <a:rPr lang="en-US" sz="1000" b="0" i="0" kern="1200" dirty="0" err="1">
                          <a:solidFill>
                            <a:schemeClr val="bg1">
                              <a:lumMod val="10000"/>
                            </a:schemeClr>
                          </a:solidFill>
                          <a:latin typeface="Calibri Light" panose="020F0302020204030204" pitchFamily="34" charset="0"/>
                          <a:ea typeface="+mn-ea"/>
                          <a:cs typeface="+mn-cs"/>
                        </a:rPr>
                        <a:t>testcases</a:t>
                      </a:r>
                      <a:r>
                        <a:rPr lang="en-US" sz="1000" b="0" i="0" kern="1200" dirty="0">
                          <a:solidFill>
                            <a:schemeClr val="bg1">
                              <a:lumMod val="10000"/>
                            </a:schemeClr>
                          </a:solidFill>
                          <a:latin typeface="Calibri Light" panose="020F0302020204030204" pitchFamily="34" charset="0"/>
                          <a:ea typeface="+mn-ea"/>
                          <a:cs typeface="+mn-cs"/>
                        </a:rPr>
                        <a:t>/do the </a:t>
                      </a:r>
                      <a:r>
                        <a:rPr lang="en-US" sz="1000" b="0" i="0" kern="1200" dirty="0" err="1">
                          <a:solidFill>
                            <a:schemeClr val="bg1">
                              <a:lumMod val="10000"/>
                            </a:schemeClr>
                          </a:solidFill>
                          <a:latin typeface="Calibri Light" panose="020F0302020204030204" pitchFamily="34" charset="0"/>
                          <a:ea typeface="+mn-ea"/>
                          <a:cs typeface="+mn-cs"/>
                        </a:rPr>
                        <a:t>testplanning</a:t>
                      </a:r>
                      <a:r>
                        <a:rPr lang="en-US" sz="1000" b="0" i="0" kern="1200" dirty="0">
                          <a:solidFill>
                            <a:schemeClr val="bg1">
                              <a:lumMod val="10000"/>
                            </a:schemeClr>
                          </a:solidFill>
                          <a:latin typeface="Calibri Light" panose="020F0302020204030204" pitchFamily="34" charset="0"/>
                          <a:ea typeface="+mn-ea"/>
                          <a:cs typeface="+mn-cs"/>
                        </a:rPr>
                        <a:t>? The testers? Your </a:t>
                      </a:r>
                      <a:r>
                        <a:rPr lang="en-US" sz="1000" b="0" i="0" kern="1200" dirty="0" err="1">
                          <a:solidFill>
                            <a:schemeClr val="bg1">
                              <a:lumMod val="10000"/>
                            </a:schemeClr>
                          </a:solidFill>
                          <a:latin typeface="Calibri Light" panose="020F0302020204030204" pitchFamily="34" charset="0"/>
                          <a:ea typeface="+mn-ea"/>
                          <a:cs typeface="+mn-cs"/>
                        </a:rPr>
                        <a:t>testmanager</a:t>
                      </a:r>
                      <a:r>
                        <a:rPr lang="en-US" sz="1000" b="0" i="0" kern="1200" dirty="0">
                          <a:solidFill>
                            <a:schemeClr val="bg1">
                              <a:lumMod val="10000"/>
                            </a:schemeClr>
                          </a:solidFill>
                          <a:latin typeface="Calibri Light" panose="020F0302020204030204" pitchFamily="34" charset="0"/>
                          <a:ea typeface="+mn-ea"/>
                          <a:cs typeface="+mn-cs"/>
                        </a:rPr>
                        <a:t>? Our </a:t>
                      </a:r>
                      <a:r>
                        <a:rPr lang="en-US" sz="1000" b="0" i="0" kern="1200" dirty="0" err="1">
                          <a:solidFill>
                            <a:schemeClr val="bg1">
                              <a:lumMod val="10000"/>
                            </a:schemeClr>
                          </a:solidFill>
                          <a:latin typeface="Calibri Light" panose="020F0302020204030204" pitchFamily="34" charset="0"/>
                          <a:ea typeface="+mn-ea"/>
                          <a:cs typeface="+mn-cs"/>
                        </a:rPr>
                        <a:t>testmanager</a:t>
                      </a:r>
                      <a:r>
                        <a:rPr lang="en-US" sz="1000" b="0" i="0" kern="1200" dirty="0">
                          <a:solidFill>
                            <a:schemeClr val="bg1">
                              <a:lumMod val="10000"/>
                            </a:schemeClr>
                          </a:solidFill>
                          <a:latin typeface="Calibri Light" panose="020F0302020204030204" pitchFamily="34" charset="0"/>
                          <a:ea typeface="+mn-ea"/>
                          <a:cs typeface="+mn-cs"/>
                        </a:rPr>
                        <a:t>?</a:t>
                      </a:r>
                    </a:p>
                  </a:txBody>
                  <a:tcPr/>
                </a:tc>
                <a:tc>
                  <a:txBody>
                    <a:bodyPr/>
                    <a:lstStyle/>
                    <a:p>
                      <a:pPr marL="0" algn="l" defTabSz="779252" rtl="0" eaLnBrk="1" fontAlgn="auto" latinLnBrk="0" hangingPunct="1">
                        <a:spcBef>
                          <a:spcPts val="0"/>
                        </a:spcBef>
                        <a:spcAft>
                          <a:spcPts val="0"/>
                        </a:spcAft>
                        <a:defRPr/>
                      </a:pPr>
                      <a:r>
                        <a:rPr lang="en-US" sz="1000" b="0" i="0" kern="1200" dirty="0">
                          <a:solidFill>
                            <a:schemeClr val="bg1">
                              <a:lumMod val="10000"/>
                            </a:schemeClr>
                          </a:solidFill>
                          <a:latin typeface="Calibri Light" panose="020F0302020204030204" pitchFamily="34" charset="0"/>
                          <a:ea typeface="+mn-ea"/>
                          <a:cs typeface="+mn-cs"/>
                        </a:rPr>
                        <a:t>12 (RACI)</a:t>
                      </a:r>
                    </a:p>
                  </a:txBody>
                  <a:tcPr/>
                </a:tc>
                <a:tc>
                  <a:txBody>
                    <a:bodyPr/>
                    <a:lstStyle/>
                    <a:p>
                      <a:pPr marL="0" algn="l" defTabSz="779252" rtl="0" eaLnBrk="1" fontAlgn="auto" latinLnBrk="0" hangingPunct="1">
                        <a:spcBef>
                          <a:spcPts val="0"/>
                        </a:spcBef>
                        <a:spcAft>
                          <a:spcPts val="0"/>
                        </a:spcAft>
                        <a:defRPr/>
                      </a:pPr>
                      <a:r>
                        <a:rPr lang="en-US" sz="1050" b="0" i="0" kern="1200" dirty="0">
                          <a:solidFill>
                            <a:schemeClr val="bg1">
                              <a:lumMod val="10000"/>
                            </a:schemeClr>
                          </a:solidFill>
                          <a:latin typeface="Calibri Light" panose="020F0302020204030204" pitchFamily="34" charset="0"/>
                          <a:ea typeface="Calibri" panose="020F0502020204030204" pitchFamily="34" charset="0"/>
                          <a:cs typeface="+mn-cs"/>
                        </a:rPr>
                        <a:t>LTI will be responsible for creating</a:t>
                      </a:r>
                      <a:r>
                        <a:rPr lang="en-US" sz="1050" b="0" i="0" kern="1200" baseline="0" dirty="0">
                          <a:solidFill>
                            <a:schemeClr val="bg1">
                              <a:lumMod val="10000"/>
                            </a:schemeClr>
                          </a:solidFill>
                          <a:latin typeface="Calibri Light" panose="020F0302020204030204" pitchFamily="34" charset="0"/>
                          <a:ea typeface="Calibri" panose="020F0502020204030204" pitchFamily="34" charset="0"/>
                          <a:cs typeface="+mn-cs"/>
                        </a:rPr>
                        <a:t> Test Cases in consultation with Business SMEs</a:t>
                      </a:r>
                      <a:endParaRPr lang="en-US" sz="105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1313606154"/>
                  </a:ext>
                </a:extLst>
              </a:tr>
              <a:tr h="575012">
                <a:tc>
                  <a:txBody>
                    <a:bodyPr/>
                    <a:lstStyle/>
                    <a:p>
                      <a:pPr marL="0" marR="0" lvl="0" indent="0" algn="l" defTabSz="779213" rtl="0" eaLnBrk="1" fontAlgn="auto" latinLnBrk="0" hangingPunct="1">
                        <a:lnSpc>
                          <a:spcPct val="100000"/>
                        </a:lnSpc>
                        <a:spcBef>
                          <a:spcPts val="0"/>
                        </a:spcBef>
                        <a:spcAft>
                          <a:spcPts val="0"/>
                        </a:spcAft>
                        <a:buClrTx/>
                        <a:buSzTx/>
                        <a:buFontTx/>
                        <a:buNone/>
                        <a:tabLst/>
                        <a:defRPr/>
                      </a:pPr>
                      <a:r>
                        <a:rPr lang="en-US" sz="1000" dirty="0">
                          <a:solidFill>
                            <a:schemeClr val="bg1">
                              <a:lumMod val="10000"/>
                            </a:schemeClr>
                          </a:solidFill>
                          <a:latin typeface="Calibri" panose="020F0502020204030204" pitchFamily="34" charset="0"/>
                          <a:ea typeface="Calibri" panose="020F0502020204030204" pitchFamily="34" charset="0"/>
                        </a:rPr>
                        <a:t>Which KPIs are </a:t>
                      </a:r>
                      <a:r>
                        <a:rPr lang="en-US" sz="1000" b="0" i="0" kern="1200" dirty="0">
                          <a:solidFill>
                            <a:schemeClr val="bg1">
                              <a:lumMod val="10000"/>
                            </a:schemeClr>
                          </a:solidFill>
                          <a:latin typeface="Calibri Light" panose="020F0302020204030204" pitchFamily="34" charset="0"/>
                          <a:ea typeface="+mn-ea"/>
                          <a:cs typeface="+mn-cs"/>
                        </a:rPr>
                        <a:t>in place? What would be your recommendation?</a:t>
                      </a:r>
                    </a:p>
                  </a:txBody>
                  <a:tcPr/>
                </a:tc>
                <a:tc>
                  <a:txBody>
                    <a:bodyPr/>
                    <a:lstStyle/>
                    <a:p>
                      <a:pPr marL="0" algn="l" defTabSz="779252" rtl="0" eaLnBrk="1" fontAlgn="auto" latinLnBrk="0" hangingPunct="1">
                        <a:spcBef>
                          <a:spcPts val="0"/>
                        </a:spcBef>
                        <a:spcAft>
                          <a:spcPts val="0"/>
                        </a:spcAft>
                        <a:defRPr/>
                      </a:pPr>
                      <a:r>
                        <a:rPr lang="en-US" sz="1000" b="0" i="0" kern="1200" dirty="0">
                          <a:solidFill>
                            <a:schemeClr val="bg1">
                              <a:lumMod val="10000"/>
                            </a:schemeClr>
                          </a:solidFill>
                          <a:latin typeface="Calibri Light" panose="020F0302020204030204" pitchFamily="34" charset="0"/>
                          <a:ea typeface="+mn-ea"/>
                          <a:cs typeface="+mn-cs"/>
                        </a:rPr>
                        <a:t>16</a:t>
                      </a:r>
                    </a:p>
                  </a:txBody>
                  <a:tcPr/>
                </a:tc>
                <a:tc>
                  <a:txBody>
                    <a:bodyPr/>
                    <a:lstStyle/>
                    <a:p>
                      <a:pPr marL="0" algn="l" defTabSz="779252" rtl="0" eaLnBrk="1" fontAlgn="auto" latinLnBrk="0" hangingPunct="1">
                        <a:spcBef>
                          <a:spcPts val="0"/>
                        </a:spcBef>
                        <a:spcAft>
                          <a:spcPts val="0"/>
                        </a:spcAft>
                        <a:defRPr/>
                      </a:pPr>
                      <a:endParaRPr lang="en-US" sz="1050" b="0" i="0" kern="1200" dirty="0">
                        <a:solidFill>
                          <a:schemeClr val="bg1">
                            <a:lumMod val="10000"/>
                          </a:schemeClr>
                        </a:solidFill>
                        <a:latin typeface="Calibri Light" panose="020F0302020204030204" pitchFamily="34" charset="0"/>
                        <a:ea typeface="Calibri" panose="020F0502020204030204" pitchFamily="34" charset="0"/>
                        <a:cs typeface="+mn-cs"/>
                      </a:endParaRPr>
                    </a:p>
                  </a:txBody>
                  <a:tcPr/>
                </a:tc>
                <a:extLst>
                  <a:ext uri="{0D108BD9-81ED-4DB2-BD59-A6C34878D82A}">
                    <a16:rowId xmlns:a16="http://schemas.microsoft.com/office/drawing/2014/main" val="1745649521"/>
                  </a:ext>
                </a:extLst>
              </a:tr>
            </a:tbl>
          </a:graphicData>
        </a:graphic>
      </p:graphicFrame>
    </p:spTree>
    <p:extLst>
      <p:ext uri="{BB962C8B-B14F-4D97-AF65-F5344CB8AC3E}">
        <p14:creationId xmlns:p14="http://schemas.microsoft.com/office/powerpoint/2010/main" val="243950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Phase 1- Bolster the Basics</a:t>
            </a:r>
          </a:p>
        </p:txBody>
      </p:sp>
    </p:spTree>
    <p:extLst>
      <p:ext uri="{BB962C8B-B14F-4D97-AF65-F5344CB8AC3E}">
        <p14:creationId xmlns:p14="http://schemas.microsoft.com/office/powerpoint/2010/main" val="173524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0D4B1B-CA43-46CE-A767-C0A50EB16E53}"/>
              </a:ext>
            </a:extLst>
          </p:cNvPr>
          <p:cNvSpPr>
            <a:spLocks noGrp="1"/>
          </p:cNvSpPr>
          <p:nvPr>
            <p:ph type="title"/>
          </p:nvPr>
        </p:nvSpPr>
        <p:spPr/>
        <p:txBody>
          <a:bodyPr/>
          <a:lstStyle/>
          <a:p>
            <a:r>
              <a:rPr lang="en-US" dirty="0"/>
              <a:t>Key Solution Levers for bolstering the basics</a:t>
            </a:r>
          </a:p>
        </p:txBody>
      </p:sp>
      <p:sp>
        <p:nvSpPr>
          <p:cNvPr id="23" name="Line Callout 2 (Accent Bar) 11">
            <a:extLst>
              <a:ext uri="{FF2B5EF4-FFF2-40B4-BE49-F238E27FC236}">
                <a16:creationId xmlns:a16="http://schemas.microsoft.com/office/drawing/2014/main" id="{F9018B6C-DDA4-48FB-AC02-2F9315837C08}"/>
              </a:ext>
            </a:extLst>
          </p:cNvPr>
          <p:cNvSpPr/>
          <p:nvPr/>
        </p:nvSpPr>
        <p:spPr bwMode="auto">
          <a:xfrm>
            <a:off x="6136675" y="1002644"/>
            <a:ext cx="3083520" cy="867306"/>
          </a:xfrm>
          <a:prstGeom prst="accentCallout2">
            <a:avLst>
              <a:gd name="adj1" fmla="val 59050"/>
              <a:gd name="adj2" fmla="val -7854"/>
              <a:gd name="adj3" fmla="val 36616"/>
              <a:gd name="adj4" fmla="val -21252"/>
              <a:gd name="adj5" fmla="val 8413"/>
              <a:gd name="adj6" fmla="val -28048"/>
            </a:avLst>
          </a:prstGeom>
          <a:noFill/>
          <a:ln w="381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4" name="Line Callout 2 (Accent Bar) 13">
            <a:extLst>
              <a:ext uri="{FF2B5EF4-FFF2-40B4-BE49-F238E27FC236}">
                <a16:creationId xmlns:a16="http://schemas.microsoft.com/office/drawing/2014/main" id="{38B58153-705B-4882-883E-ADA7389C316B}"/>
              </a:ext>
            </a:extLst>
          </p:cNvPr>
          <p:cNvSpPr/>
          <p:nvPr/>
        </p:nvSpPr>
        <p:spPr bwMode="auto">
          <a:xfrm flipV="1">
            <a:off x="5719583" y="2434601"/>
            <a:ext cx="3190802" cy="1085232"/>
          </a:xfrm>
          <a:prstGeom prst="accentCallout2">
            <a:avLst>
              <a:gd name="adj1" fmla="val 31910"/>
              <a:gd name="adj2" fmla="val 6062"/>
              <a:gd name="adj3" fmla="val 32593"/>
              <a:gd name="adj4" fmla="val -8462"/>
              <a:gd name="adj5" fmla="val 53663"/>
              <a:gd name="adj6" fmla="val -14777"/>
            </a:avLst>
          </a:prstGeom>
          <a:noFill/>
          <a:ln w="381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5" name="Line Callout 2 (Accent Bar) 14">
            <a:extLst>
              <a:ext uri="{FF2B5EF4-FFF2-40B4-BE49-F238E27FC236}">
                <a16:creationId xmlns:a16="http://schemas.microsoft.com/office/drawing/2014/main" id="{89B67948-E2A6-4C80-921D-5D1AF09A9DB2}"/>
              </a:ext>
            </a:extLst>
          </p:cNvPr>
          <p:cNvSpPr/>
          <p:nvPr/>
        </p:nvSpPr>
        <p:spPr bwMode="auto">
          <a:xfrm flipH="1" flipV="1">
            <a:off x="156311" y="3725725"/>
            <a:ext cx="3083520" cy="727162"/>
          </a:xfrm>
          <a:prstGeom prst="accentCallout2">
            <a:avLst>
              <a:gd name="adj1" fmla="val 43978"/>
              <a:gd name="adj2" fmla="val -2387"/>
              <a:gd name="adj3" fmla="val 65354"/>
              <a:gd name="adj4" fmla="val -16015"/>
              <a:gd name="adj5" fmla="val 111990"/>
              <a:gd name="adj6" fmla="val -23447"/>
            </a:avLst>
          </a:prstGeom>
          <a:noFill/>
          <a:ln w="381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26" name="TextBox 25">
            <a:extLst>
              <a:ext uri="{FF2B5EF4-FFF2-40B4-BE49-F238E27FC236}">
                <a16:creationId xmlns:a16="http://schemas.microsoft.com/office/drawing/2014/main" id="{633969FB-C6B5-4F03-86D7-44C642EBBFD3}"/>
              </a:ext>
            </a:extLst>
          </p:cNvPr>
          <p:cNvSpPr txBox="1"/>
          <p:nvPr/>
        </p:nvSpPr>
        <p:spPr>
          <a:xfrm>
            <a:off x="5892828" y="784719"/>
            <a:ext cx="2915871" cy="276999"/>
          </a:xfrm>
          <a:prstGeom prst="rect">
            <a:avLst/>
          </a:prstGeom>
          <a:noFill/>
        </p:spPr>
        <p:txBody>
          <a:bodyPr wrap="square" rtlCol="0">
            <a:spAutoFit/>
          </a:bodyPr>
          <a:lstStyle/>
          <a:p>
            <a:pPr algn="just">
              <a:spcAft>
                <a:spcPts val="600"/>
              </a:spcAft>
            </a:pPr>
            <a:r>
              <a:rPr lang="en-US" b="1" dirty="0">
                <a:solidFill>
                  <a:srgbClr val="0070C0"/>
                </a:solidFill>
                <a:latin typeface="Calibri Light" panose="020F0302020204030204" pitchFamily="34" charset="0"/>
                <a:ea typeface="+mj-ea"/>
              </a:rPr>
              <a:t>Scope optimization via Risk Based Testing</a:t>
            </a:r>
          </a:p>
        </p:txBody>
      </p:sp>
      <p:sp>
        <p:nvSpPr>
          <p:cNvPr id="27" name="TextBox 26">
            <a:extLst>
              <a:ext uri="{FF2B5EF4-FFF2-40B4-BE49-F238E27FC236}">
                <a16:creationId xmlns:a16="http://schemas.microsoft.com/office/drawing/2014/main" id="{B6DB0DD1-0CDF-4A6F-946E-67FB14D8A652}"/>
              </a:ext>
            </a:extLst>
          </p:cNvPr>
          <p:cNvSpPr txBox="1"/>
          <p:nvPr/>
        </p:nvSpPr>
        <p:spPr>
          <a:xfrm>
            <a:off x="156312" y="3034072"/>
            <a:ext cx="3131735" cy="1646605"/>
          </a:xfrm>
          <a:prstGeom prst="rect">
            <a:avLst/>
          </a:prstGeom>
          <a:noFill/>
        </p:spPr>
        <p:txBody>
          <a:bodyPr wrap="square" rtlCol="0">
            <a:spAutoFit/>
          </a:bodyPr>
          <a:lstStyle/>
          <a:p>
            <a:pPr algn="just">
              <a:spcAft>
                <a:spcPts val="600"/>
              </a:spcAft>
            </a:pPr>
            <a:r>
              <a:rPr lang="en-US" b="1" baseline="0" dirty="0">
                <a:solidFill>
                  <a:srgbClr val="0070C0"/>
                </a:solidFill>
                <a:latin typeface="Calibri Light" panose="020F0302020204030204" pitchFamily="34" charset="0"/>
                <a:ea typeface="+mj-ea"/>
              </a:rPr>
              <a:t>User Experience Testing</a:t>
            </a:r>
            <a:r>
              <a:rPr lang="en-US" b="1" dirty="0">
                <a:solidFill>
                  <a:srgbClr val="0070C0"/>
                </a:solidFill>
                <a:latin typeface="Calibri Light" panose="020F0302020204030204" pitchFamily="34" charset="0"/>
                <a:ea typeface="+mj-ea"/>
              </a:rPr>
              <a:t>:</a:t>
            </a:r>
          </a:p>
          <a:p>
            <a:pPr lvl="0" algn="just"/>
            <a:r>
              <a:rPr lang="en-US" sz="1050" b="1" dirty="0">
                <a:solidFill>
                  <a:schemeClr val="bg1">
                    <a:lumMod val="10000"/>
                  </a:schemeClr>
                </a:solidFill>
                <a:latin typeface="Calibri Light" panose="020F0302020204030204" pitchFamily="34" charset="0"/>
              </a:rPr>
              <a:t>User behavior mapping on web applications with help of DICE framework</a:t>
            </a:r>
            <a:endParaRPr lang="en-CA" sz="1050" b="1" dirty="0">
              <a:solidFill>
                <a:schemeClr val="bg1">
                  <a:lumMod val="10000"/>
                </a:schemeClr>
              </a:solidFill>
              <a:latin typeface="Calibri Light" panose="020F0302020204030204" pitchFamily="34" charset="0"/>
            </a:endParaRPr>
          </a:p>
          <a:p>
            <a:pPr marL="171450" lvl="0" indent="-171450" algn="just">
              <a:buFont typeface="Arial" panose="020B0604020202020204" pitchFamily="34" charset="0"/>
              <a:buChar char="•"/>
            </a:pPr>
            <a:r>
              <a:rPr lang="en-CA" sz="1050" b="1" dirty="0">
                <a:solidFill>
                  <a:schemeClr val="bg1">
                    <a:lumMod val="10000"/>
                  </a:schemeClr>
                </a:solidFill>
                <a:latin typeface="Calibri Light" panose="020F0302020204030204" pitchFamily="34" charset="0"/>
              </a:rPr>
              <a:t>MUTE </a:t>
            </a:r>
            <a:r>
              <a:rPr lang="en-CA" sz="1050" dirty="0">
                <a:solidFill>
                  <a:schemeClr val="bg1">
                    <a:lumMod val="10000"/>
                  </a:schemeClr>
                </a:solidFill>
                <a:latin typeface="Calibri Light" panose="020F0302020204030204" pitchFamily="34" charset="0"/>
              </a:rPr>
              <a:t>– for measuring customer perception and sentiments</a:t>
            </a:r>
            <a:endParaRPr lang="en-US" sz="1050" dirty="0">
              <a:solidFill>
                <a:schemeClr val="bg1">
                  <a:lumMod val="10000"/>
                </a:schemeClr>
              </a:solidFill>
              <a:latin typeface="Calibri Light" panose="020F0302020204030204" pitchFamily="34" charset="0"/>
            </a:endParaRPr>
          </a:p>
          <a:p>
            <a:pPr marL="171450" lvl="0" indent="-171450" algn="l">
              <a:buFont typeface="Arial" panose="020B0604020202020204" pitchFamily="34" charset="0"/>
              <a:buChar char="•"/>
            </a:pPr>
            <a:r>
              <a:rPr lang="en-CA" sz="1050" b="1" dirty="0">
                <a:solidFill>
                  <a:schemeClr val="bg1">
                    <a:lumMod val="10000"/>
                  </a:schemeClr>
                </a:solidFill>
                <a:latin typeface="Calibri Light" panose="020F0302020204030204" pitchFamily="34" charset="0"/>
              </a:rPr>
              <a:t>Performance Experience</a:t>
            </a:r>
            <a:r>
              <a:rPr lang="en-CA" sz="1050" dirty="0">
                <a:solidFill>
                  <a:schemeClr val="bg1">
                    <a:lumMod val="10000"/>
                  </a:schemeClr>
                </a:solidFill>
                <a:latin typeface="Calibri Light" panose="020F0302020204030204" pitchFamily="34" charset="0"/>
              </a:rPr>
              <a:t>: Measure the performance dimension of customer experience</a:t>
            </a:r>
            <a:endParaRPr lang="en-US" sz="1050" dirty="0">
              <a:solidFill>
                <a:schemeClr val="bg1">
                  <a:lumMod val="10000"/>
                </a:schemeClr>
              </a:solidFill>
              <a:latin typeface="Calibri Light" panose="020F0302020204030204" pitchFamily="34" charset="0"/>
            </a:endParaRPr>
          </a:p>
          <a:p>
            <a:pPr marL="171450" lvl="0" indent="-171450" algn="just">
              <a:buFont typeface="Arial" panose="020B0604020202020204" pitchFamily="34" charset="0"/>
              <a:buChar char="•"/>
            </a:pPr>
            <a:r>
              <a:rPr lang="en-CA" sz="1050" b="1" dirty="0" err="1">
                <a:solidFill>
                  <a:schemeClr val="bg1">
                    <a:lumMod val="10000"/>
                  </a:schemeClr>
                </a:solidFill>
                <a:latin typeface="Calibri Light" panose="020F0302020204030204" pitchFamily="34" charset="0"/>
              </a:rPr>
              <a:t>WebCASA</a:t>
            </a:r>
            <a:r>
              <a:rPr lang="en-CA" sz="1050" b="1" dirty="0">
                <a:solidFill>
                  <a:schemeClr val="bg1">
                    <a:lumMod val="10000"/>
                  </a:schemeClr>
                </a:solidFill>
                <a:latin typeface="Calibri Light" panose="020F0302020204030204" pitchFamily="34" charset="0"/>
              </a:rPr>
              <a:t> </a:t>
            </a:r>
            <a:r>
              <a:rPr lang="en-CA" sz="1050" dirty="0">
                <a:solidFill>
                  <a:schemeClr val="bg1">
                    <a:lumMod val="10000"/>
                  </a:schemeClr>
                </a:solidFill>
                <a:latin typeface="Calibri Light" panose="020F0302020204030204" pitchFamily="34" charset="0"/>
              </a:rPr>
              <a:t>– Discoverability, Accessibility, Security and Omni-Channel Experience</a:t>
            </a:r>
          </a:p>
        </p:txBody>
      </p:sp>
      <p:pic>
        <p:nvPicPr>
          <p:cNvPr id="28" name="Picture 27">
            <a:extLst>
              <a:ext uri="{FF2B5EF4-FFF2-40B4-BE49-F238E27FC236}">
                <a16:creationId xmlns:a16="http://schemas.microsoft.com/office/drawing/2014/main" id="{8E0884D3-B482-4AB9-AA15-A6C516549E9B}"/>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784544" y="4553239"/>
            <a:ext cx="694581" cy="161142"/>
          </a:xfrm>
          <a:prstGeom prst="rect">
            <a:avLst/>
          </a:prstGeom>
        </p:spPr>
      </p:pic>
      <p:pic>
        <p:nvPicPr>
          <p:cNvPr id="29" name="Picture 28">
            <a:extLst>
              <a:ext uri="{FF2B5EF4-FFF2-40B4-BE49-F238E27FC236}">
                <a16:creationId xmlns:a16="http://schemas.microsoft.com/office/drawing/2014/main" id="{A38AC3ED-1A5F-46BC-991A-3AE83DD7CF6D}"/>
              </a:ext>
            </a:extLst>
          </p:cNvPr>
          <p:cNvPicPr>
            <a:picLocks noChangeAspect="1"/>
          </p:cNvPicPr>
          <p:nvPr/>
        </p:nvPicPr>
        <p:blipFill>
          <a:blip r:embed="rId3"/>
          <a:stretch>
            <a:fillRect/>
          </a:stretch>
        </p:blipFill>
        <p:spPr>
          <a:xfrm>
            <a:off x="2028701" y="4452887"/>
            <a:ext cx="800288" cy="393438"/>
          </a:xfrm>
          <a:prstGeom prst="rect">
            <a:avLst/>
          </a:prstGeom>
        </p:spPr>
      </p:pic>
      <p:pic>
        <p:nvPicPr>
          <p:cNvPr id="30" name="Picture 29">
            <a:extLst>
              <a:ext uri="{FF2B5EF4-FFF2-40B4-BE49-F238E27FC236}">
                <a16:creationId xmlns:a16="http://schemas.microsoft.com/office/drawing/2014/main" id="{A7739B3B-3D67-4058-B95B-14D504AFB8C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83668" y="3034072"/>
            <a:ext cx="645177" cy="227034"/>
          </a:xfrm>
          <a:prstGeom prst="rect">
            <a:avLst/>
          </a:prstGeom>
        </p:spPr>
      </p:pic>
      <p:cxnSp>
        <p:nvCxnSpPr>
          <p:cNvPr id="40" name="Straight Connector 39">
            <a:extLst>
              <a:ext uri="{FF2B5EF4-FFF2-40B4-BE49-F238E27FC236}">
                <a16:creationId xmlns:a16="http://schemas.microsoft.com/office/drawing/2014/main" id="{98F0B2D6-9013-4D43-BD10-82F0DAA6F897}"/>
              </a:ext>
            </a:extLst>
          </p:cNvPr>
          <p:cNvCxnSpPr/>
          <p:nvPr/>
        </p:nvCxnSpPr>
        <p:spPr bwMode="auto">
          <a:xfrm>
            <a:off x="257107" y="3291928"/>
            <a:ext cx="1463040" cy="0"/>
          </a:xfrm>
          <a:prstGeom prst="line">
            <a:avLst/>
          </a:prstGeom>
          <a:solidFill>
            <a:schemeClr val="folHlink"/>
          </a:solidFill>
          <a:ln w="6350" cap="flat" cmpd="sng" algn="ctr">
            <a:solidFill>
              <a:schemeClr val="accent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a:extLst>
              <a:ext uri="{FF2B5EF4-FFF2-40B4-BE49-F238E27FC236}">
                <a16:creationId xmlns:a16="http://schemas.microsoft.com/office/drawing/2014/main" id="{AC6071DF-5A50-4DD6-AB73-4FB23C11388F}"/>
              </a:ext>
            </a:extLst>
          </p:cNvPr>
          <p:cNvCxnSpPr/>
          <p:nvPr/>
        </p:nvCxnSpPr>
        <p:spPr bwMode="auto">
          <a:xfrm>
            <a:off x="5974818" y="1016815"/>
            <a:ext cx="1005840" cy="0"/>
          </a:xfrm>
          <a:prstGeom prst="line">
            <a:avLst/>
          </a:prstGeom>
          <a:solidFill>
            <a:schemeClr val="folHlink"/>
          </a:solidFill>
          <a:ln w="6350" cap="flat" cmpd="sng" algn="ctr">
            <a:solidFill>
              <a:schemeClr val="accent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Circular Arrow 6">
            <a:extLst>
              <a:ext uri="{FF2B5EF4-FFF2-40B4-BE49-F238E27FC236}">
                <a16:creationId xmlns:a16="http://schemas.microsoft.com/office/drawing/2014/main" id="{20FDF439-17E1-4131-B690-B1A1E2A9B5FD}"/>
              </a:ext>
            </a:extLst>
          </p:cNvPr>
          <p:cNvSpPr/>
          <p:nvPr/>
        </p:nvSpPr>
        <p:spPr>
          <a:xfrm rot="497970">
            <a:off x="4086276" y="2212489"/>
            <a:ext cx="1230320" cy="1084382"/>
          </a:xfrm>
          <a:prstGeom prst="circularArrow">
            <a:avLst>
              <a:gd name="adj1" fmla="val 10980"/>
              <a:gd name="adj2" fmla="val 1142322"/>
              <a:gd name="adj3" fmla="val 4500000"/>
              <a:gd name="adj4" fmla="val 14675996"/>
              <a:gd name="adj5" fmla="val 12500"/>
            </a:avLst>
          </a:prstGeom>
          <a:solidFill>
            <a:schemeClr val="tx1">
              <a:lumMod val="60000"/>
              <a:lumOff val="40000"/>
            </a:schemeClr>
          </a:solidFill>
          <a:ln>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49" name="Shape 48">
            <a:extLst>
              <a:ext uri="{FF2B5EF4-FFF2-40B4-BE49-F238E27FC236}">
                <a16:creationId xmlns:a16="http://schemas.microsoft.com/office/drawing/2014/main" id="{B10A8041-AC10-4DDE-8020-764C0929B1D1}"/>
              </a:ext>
            </a:extLst>
          </p:cNvPr>
          <p:cNvSpPr/>
          <p:nvPr/>
        </p:nvSpPr>
        <p:spPr>
          <a:xfrm rot="20678513">
            <a:off x="3818857" y="2935903"/>
            <a:ext cx="1164416" cy="1180736"/>
          </a:xfrm>
          <a:prstGeom prst="leftCircularArrow">
            <a:avLst>
              <a:gd name="adj1" fmla="val 10980"/>
              <a:gd name="adj2" fmla="val 1142322"/>
              <a:gd name="adj3" fmla="val 6300000"/>
              <a:gd name="adj4" fmla="val 18900000"/>
              <a:gd name="adj5" fmla="val 12500"/>
            </a:avLst>
          </a:prstGeom>
          <a:solidFill>
            <a:schemeClr val="tx2">
              <a:lumMod val="75000"/>
            </a:schemeClr>
          </a:solidFill>
          <a:ln>
            <a:noFill/>
          </a:ln>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53" name="Circular Arrow 6">
            <a:extLst>
              <a:ext uri="{FF2B5EF4-FFF2-40B4-BE49-F238E27FC236}">
                <a16:creationId xmlns:a16="http://schemas.microsoft.com/office/drawing/2014/main" id="{0D393C65-83DF-443D-A3C6-86B2C84C7C04}"/>
              </a:ext>
            </a:extLst>
          </p:cNvPr>
          <p:cNvSpPr/>
          <p:nvPr/>
        </p:nvSpPr>
        <p:spPr>
          <a:xfrm rot="497970">
            <a:off x="4086277" y="597322"/>
            <a:ext cx="1230320" cy="1084382"/>
          </a:xfrm>
          <a:prstGeom prst="circularArrow">
            <a:avLst>
              <a:gd name="adj1" fmla="val 10980"/>
              <a:gd name="adj2" fmla="val 1142322"/>
              <a:gd name="adj3" fmla="val 4500000"/>
              <a:gd name="adj4" fmla="val 14675996"/>
              <a:gd name="adj5" fmla="val 12500"/>
            </a:avLst>
          </a:prstGeom>
          <a:solidFill>
            <a:schemeClr val="tx1">
              <a:lumMod val="60000"/>
              <a:lumOff val="40000"/>
            </a:schemeClr>
          </a:solidFill>
          <a:ln>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4" name="Shape 53">
            <a:extLst>
              <a:ext uri="{FF2B5EF4-FFF2-40B4-BE49-F238E27FC236}">
                <a16:creationId xmlns:a16="http://schemas.microsoft.com/office/drawing/2014/main" id="{10023BCB-6E1E-4C41-A18A-035E7F19864B}"/>
              </a:ext>
            </a:extLst>
          </p:cNvPr>
          <p:cNvSpPr/>
          <p:nvPr/>
        </p:nvSpPr>
        <p:spPr>
          <a:xfrm rot="20678513">
            <a:off x="3818858" y="1320736"/>
            <a:ext cx="1164416" cy="1180736"/>
          </a:xfrm>
          <a:prstGeom prst="leftCircularArrow">
            <a:avLst>
              <a:gd name="adj1" fmla="val 10980"/>
              <a:gd name="adj2" fmla="val 1142322"/>
              <a:gd name="adj3" fmla="val 6300000"/>
              <a:gd name="adj4" fmla="val 18900000"/>
              <a:gd name="adj5" fmla="val 12500"/>
            </a:avLst>
          </a:prstGeom>
          <a:solidFill>
            <a:schemeClr val="tx2">
              <a:lumMod val="75000"/>
            </a:schemeClr>
          </a:solidFill>
          <a:ln>
            <a:noFill/>
          </a:ln>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55" name="Circular Arrow 6">
            <a:extLst>
              <a:ext uri="{FF2B5EF4-FFF2-40B4-BE49-F238E27FC236}">
                <a16:creationId xmlns:a16="http://schemas.microsoft.com/office/drawing/2014/main" id="{0766CFD9-424A-47C3-A3C9-FD0F4DD9B9EF}"/>
              </a:ext>
            </a:extLst>
          </p:cNvPr>
          <p:cNvSpPr/>
          <p:nvPr/>
        </p:nvSpPr>
        <p:spPr>
          <a:xfrm rot="497970">
            <a:off x="4071305" y="3766028"/>
            <a:ext cx="1230320" cy="1084382"/>
          </a:xfrm>
          <a:prstGeom prst="circularArrow">
            <a:avLst>
              <a:gd name="adj1" fmla="val 10980"/>
              <a:gd name="adj2" fmla="val 1142322"/>
              <a:gd name="adj3" fmla="val 4500000"/>
              <a:gd name="adj4" fmla="val 14675996"/>
              <a:gd name="adj5" fmla="val 12500"/>
            </a:avLst>
          </a:prstGeom>
          <a:solidFill>
            <a:schemeClr val="tx1">
              <a:lumMod val="60000"/>
              <a:lumOff val="40000"/>
            </a:schemeClr>
          </a:solidFill>
          <a:ln>
            <a:noFill/>
          </a:ln>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56" name="Line Callout 2 (Accent Bar) 14">
            <a:extLst>
              <a:ext uri="{FF2B5EF4-FFF2-40B4-BE49-F238E27FC236}">
                <a16:creationId xmlns:a16="http://schemas.microsoft.com/office/drawing/2014/main" id="{483A9A12-A191-4DE8-8B27-C8F72D95087C}"/>
              </a:ext>
            </a:extLst>
          </p:cNvPr>
          <p:cNvSpPr/>
          <p:nvPr/>
        </p:nvSpPr>
        <p:spPr bwMode="auto">
          <a:xfrm flipH="1" flipV="1">
            <a:off x="77699" y="1858274"/>
            <a:ext cx="3083520" cy="727162"/>
          </a:xfrm>
          <a:prstGeom prst="accentCallout2">
            <a:avLst>
              <a:gd name="adj1" fmla="val 43978"/>
              <a:gd name="adj2" fmla="val -2387"/>
              <a:gd name="adj3" fmla="val 65354"/>
              <a:gd name="adj4" fmla="val -16015"/>
              <a:gd name="adj5" fmla="val 111990"/>
              <a:gd name="adj6" fmla="val -23447"/>
            </a:avLst>
          </a:prstGeom>
          <a:noFill/>
          <a:ln w="381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57" name="TextBox 56">
            <a:extLst>
              <a:ext uri="{FF2B5EF4-FFF2-40B4-BE49-F238E27FC236}">
                <a16:creationId xmlns:a16="http://schemas.microsoft.com/office/drawing/2014/main" id="{6CB6619C-D220-4BA2-AA6B-65462398CE6F}"/>
              </a:ext>
            </a:extLst>
          </p:cNvPr>
          <p:cNvSpPr txBox="1"/>
          <p:nvPr/>
        </p:nvSpPr>
        <p:spPr>
          <a:xfrm>
            <a:off x="77700" y="1514609"/>
            <a:ext cx="3131735" cy="276999"/>
          </a:xfrm>
          <a:prstGeom prst="rect">
            <a:avLst/>
          </a:prstGeom>
          <a:noFill/>
        </p:spPr>
        <p:txBody>
          <a:bodyPr wrap="square" rtlCol="0">
            <a:spAutoFit/>
          </a:bodyPr>
          <a:lstStyle/>
          <a:p>
            <a:pPr algn="just">
              <a:spcAft>
                <a:spcPts val="600"/>
              </a:spcAft>
            </a:pPr>
            <a:r>
              <a:rPr lang="en-US" b="1" dirty="0">
                <a:solidFill>
                  <a:srgbClr val="0070C0"/>
                </a:solidFill>
                <a:latin typeface="Calibri Light" panose="020F0302020204030204" pitchFamily="34" charset="0"/>
                <a:ea typeface="+mj-ea"/>
              </a:rPr>
              <a:t>Test Automation</a:t>
            </a:r>
          </a:p>
        </p:txBody>
      </p:sp>
      <p:cxnSp>
        <p:nvCxnSpPr>
          <p:cNvPr id="61" name="Straight Connector 60">
            <a:extLst>
              <a:ext uri="{FF2B5EF4-FFF2-40B4-BE49-F238E27FC236}">
                <a16:creationId xmlns:a16="http://schemas.microsoft.com/office/drawing/2014/main" id="{54C9F88D-0A39-4549-BA63-E2352A8ED72B}"/>
              </a:ext>
            </a:extLst>
          </p:cNvPr>
          <p:cNvCxnSpPr/>
          <p:nvPr/>
        </p:nvCxnSpPr>
        <p:spPr bwMode="auto">
          <a:xfrm>
            <a:off x="178495" y="1772465"/>
            <a:ext cx="1463040" cy="0"/>
          </a:xfrm>
          <a:prstGeom prst="line">
            <a:avLst/>
          </a:prstGeom>
          <a:solidFill>
            <a:schemeClr val="folHlink"/>
          </a:solidFill>
          <a:ln w="6350" cap="flat" cmpd="sng" algn="ctr">
            <a:solidFill>
              <a:schemeClr val="accent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6CD87032-8AC6-476B-BFEC-B61C057833F6}"/>
              </a:ext>
            </a:extLst>
          </p:cNvPr>
          <p:cNvSpPr txBox="1"/>
          <p:nvPr/>
        </p:nvSpPr>
        <p:spPr>
          <a:xfrm>
            <a:off x="5948268" y="2204089"/>
            <a:ext cx="2860431" cy="276999"/>
          </a:xfrm>
          <a:prstGeom prst="rect">
            <a:avLst/>
          </a:prstGeom>
          <a:noFill/>
        </p:spPr>
        <p:txBody>
          <a:bodyPr wrap="square" rtlCol="0">
            <a:spAutoFit/>
          </a:bodyPr>
          <a:lstStyle/>
          <a:p>
            <a:pPr algn="just">
              <a:spcAft>
                <a:spcPts val="600"/>
              </a:spcAft>
            </a:pPr>
            <a:r>
              <a:rPr lang="en-US" b="1" dirty="0">
                <a:solidFill>
                  <a:srgbClr val="0070C0"/>
                </a:solidFill>
                <a:latin typeface="Calibri Light" panose="020F0302020204030204" pitchFamily="34" charset="0"/>
                <a:ea typeface="+mj-ea"/>
              </a:rPr>
              <a:t>Defects – Ticket Insights </a:t>
            </a:r>
          </a:p>
        </p:txBody>
      </p:sp>
      <p:cxnSp>
        <p:nvCxnSpPr>
          <p:cNvPr id="65" name="Straight Connector 64">
            <a:extLst>
              <a:ext uri="{FF2B5EF4-FFF2-40B4-BE49-F238E27FC236}">
                <a16:creationId xmlns:a16="http://schemas.microsoft.com/office/drawing/2014/main" id="{52E491C3-6AA8-4FA3-8AA8-4955E441C76F}"/>
              </a:ext>
            </a:extLst>
          </p:cNvPr>
          <p:cNvCxnSpPr/>
          <p:nvPr/>
        </p:nvCxnSpPr>
        <p:spPr bwMode="auto">
          <a:xfrm>
            <a:off x="5974818" y="2453885"/>
            <a:ext cx="1005840" cy="0"/>
          </a:xfrm>
          <a:prstGeom prst="line">
            <a:avLst/>
          </a:prstGeom>
          <a:solidFill>
            <a:schemeClr val="folHlink"/>
          </a:solidFill>
          <a:ln w="6350" cap="flat" cmpd="sng" algn="ctr">
            <a:solidFill>
              <a:schemeClr val="accent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Line Callout 2 (Accent Bar) 13">
            <a:extLst>
              <a:ext uri="{FF2B5EF4-FFF2-40B4-BE49-F238E27FC236}">
                <a16:creationId xmlns:a16="http://schemas.microsoft.com/office/drawing/2014/main" id="{B4AEAFCC-FD6A-4EDF-8AC0-CA19A46664B8}"/>
              </a:ext>
            </a:extLst>
          </p:cNvPr>
          <p:cNvSpPr/>
          <p:nvPr/>
        </p:nvSpPr>
        <p:spPr bwMode="auto">
          <a:xfrm flipV="1">
            <a:off x="5719583" y="3822395"/>
            <a:ext cx="3190802" cy="1085232"/>
          </a:xfrm>
          <a:prstGeom prst="accentCallout2">
            <a:avLst>
              <a:gd name="adj1" fmla="val 31910"/>
              <a:gd name="adj2" fmla="val 6062"/>
              <a:gd name="adj3" fmla="val 39614"/>
              <a:gd name="adj4" fmla="val -6870"/>
              <a:gd name="adj5" fmla="val 54834"/>
              <a:gd name="adj6" fmla="val -14379"/>
            </a:avLst>
          </a:prstGeom>
          <a:noFill/>
          <a:ln w="38100" cap="flat" cmpd="sng" algn="ctr">
            <a:solidFill>
              <a:schemeClr val="tx1">
                <a:lumMod val="60000"/>
                <a:lumOff val="40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Arial" pitchFamily="34" charset="0"/>
              <a:ea typeface="+mj-ea"/>
            </a:endParaRPr>
          </a:p>
        </p:txBody>
      </p:sp>
      <p:sp>
        <p:nvSpPr>
          <p:cNvPr id="67" name="TextBox 66">
            <a:extLst>
              <a:ext uri="{FF2B5EF4-FFF2-40B4-BE49-F238E27FC236}">
                <a16:creationId xmlns:a16="http://schemas.microsoft.com/office/drawing/2014/main" id="{E60AEDA0-D287-455F-A7F6-A644868F4492}"/>
              </a:ext>
            </a:extLst>
          </p:cNvPr>
          <p:cNvSpPr txBox="1"/>
          <p:nvPr/>
        </p:nvSpPr>
        <p:spPr>
          <a:xfrm>
            <a:off x="5948268" y="3591883"/>
            <a:ext cx="2915871" cy="276999"/>
          </a:xfrm>
          <a:prstGeom prst="rect">
            <a:avLst/>
          </a:prstGeom>
          <a:noFill/>
        </p:spPr>
        <p:txBody>
          <a:bodyPr wrap="square" rtlCol="0">
            <a:spAutoFit/>
          </a:bodyPr>
          <a:lstStyle/>
          <a:p>
            <a:pPr algn="just">
              <a:spcAft>
                <a:spcPts val="600"/>
              </a:spcAft>
            </a:pPr>
            <a:r>
              <a:rPr lang="en-US" b="1" dirty="0">
                <a:solidFill>
                  <a:srgbClr val="0070C0"/>
                </a:solidFill>
                <a:latin typeface="Calibri Light" panose="020F0302020204030204" pitchFamily="34" charset="0"/>
                <a:ea typeface="+mj-ea"/>
              </a:rPr>
              <a:t>Test Environment </a:t>
            </a:r>
            <a:r>
              <a:rPr lang="en-US" b="1" dirty="0">
                <a:solidFill>
                  <a:srgbClr val="FF0000"/>
                </a:solidFill>
                <a:latin typeface="Calibri Light" panose="020F0302020204030204" pitchFamily="34" charset="0"/>
                <a:ea typeface="+mj-ea"/>
              </a:rPr>
              <a:t>Management</a:t>
            </a:r>
          </a:p>
        </p:txBody>
      </p:sp>
      <p:cxnSp>
        <p:nvCxnSpPr>
          <p:cNvPr id="68" name="Straight Connector 67">
            <a:extLst>
              <a:ext uri="{FF2B5EF4-FFF2-40B4-BE49-F238E27FC236}">
                <a16:creationId xmlns:a16="http://schemas.microsoft.com/office/drawing/2014/main" id="{1D1187BB-C5F2-4C09-89AB-25E5E088ED55}"/>
              </a:ext>
            </a:extLst>
          </p:cNvPr>
          <p:cNvCxnSpPr/>
          <p:nvPr/>
        </p:nvCxnSpPr>
        <p:spPr bwMode="auto">
          <a:xfrm>
            <a:off x="5974818" y="3841679"/>
            <a:ext cx="1005840" cy="0"/>
          </a:xfrm>
          <a:prstGeom prst="line">
            <a:avLst/>
          </a:prstGeom>
          <a:solidFill>
            <a:schemeClr val="folHlink"/>
          </a:solidFill>
          <a:ln w="6350" cap="flat" cmpd="sng" algn="ctr">
            <a:solidFill>
              <a:schemeClr val="accent3"/>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9" name="Oval 68">
            <a:extLst>
              <a:ext uri="{FF2B5EF4-FFF2-40B4-BE49-F238E27FC236}">
                <a16:creationId xmlns:a16="http://schemas.microsoft.com/office/drawing/2014/main" id="{CFCF7713-4EAB-4C59-B06D-2824671088BE}"/>
              </a:ext>
            </a:extLst>
          </p:cNvPr>
          <p:cNvSpPr/>
          <p:nvPr/>
        </p:nvSpPr>
        <p:spPr>
          <a:xfrm>
            <a:off x="4550266" y="913948"/>
            <a:ext cx="457200" cy="457200"/>
          </a:xfrm>
          <a:prstGeom prst="ellipse">
            <a:avLst/>
          </a:prstGeom>
          <a:solidFill>
            <a:srgbClr val="CB6015"/>
          </a:solidFill>
          <a:ln w="19050">
            <a:noFill/>
            <a:round/>
            <a:headEnd/>
            <a:tailEnd/>
          </a:ln>
        </p:spPr>
        <p:txBody>
          <a:bodyPr wrap="square" lIns="45720" rIns="45720" anchor="ctr"/>
          <a:lstStyle/>
          <a:p>
            <a:pPr fontAlgn="auto">
              <a:spcBef>
                <a:spcPts val="0"/>
              </a:spcBef>
              <a:spcAft>
                <a:spcPts val="0"/>
              </a:spcAft>
              <a:defRPr/>
            </a:pPr>
            <a:r>
              <a:rPr lang="en-US" sz="1800" b="1" kern="0" dirty="0">
                <a:solidFill>
                  <a:schemeClr val="bg1"/>
                </a:solidFill>
                <a:latin typeface="Calibri" panose="020F0502020204030204" pitchFamily="34" charset="0"/>
                <a:ea typeface="Roboto" panose="020B0604020202020204" charset="0"/>
                <a:cs typeface="Calibri" panose="020F0502020204030204" pitchFamily="34" charset="0"/>
              </a:rPr>
              <a:t>1</a:t>
            </a:r>
          </a:p>
        </p:txBody>
      </p:sp>
      <p:sp>
        <p:nvSpPr>
          <p:cNvPr id="71" name="Oval 70">
            <a:extLst>
              <a:ext uri="{FF2B5EF4-FFF2-40B4-BE49-F238E27FC236}">
                <a16:creationId xmlns:a16="http://schemas.microsoft.com/office/drawing/2014/main" id="{B5AE5021-476F-4D40-9D79-328264B00C63}"/>
              </a:ext>
            </a:extLst>
          </p:cNvPr>
          <p:cNvSpPr/>
          <p:nvPr/>
        </p:nvSpPr>
        <p:spPr>
          <a:xfrm>
            <a:off x="4111190" y="1680112"/>
            <a:ext cx="457200" cy="457200"/>
          </a:xfrm>
          <a:prstGeom prst="ellipse">
            <a:avLst/>
          </a:prstGeom>
          <a:solidFill>
            <a:srgbClr val="CB6015"/>
          </a:solidFill>
          <a:ln w="19050">
            <a:noFill/>
            <a:round/>
            <a:headEnd/>
            <a:tailEnd/>
          </a:ln>
        </p:spPr>
        <p:txBody>
          <a:bodyPr wrap="square" lIns="45720" rIns="45720" anchor="ctr"/>
          <a:lstStyle/>
          <a:p>
            <a:pPr fontAlgn="auto">
              <a:spcBef>
                <a:spcPts val="0"/>
              </a:spcBef>
              <a:spcAft>
                <a:spcPts val="0"/>
              </a:spcAft>
              <a:defRPr/>
            </a:pPr>
            <a:r>
              <a:rPr lang="en-US" sz="1800" b="1" kern="0" dirty="0">
                <a:solidFill>
                  <a:schemeClr val="bg1"/>
                </a:solidFill>
                <a:latin typeface="Calibri" panose="020F0502020204030204" pitchFamily="34" charset="0"/>
                <a:ea typeface="Roboto" panose="020B0604020202020204" charset="0"/>
                <a:cs typeface="Calibri" panose="020F0502020204030204" pitchFamily="34" charset="0"/>
              </a:rPr>
              <a:t>2</a:t>
            </a:r>
          </a:p>
        </p:txBody>
      </p:sp>
      <p:sp>
        <p:nvSpPr>
          <p:cNvPr id="72" name="Oval 71">
            <a:extLst>
              <a:ext uri="{FF2B5EF4-FFF2-40B4-BE49-F238E27FC236}">
                <a16:creationId xmlns:a16="http://schemas.microsoft.com/office/drawing/2014/main" id="{7AEA83F8-288C-4F62-A2E8-5D567C976E2D}"/>
              </a:ext>
            </a:extLst>
          </p:cNvPr>
          <p:cNvSpPr/>
          <p:nvPr/>
        </p:nvSpPr>
        <p:spPr>
          <a:xfrm>
            <a:off x="4568390" y="2556150"/>
            <a:ext cx="457200" cy="457200"/>
          </a:xfrm>
          <a:prstGeom prst="ellipse">
            <a:avLst/>
          </a:prstGeom>
          <a:solidFill>
            <a:srgbClr val="CB6015"/>
          </a:solidFill>
          <a:ln w="19050">
            <a:noFill/>
            <a:round/>
            <a:headEnd/>
            <a:tailEnd/>
          </a:ln>
        </p:spPr>
        <p:txBody>
          <a:bodyPr wrap="square" lIns="45720" rIns="45720" anchor="ctr"/>
          <a:lstStyle/>
          <a:p>
            <a:pPr fontAlgn="auto">
              <a:spcBef>
                <a:spcPts val="0"/>
              </a:spcBef>
              <a:spcAft>
                <a:spcPts val="0"/>
              </a:spcAft>
              <a:defRPr/>
            </a:pPr>
            <a:r>
              <a:rPr lang="en-US" sz="1800" b="1" kern="0" dirty="0">
                <a:solidFill>
                  <a:schemeClr val="bg1"/>
                </a:solidFill>
                <a:latin typeface="Calibri" panose="020F0502020204030204" pitchFamily="34" charset="0"/>
                <a:ea typeface="Roboto" panose="020B0604020202020204" charset="0"/>
                <a:cs typeface="Calibri" panose="020F0502020204030204" pitchFamily="34" charset="0"/>
              </a:rPr>
              <a:t>3</a:t>
            </a:r>
          </a:p>
        </p:txBody>
      </p:sp>
      <p:sp>
        <p:nvSpPr>
          <p:cNvPr id="73" name="Oval 72">
            <a:extLst>
              <a:ext uri="{FF2B5EF4-FFF2-40B4-BE49-F238E27FC236}">
                <a16:creationId xmlns:a16="http://schemas.microsoft.com/office/drawing/2014/main" id="{7CE3BB39-7449-415A-8E5D-336A7CA991BD}"/>
              </a:ext>
            </a:extLst>
          </p:cNvPr>
          <p:cNvSpPr/>
          <p:nvPr/>
        </p:nvSpPr>
        <p:spPr>
          <a:xfrm>
            <a:off x="4550266" y="4079619"/>
            <a:ext cx="457200" cy="457200"/>
          </a:xfrm>
          <a:prstGeom prst="ellipse">
            <a:avLst/>
          </a:prstGeom>
          <a:solidFill>
            <a:srgbClr val="CB6015"/>
          </a:solidFill>
          <a:ln w="19050">
            <a:noFill/>
            <a:round/>
            <a:headEnd/>
            <a:tailEnd/>
          </a:ln>
        </p:spPr>
        <p:txBody>
          <a:bodyPr wrap="square" lIns="45720" rIns="45720" anchor="ctr"/>
          <a:lstStyle/>
          <a:p>
            <a:pPr fontAlgn="auto">
              <a:spcBef>
                <a:spcPts val="0"/>
              </a:spcBef>
              <a:spcAft>
                <a:spcPts val="0"/>
              </a:spcAft>
              <a:defRPr/>
            </a:pPr>
            <a:r>
              <a:rPr lang="en-US" sz="1800" b="1" kern="0" dirty="0">
                <a:solidFill>
                  <a:schemeClr val="bg1"/>
                </a:solidFill>
                <a:latin typeface="Calibri" panose="020F0502020204030204" pitchFamily="34" charset="0"/>
                <a:ea typeface="Roboto" panose="020B0604020202020204" charset="0"/>
                <a:cs typeface="Calibri" panose="020F0502020204030204" pitchFamily="34" charset="0"/>
              </a:rPr>
              <a:t>5</a:t>
            </a:r>
          </a:p>
        </p:txBody>
      </p:sp>
      <p:sp>
        <p:nvSpPr>
          <p:cNvPr id="74" name="Oval 73">
            <a:extLst>
              <a:ext uri="{FF2B5EF4-FFF2-40B4-BE49-F238E27FC236}">
                <a16:creationId xmlns:a16="http://schemas.microsoft.com/office/drawing/2014/main" id="{E9E27612-7366-4AAB-9A5A-4CCD1A35857F}"/>
              </a:ext>
            </a:extLst>
          </p:cNvPr>
          <p:cNvSpPr/>
          <p:nvPr/>
        </p:nvSpPr>
        <p:spPr>
          <a:xfrm>
            <a:off x="4093066" y="3333621"/>
            <a:ext cx="457200" cy="457200"/>
          </a:xfrm>
          <a:prstGeom prst="ellipse">
            <a:avLst/>
          </a:prstGeom>
          <a:solidFill>
            <a:srgbClr val="CB6015"/>
          </a:solidFill>
          <a:ln w="19050">
            <a:noFill/>
            <a:round/>
            <a:headEnd/>
            <a:tailEnd/>
          </a:ln>
        </p:spPr>
        <p:txBody>
          <a:bodyPr wrap="square" lIns="45720" rIns="45720" anchor="ctr"/>
          <a:lstStyle/>
          <a:p>
            <a:pPr fontAlgn="auto">
              <a:spcBef>
                <a:spcPts val="0"/>
              </a:spcBef>
              <a:spcAft>
                <a:spcPts val="0"/>
              </a:spcAft>
              <a:defRPr/>
            </a:pPr>
            <a:r>
              <a:rPr lang="en-US" sz="1800" b="1" kern="0" dirty="0">
                <a:solidFill>
                  <a:schemeClr val="bg1"/>
                </a:solidFill>
                <a:latin typeface="Calibri" panose="020F0502020204030204" pitchFamily="34" charset="0"/>
                <a:ea typeface="Roboto" panose="020B0604020202020204" charset="0"/>
                <a:cs typeface="Calibri" panose="020F0502020204030204" pitchFamily="34" charset="0"/>
              </a:rPr>
              <a:t>4</a:t>
            </a:r>
          </a:p>
        </p:txBody>
      </p:sp>
      <p:sp>
        <p:nvSpPr>
          <p:cNvPr id="32" name="Rectangle 31"/>
          <p:cNvSpPr/>
          <p:nvPr/>
        </p:nvSpPr>
        <p:spPr>
          <a:xfrm>
            <a:off x="77699" y="1836495"/>
            <a:ext cx="2497335" cy="656590"/>
          </a:xfrm>
          <a:prstGeom prst="rect">
            <a:avLst/>
          </a:prstGeom>
        </p:spPr>
        <p:txBody>
          <a:bodyPr wrap="square">
            <a:spAutoFit/>
          </a:bodyPr>
          <a:lstStyle/>
          <a:p>
            <a:pPr marL="133350" indent="-133350" algn="l">
              <a:lnSpc>
                <a:spcPts val="1125"/>
              </a:lnSpc>
              <a:buFont typeface="Arial" panose="020B0604020202020204" pitchFamily="34" charset="0"/>
              <a:buChar char="•"/>
            </a:pPr>
            <a:r>
              <a:rPr lang="en-US" sz="1000" dirty="0">
                <a:solidFill>
                  <a:prstClr val="black"/>
                </a:solidFill>
                <a:latin typeface="Calibri Light" panose="020F0302020204030204" pitchFamily="34" charset="0"/>
                <a:ea typeface="+mj-ea"/>
              </a:rPr>
              <a:t>Framework </a:t>
            </a:r>
            <a:r>
              <a:rPr lang="en-US" sz="1000" dirty="0">
                <a:solidFill>
                  <a:prstClr val="black"/>
                </a:solidFill>
                <a:latin typeface="Calibri Light" panose="020F0302020204030204" pitchFamily="34" charset="0"/>
              </a:rPr>
              <a:t>Development &amp; Maintenance</a:t>
            </a:r>
            <a:endParaRPr lang="en-US" sz="1000" dirty="0">
              <a:solidFill>
                <a:prstClr val="black"/>
              </a:solidFill>
              <a:latin typeface="Calibri Light" panose="020F0302020204030204" pitchFamily="34" charset="0"/>
              <a:ea typeface="+mj-ea"/>
            </a:endParaRPr>
          </a:p>
          <a:p>
            <a:pPr marL="133350" indent="-133350" algn="l">
              <a:lnSpc>
                <a:spcPts val="1125"/>
              </a:lnSpc>
              <a:buFont typeface="Arial" panose="020B0604020202020204" pitchFamily="34" charset="0"/>
              <a:buChar char="•"/>
            </a:pPr>
            <a:r>
              <a:rPr lang="en-US" sz="1000" dirty="0">
                <a:solidFill>
                  <a:prstClr val="black"/>
                </a:solidFill>
                <a:latin typeface="Calibri Light" panose="020F0302020204030204" pitchFamily="34" charset="0"/>
                <a:ea typeface="+mj-ea"/>
              </a:rPr>
              <a:t>Automation Script Development &amp; Maintenance</a:t>
            </a:r>
          </a:p>
          <a:p>
            <a:pPr marL="133350" indent="-133350" algn="l">
              <a:lnSpc>
                <a:spcPts val="1125"/>
              </a:lnSpc>
              <a:buFont typeface="Arial" panose="020B0604020202020204" pitchFamily="34" charset="0"/>
              <a:buChar char="•"/>
            </a:pPr>
            <a:r>
              <a:rPr lang="en-US" sz="1000" dirty="0">
                <a:solidFill>
                  <a:prstClr val="black"/>
                </a:solidFill>
                <a:latin typeface="Calibri Light" panose="020F0302020204030204" pitchFamily="34" charset="0"/>
                <a:ea typeface="+mj-ea"/>
              </a:rPr>
              <a:t>Integration with Test Management Tools</a:t>
            </a:r>
          </a:p>
        </p:txBody>
      </p:sp>
      <p:sp>
        <p:nvSpPr>
          <p:cNvPr id="2" name="Rectangle 1"/>
          <p:cNvSpPr/>
          <p:nvPr/>
        </p:nvSpPr>
        <p:spPr>
          <a:xfrm>
            <a:off x="5892828" y="2427226"/>
            <a:ext cx="3220137" cy="1092607"/>
          </a:xfrm>
          <a:prstGeom prst="rect">
            <a:avLst/>
          </a:prstGeom>
        </p:spPr>
        <p:txBody>
          <a:bodyPr wrap="square">
            <a:spAutoFit/>
          </a:bodyPr>
          <a:lstStyle/>
          <a:p>
            <a:pPr marL="171450" lvl="0" indent="-171450" algn="l" eaLnBrk="0" hangingPunct="0">
              <a:lnSpc>
                <a:spcPts val="1200"/>
              </a:lnSpc>
              <a:spcBef>
                <a:spcPts val="0"/>
              </a:spcBef>
              <a:spcAft>
                <a:spcPts val="300"/>
              </a:spcAft>
              <a:buFont typeface="Wingdings" panose="05000000000000000000" pitchFamily="2" charset="2"/>
              <a:buChar char="§"/>
              <a:defRPr/>
            </a:pPr>
            <a:r>
              <a:rPr lang="en-US" sz="1050" b="1" dirty="0">
                <a:solidFill>
                  <a:schemeClr val="bg1">
                    <a:lumMod val="10000"/>
                  </a:schemeClr>
                </a:solidFill>
                <a:latin typeface="Calibri Light" panose="020F0302020204030204" pitchFamily="34" charset="0"/>
              </a:rPr>
              <a:t>LTI QA Analytics </a:t>
            </a:r>
            <a:r>
              <a:rPr lang="en-US" sz="1000" dirty="0">
                <a:solidFill>
                  <a:srgbClr val="000000"/>
                </a:solidFill>
                <a:latin typeface="Calibri Light" panose="020F0302020204030204" pitchFamily="34" charset="0"/>
                <a:cs typeface="Calibri" panose="020F0502020204030204" pitchFamily="34" charset="0"/>
              </a:rPr>
              <a:t>uses AI to analyze historic data like Defect Data, Release Data, critical Business Areas, etc. </a:t>
            </a:r>
          </a:p>
          <a:p>
            <a:pPr marL="171450" lvl="0" indent="-171450" algn="l" eaLnBrk="0" hangingPunct="0">
              <a:lnSpc>
                <a:spcPts val="1200"/>
              </a:lnSpc>
              <a:spcBef>
                <a:spcPts val="0"/>
              </a:spcBef>
              <a:spcAft>
                <a:spcPts val="300"/>
              </a:spcAft>
              <a:buFont typeface="Wingdings" panose="05000000000000000000" pitchFamily="2" charset="2"/>
              <a:buChar char="§"/>
              <a:defRPr/>
            </a:pPr>
            <a:r>
              <a:rPr lang="en-US" sz="1000" dirty="0">
                <a:solidFill>
                  <a:srgbClr val="000000"/>
                </a:solidFill>
                <a:latin typeface="Calibri Light" panose="020F0302020204030204" pitchFamily="34" charset="0"/>
                <a:cs typeface="Calibri" panose="020F0502020204030204" pitchFamily="34" charset="0"/>
              </a:rPr>
              <a:t>LTI will leverage this tool to collate data from different sources like JIRA, </a:t>
            </a:r>
            <a:r>
              <a:rPr lang="en-IN" sz="1000" dirty="0">
                <a:solidFill>
                  <a:srgbClr val="000000"/>
                </a:solidFill>
                <a:latin typeface="Calibri Light" panose="020F0302020204030204" pitchFamily="34" charset="0"/>
                <a:cs typeface="Calibri" panose="020F0502020204030204" pitchFamily="34" charset="0"/>
              </a:rPr>
              <a:t>HP ALM, other logs </a:t>
            </a:r>
          </a:p>
          <a:p>
            <a:pPr marL="171450" lvl="0" indent="-171450" algn="l" eaLnBrk="0" hangingPunct="0">
              <a:lnSpc>
                <a:spcPts val="1200"/>
              </a:lnSpc>
              <a:spcBef>
                <a:spcPts val="0"/>
              </a:spcBef>
              <a:spcAft>
                <a:spcPts val="300"/>
              </a:spcAft>
              <a:buFont typeface="Wingdings" panose="05000000000000000000" pitchFamily="2" charset="2"/>
              <a:buChar char="§"/>
              <a:defRPr/>
            </a:pPr>
            <a:r>
              <a:rPr lang="en-US" sz="1000" dirty="0">
                <a:solidFill>
                  <a:srgbClr val="000000"/>
                </a:solidFill>
                <a:latin typeface="Calibri Light" panose="020F0302020204030204" pitchFamily="34" charset="0"/>
                <a:cs typeface="Calibri" panose="020F0502020204030204" pitchFamily="34" charset="0"/>
              </a:rPr>
              <a:t>Through the Predictive model arrive at defects area to be focused for subsequent release</a:t>
            </a:r>
          </a:p>
        </p:txBody>
      </p:sp>
      <p:sp>
        <p:nvSpPr>
          <p:cNvPr id="5" name="Rectangle 4"/>
          <p:cNvSpPr/>
          <p:nvPr/>
        </p:nvSpPr>
        <p:spPr>
          <a:xfrm>
            <a:off x="6028078" y="3841679"/>
            <a:ext cx="2882307" cy="707886"/>
          </a:xfrm>
          <a:prstGeom prst="rect">
            <a:avLst/>
          </a:prstGeom>
        </p:spPr>
        <p:txBody>
          <a:bodyPr wrap="square">
            <a:spAutoFit/>
          </a:bodyPr>
          <a:lstStyle/>
          <a:p>
            <a:pPr lvl="0" algn="l" defTabSz="685800" fontAlgn="auto">
              <a:spcBef>
                <a:spcPts val="600"/>
              </a:spcBef>
              <a:spcAft>
                <a:spcPts val="600"/>
              </a:spcAft>
              <a:defRPr/>
            </a:pPr>
            <a:r>
              <a:rPr lang="en-US" sz="1000" dirty="0">
                <a:solidFill>
                  <a:srgbClr val="000000"/>
                </a:solidFill>
                <a:latin typeface="Calibri Light" panose="020F0302020204030204" pitchFamily="34" charset="0"/>
              </a:rPr>
              <a:t>Our Key activities for Test Environment Management includes </a:t>
            </a:r>
            <a:r>
              <a:rPr lang="en-US" sz="1000" b="1" dirty="0">
                <a:solidFill>
                  <a:srgbClr val="000000"/>
                </a:solidFill>
                <a:latin typeface="Calibri Light" panose="020F0302020204030204" pitchFamily="34" charset="0"/>
              </a:rPr>
              <a:t>Environment Planning </a:t>
            </a:r>
            <a:r>
              <a:rPr lang="en-US" sz="1000" dirty="0">
                <a:solidFill>
                  <a:srgbClr val="000000"/>
                </a:solidFill>
                <a:latin typeface="Calibri Light" panose="020F0302020204030204" pitchFamily="34" charset="0"/>
              </a:rPr>
              <a:t>and </a:t>
            </a:r>
            <a:r>
              <a:rPr lang="en-US" sz="1000" b="1" dirty="0">
                <a:solidFill>
                  <a:srgbClr val="000000"/>
                </a:solidFill>
                <a:latin typeface="Calibri Light" panose="020F0302020204030204" pitchFamily="34" charset="0"/>
              </a:rPr>
              <a:t>provisioning,</a:t>
            </a:r>
            <a:r>
              <a:rPr lang="en-US" sz="1000" dirty="0">
                <a:solidFill>
                  <a:srgbClr val="000000"/>
                </a:solidFill>
                <a:latin typeface="Calibri Light" panose="020F0302020204030204" pitchFamily="34" charset="0"/>
              </a:rPr>
              <a:t> </a:t>
            </a:r>
            <a:r>
              <a:rPr lang="en-US" sz="1000" b="1" dirty="0">
                <a:solidFill>
                  <a:srgbClr val="000000"/>
                </a:solidFill>
                <a:latin typeface="Calibri Light" panose="020F0302020204030204" pitchFamily="34" charset="0"/>
              </a:rPr>
              <a:t>Environment Delivery</a:t>
            </a:r>
            <a:r>
              <a:rPr lang="en-US" sz="1000" dirty="0">
                <a:solidFill>
                  <a:srgbClr val="000000"/>
                </a:solidFill>
                <a:latin typeface="Calibri Light" panose="020F0302020204030204" pitchFamily="34" charset="0"/>
              </a:rPr>
              <a:t>, </a:t>
            </a:r>
            <a:r>
              <a:rPr lang="en-US" sz="1000" b="1" dirty="0">
                <a:solidFill>
                  <a:srgbClr val="000000"/>
                </a:solidFill>
                <a:latin typeface="Calibri Light" panose="020F0302020204030204" pitchFamily="34" charset="0"/>
              </a:rPr>
              <a:t>Data Management and Maintenance </a:t>
            </a:r>
          </a:p>
        </p:txBody>
      </p:sp>
      <p:sp>
        <p:nvSpPr>
          <p:cNvPr id="36" name="Rectangle 35"/>
          <p:cNvSpPr/>
          <p:nvPr/>
        </p:nvSpPr>
        <p:spPr>
          <a:xfrm>
            <a:off x="5892828" y="1030987"/>
            <a:ext cx="3220137" cy="823302"/>
          </a:xfrm>
          <a:prstGeom prst="rect">
            <a:avLst/>
          </a:prstGeom>
        </p:spPr>
        <p:txBody>
          <a:bodyPr wrap="square">
            <a:spAutoFit/>
          </a:bodyPr>
          <a:lstStyle/>
          <a:p>
            <a:pPr marL="171450" indent="-171450" algn="l" eaLnBrk="0" hangingPunct="0">
              <a:lnSpc>
                <a:spcPts val="1200"/>
              </a:lnSpc>
              <a:spcBef>
                <a:spcPts val="0"/>
              </a:spcBef>
              <a:spcAft>
                <a:spcPts val="300"/>
              </a:spcAft>
              <a:buFont typeface="Wingdings" panose="05000000000000000000" pitchFamily="2" charset="2"/>
              <a:buChar char="§"/>
              <a:defRPr/>
            </a:pPr>
            <a:r>
              <a:rPr lang="en-US" sz="1000" kern="0" dirty="0">
                <a:solidFill>
                  <a:schemeClr val="bg1">
                    <a:lumMod val="10000"/>
                  </a:schemeClr>
                </a:solidFill>
                <a:latin typeface="Calibri Light" panose="020F0302020204030204" pitchFamily="34" charset="0"/>
                <a:ea typeface="STKaiti"/>
              </a:rPr>
              <a:t>Identifying changed processes which are </a:t>
            </a:r>
            <a:r>
              <a:rPr lang="en-US" sz="1000" kern="0" dirty="0" err="1">
                <a:solidFill>
                  <a:schemeClr val="bg1">
                    <a:lumMod val="10000"/>
                  </a:schemeClr>
                </a:solidFill>
                <a:latin typeface="Calibri Light" panose="020F0302020204030204" pitchFamily="34" charset="0"/>
                <a:ea typeface="STKaiti"/>
              </a:rPr>
              <a:t>GxP</a:t>
            </a:r>
            <a:r>
              <a:rPr lang="en-US" sz="1000" kern="0" dirty="0">
                <a:solidFill>
                  <a:schemeClr val="bg1">
                    <a:lumMod val="10000"/>
                  </a:schemeClr>
                </a:solidFill>
                <a:latin typeface="Calibri Light" panose="020F0302020204030204" pitchFamily="34" charset="0"/>
                <a:ea typeface="STKaiti"/>
              </a:rPr>
              <a:t> relevant</a:t>
            </a:r>
          </a:p>
          <a:p>
            <a:pPr marL="171450" lvl="0" indent="-171450" algn="l" eaLnBrk="0" hangingPunct="0">
              <a:lnSpc>
                <a:spcPts val="1200"/>
              </a:lnSpc>
              <a:spcBef>
                <a:spcPts val="0"/>
              </a:spcBef>
              <a:spcAft>
                <a:spcPts val="300"/>
              </a:spcAft>
              <a:buFont typeface="Wingdings" panose="05000000000000000000" pitchFamily="2" charset="2"/>
              <a:buChar char="§"/>
              <a:defRPr/>
            </a:pPr>
            <a:r>
              <a:rPr lang="en-US" sz="1000" kern="0" dirty="0">
                <a:solidFill>
                  <a:schemeClr val="bg1">
                    <a:lumMod val="10000"/>
                  </a:schemeClr>
                </a:solidFill>
                <a:latin typeface="Calibri Light" panose="020F0302020204030204" pitchFamily="34" charset="0"/>
                <a:ea typeface="STKaiti"/>
              </a:rPr>
              <a:t>Identification critical business requirements</a:t>
            </a:r>
          </a:p>
          <a:p>
            <a:pPr marL="171450" indent="-171450" algn="l" eaLnBrk="0" hangingPunct="0">
              <a:lnSpc>
                <a:spcPts val="1200"/>
              </a:lnSpc>
              <a:spcBef>
                <a:spcPts val="0"/>
              </a:spcBef>
              <a:spcAft>
                <a:spcPts val="300"/>
              </a:spcAft>
              <a:buFont typeface="Wingdings" panose="05000000000000000000" pitchFamily="2" charset="2"/>
              <a:buChar char="§"/>
              <a:defRPr/>
            </a:pPr>
            <a:r>
              <a:rPr lang="en-US" sz="1000" kern="0" dirty="0">
                <a:solidFill>
                  <a:schemeClr val="bg1">
                    <a:lumMod val="10000"/>
                  </a:schemeClr>
                </a:solidFill>
                <a:latin typeface="Calibri Light" panose="020F0302020204030204" pitchFamily="34" charset="0"/>
                <a:ea typeface="STKaiti"/>
              </a:rPr>
              <a:t>Impact analysis</a:t>
            </a:r>
          </a:p>
          <a:p>
            <a:pPr marL="171450" indent="-171450" algn="l" eaLnBrk="0" hangingPunct="0">
              <a:lnSpc>
                <a:spcPts val="1200"/>
              </a:lnSpc>
              <a:spcBef>
                <a:spcPts val="0"/>
              </a:spcBef>
              <a:spcAft>
                <a:spcPts val="300"/>
              </a:spcAft>
              <a:buFont typeface="Wingdings" panose="05000000000000000000" pitchFamily="2" charset="2"/>
              <a:buChar char="§"/>
              <a:defRPr/>
            </a:pPr>
            <a:r>
              <a:rPr lang="en-US" sz="1000" kern="0" dirty="0">
                <a:solidFill>
                  <a:schemeClr val="bg1">
                    <a:lumMod val="10000"/>
                  </a:schemeClr>
                </a:solidFill>
                <a:latin typeface="Calibri Light" panose="020F0302020204030204" pitchFamily="34" charset="0"/>
                <a:ea typeface="STKaiti"/>
              </a:rPr>
              <a:t>Follow Validation Activities</a:t>
            </a:r>
          </a:p>
        </p:txBody>
      </p:sp>
    </p:spTree>
    <p:extLst>
      <p:ext uri="{BB962C8B-B14F-4D97-AF65-F5344CB8AC3E}">
        <p14:creationId xmlns:p14="http://schemas.microsoft.com/office/powerpoint/2010/main" val="3725392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4"/>
          <p:cNvSpPr txBox="1">
            <a:spLocks/>
          </p:cNvSpPr>
          <p:nvPr/>
        </p:nvSpPr>
        <p:spPr bwMode="gray">
          <a:xfrm>
            <a:off x="269879" y="240428"/>
            <a:ext cx="8024283" cy="369332"/>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lvl1pPr algn="l" rtl="0" eaLnBrk="0" fontAlgn="base" hangingPunct="0">
              <a:spcBef>
                <a:spcPct val="0"/>
              </a:spcBef>
              <a:spcAft>
                <a:spcPct val="0"/>
              </a:spcAft>
              <a:defRPr sz="2500" b="0" i="0" baseline="0">
                <a:solidFill>
                  <a:srgbClr val="2C2D8B"/>
                </a:solidFill>
                <a:latin typeface="Calibri Light"/>
                <a:ea typeface="+mj-ea"/>
                <a:cs typeface="Calibri Light"/>
              </a:defRPr>
            </a:lvl1pPr>
            <a:lvl2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000">
                <a:solidFill>
                  <a:schemeClr val="accent1"/>
                </a:solidFill>
                <a:latin typeface="Arial" pitchFamily="34" charset="0"/>
                <a:ea typeface="STKaiti" pitchFamily="2" charset="-122"/>
                <a:cs typeface="Geneva" pitchFamily="34" charset="0"/>
              </a:defRPr>
            </a:lvl5pPr>
            <a:lvl6pPr marL="389606"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6pPr>
            <a:lvl7pPr marL="779213"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7pPr>
            <a:lvl8pPr marL="1168820"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8pPr>
            <a:lvl9pPr marL="1558425" algn="l" rtl="0" eaLnBrk="0" fontAlgn="base" hangingPunct="0">
              <a:spcBef>
                <a:spcPct val="0"/>
              </a:spcBef>
              <a:spcAft>
                <a:spcPct val="0"/>
              </a:spcAft>
              <a:defRPr sz="2000">
                <a:solidFill>
                  <a:schemeClr val="accent1"/>
                </a:solidFill>
                <a:latin typeface="Arial" pitchFamily="34" charset="0"/>
                <a:ea typeface="ヒラギノ角ゴ Pro W3" pitchFamily="124" charset="-128"/>
                <a:cs typeface="Geneva" pitchFamily="34" charset="0"/>
              </a:defRPr>
            </a:lvl9pPr>
          </a:lstStyle>
          <a:p>
            <a:pPr defTabSz="914378"/>
            <a:r>
              <a:rPr lang="en-IN" sz="2400" b="1" dirty="0">
                <a:ea typeface="STKaiti"/>
              </a:rPr>
              <a:t>Detailed Testing Process with Entry and Exit Criteria</a:t>
            </a:r>
            <a:endParaRPr lang="en-IN" sz="2400" b="1" kern="0" dirty="0">
              <a:ea typeface="STKaiti"/>
            </a:endParaRPr>
          </a:p>
        </p:txBody>
      </p:sp>
      <p:sp>
        <p:nvSpPr>
          <p:cNvPr id="9" name="Rectangle 8"/>
          <p:cNvSpPr/>
          <p:nvPr/>
        </p:nvSpPr>
        <p:spPr>
          <a:xfrm>
            <a:off x="106595" y="1266836"/>
            <a:ext cx="287083" cy="1465361"/>
          </a:xfrm>
          <a:prstGeom prst="rect">
            <a:avLst/>
          </a:prstGeom>
          <a:solidFill>
            <a:srgbClr val="ED8B00"/>
          </a:solidFill>
          <a:ln w="28575">
            <a:noFill/>
          </a:ln>
          <a:effectLst/>
        </p:spPr>
        <p:style>
          <a:lnRef idx="2">
            <a:schemeClr val="dk1"/>
          </a:lnRef>
          <a:fillRef idx="1">
            <a:schemeClr val="lt1"/>
          </a:fillRef>
          <a:effectRef idx="0">
            <a:schemeClr val="dk1"/>
          </a:effectRef>
          <a:fontRef idx="minor">
            <a:schemeClr val="dk1"/>
          </a:fontRef>
        </p:style>
        <p:txBody>
          <a:bodyPr vert="vert270" lIns="0" rIns="0" rtlCol="0" anchor="ctr"/>
          <a:lstStyle/>
          <a:p>
            <a:pPr defTabSz="914378" fontAlgn="auto">
              <a:spcBef>
                <a:spcPts val="0"/>
              </a:spcBef>
              <a:spcAft>
                <a:spcPts val="0"/>
              </a:spcAft>
            </a:pPr>
            <a:r>
              <a:rPr lang="en-US" sz="1050" dirty="0">
                <a:solidFill>
                  <a:srgbClr val="FEFDFD">
                    <a:lumMod val="10000"/>
                  </a:srgbClr>
                </a:solidFill>
                <a:latin typeface="Calibri Light" panose="020F0302020204030204" pitchFamily="34" charset="0"/>
                <a:ea typeface="STKaiti"/>
                <a:cs typeface="Calibri" panose="020F0502020204030204" pitchFamily="34" charset="0"/>
              </a:rPr>
              <a:t>Activities</a:t>
            </a:r>
            <a:endParaRPr lang="en-IN" sz="1050" dirty="0">
              <a:solidFill>
                <a:srgbClr val="FEFDFD">
                  <a:lumMod val="10000"/>
                </a:srgbClr>
              </a:solidFill>
              <a:latin typeface="Calibri Light" panose="020F0302020204030204" pitchFamily="34" charset="0"/>
              <a:ea typeface="STKaiti"/>
              <a:cs typeface="Calibri" panose="020F0502020204030204" pitchFamily="34" charset="0"/>
            </a:endParaRPr>
          </a:p>
        </p:txBody>
      </p:sp>
      <p:sp>
        <p:nvSpPr>
          <p:cNvPr id="3" name="AutoShape 44"/>
          <p:cNvSpPr>
            <a:spLocks noChangeArrowheads="1"/>
          </p:cNvSpPr>
          <p:nvPr/>
        </p:nvSpPr>
        <p:spPr bwMode="auto">
          <a:xfrm>
            <a:off x="450559" y="901657"/>
            <a:ext cx="1400013" cy="303374"/>
          </a:xfrm>
          <a:prstGeom prst="homePlate">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1000" dirty="0">
                <a:solidFill>
                  <a:srgbClr val="FEFDFD"/>
                </a:solidFill>
                <a:latin typeface="Calibri Light" panose="020F0302020204030204" pitchFamily="34" charset="0"/>
                <a:cs typeface="Calibri" panose="020F0502020204030204" pitchFamily="34" charset="0"/>
              </a:rPr>
              <a:t>Requirement Study</a:t>
            </a:r>
          </a:p>
        </p:txBody>
      </p:sp>
      <p:sp>
        <p:nvSpPr>
          <p:cNvPr id="4" name="AutoShape 26"/>
          <p:cNvSpPr>
            <a:spLocks noChangeArrowheads="1"/>
          </p:cNvSpPr>
          <p:nvPr/>
        </p:nvSpPr>
        <p:spPr bwMode="auto">
          <a:xfrm>
            <a:off x="5091818" y="891354"/>
            <a:ext cx="1202236" cy="303374"/>
          </a:xfrm>
          <a:prstGeom prst="chevron">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1000" dirty="0">
                <a:solidFill>
                  <a:srgbClr val="FEFDFD"/>
                </a:solidFill>
                <a:latin typeface="Calibri Light" panose="020F0302020204030204" pitchFamily="34" charset="0"/>
                <a:cs typeface="Calibri" panose="020F0502020204030204" pitchFamily="34" charset="0"/>
              </a:rPr>
              <a:t>UAT Support</a:t>
            </a:r>
          </a:p>
        </p:txBody>
      </p:sp>
      <p:sp>
        <p:nvSpPr>
          <p:cNvPr id="5" name="AutoShape 25"/>
          <p:cNvSpPr>
            <a:spLocks noChangeArrowheads="1"/>
          </p:cNvSpPr>
          <p:nvPr/>
        </p:nvSpPr>
        <p:spPr bwMode="auto">
          <a:xfrm>
            <a:off x="3489934" y="885394"/>
            <a:ext cx="1691666" cy="303374"/>
          </a:xfrm>
          <a:prstGeom prst="chevron">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1000" dirty="0">
                <a:solidFill>
                  <a:srgbClr val="FEFDFD"/>
                </a:solidFill>
                <a:latin typeface="Calibri Light" panose="020F0302020204030204" pitchFamily="34" charset="0"/>
                <a:cs typeface="Calibri" panose="020F0502020204030204" pitchFamily="34" charset="0"/>
              </a:rPr>
              <a:t>Functional Testing</a:t>
            </a:r>
          </a:p>
        </p:txBody>
      </p:sp>
      <p:sp>
        <p:nvSpPr>
          <p:cNvPr id="7" name="Rectangle 42"/>
          <p:cNvSpPr>
            <a:spLocks noChangeArrowheads="1"/>
          </p:cNvSpPr>
          <p:nvPr/>
        </p:nvSpPr>
        <p:spPr bwMode="auto">
          <a:xfrm>
            <a:off x="458637" y="1239281"/>
            <a:ext cx="1391935" cy="1963181"/>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3034" indent="-119060" algn="l" defTabSz="914378" eaLnBrk="0" fontAlgn="t" hangingPunct="0">
              <a:lnSpc>
                <a:spcPct val="120000"/>
              </a:lnSpc>
              <a:buFont typeface="Wingdings" pitchFamily="2" charset="2"/>
              <a:buChar char="§"/>
              <a:tabLst>
                <a:tab pos="2235144" algn="l"/>
                <a:tab pos="2514537" algn="l"/>
                <a:tab pos="2743132" algn="l"/>
              </a:tabLst>
            </a:pPr>
            <a:r>
              <a:rPr lang="en-US" sz="900" dirty="0">
                <a:solidFill>
                  <a:srgbClr val="124079">
                    <a:lumMod val="50000"/>
                  </a:srgbClr>
                </a:solidFill>
                <a:latin typeface="Calibri Light" panose="020F0302020204030204" pitchFamily="34" charset="0"/>
                <a:cs typeface="Calibri" panose="020F0502020204030204" pitchFamily="34" charset="0"/>
              </a:rPr>
              <a:t>Understand the Functional Requirements, Work flow, Business Logic</a:t>
            </a:r>
          </a:p>
          <a:p>
            <a:pPr marL="173034" indent="-119060" algn="l" defTabSz="914378" eaLnBrk="0" fontAlgn="t" hangingPunct="0">
              <a:lnSpc>
                <a:spcPct val="120000"/>
              </a:lnSpc>
              <a:buFont typeface="Wingdings" pitchFamily="2" charset="2"/>
              <a:buChar char="§"/>
              <a:tabLst>
                <a:tab pos="2235144" algn="l"/>
                <a:tab pos="2514537" algn="l"/>
                <a:tab pos="2743132" algn="l"/>
              </a:tabLst>
            </a:pPr>
            <a:r>
              <a:rPr lang="en-GB" sz="900" dirty="0">
                <a:solidFill>
                  <a:srgbClr val="124079">
                    <a:lumMod val="50000"/>
                  </a:srgbClr>
                </a:solidFill>
                <a:latin typeface="Calibri Light" panose="020F0302020204030204" pitchFamily="34" charset="0"/>
                <a:cs typeface="Calibri" panose="020F0502020204030204" pitchFamily="34" charset="0"/>
              </a:rPr>
              <a:t>Prepare test strategy, System Testing Plan, Test Estimation &amp; schedule  </a:t>
            </a:r>
          </a:p>
          <a:p>
            <a:pPr marL="173034" indent="-119060" algn="l" defTabSz="914378" eaLnBrk="0" fontAlgn="t" hangingPunct="0">
              <a:lnSpc>
                <a:spcPct val="120000"/>
              </a:lnSpc>
              <a:buFont typeface="Wingdings" pitchFamily="2" charset="2"/>
              <a:buChar char="§"/>
              <a:tabLst>
                <a:tab pos="2235144" algn="l"/>
                <a:tab pos="2514537" algn="l"/>
                <a:tab pos="2743132" algn="l"/>
              </a:tabLst>
            </a:pPr>
            <a:r>
              <a:rPr lang="en-GB" sz="900" dirty="0">
                <a:solidFill>
                  <a:srgbClr val="124079">
                    <a:lumMod val="50000"/>
                  </a:srgbClr>
                </a:solidFill>
                <a:latin typeface="Calibri Light" panose="020F0302020204030204" pitchFamily="34" charset="0"/>
                <a:cs typeface="Calibri" panose="020F0502020204030204" pitchFamily="34" charset="0"/>
              </a:rPr>
              <a:t>Maintain traceability from Requirements to Defect closure</a:t>
            </a:r>
            <a:endParaRPr lang="en-US" sz="900" dirty="0">
              <a:solidFill>
                <a:srgbClr val="124079">
                  <a:lumMod val="50000"/>
                </a:srgbClr>
              </a:solidFill>
              <a:latin typeface="Calibri Light" panose="020F0302020204030204" pitchFamily="34" charset="0"/>
              <a:cs typeface="Calibri" panose="020F0502020204030204" pitchFamily="34" charset="0"/>
            </a:endParaRPr>
          </a:p>
          <a:p>
            <a:pPr algn="l" defTabSz="914378" fontAlgn="auto">
              <a:lnSpc>
                <a:spcPct val="115000"/>
              </a:lnSpc>
              <a:spcBef>
                <a:spcPts val="0"/>
              </a:spcBef>
              <a:spcAft>
                <a:spcPts val="1000"/>
              </a:spcAft>
              <a:tabLst>
                <a:tab pos="457189" algn="l"/>
              </a:tabLst>
            </a:pPr>
            <a:endParaRPr lang="en-US" sz="700" dirty="0">
              <a:solidFill>
                <a:srgbClr val="124079">
                  <a:lumMod val="50000"/>
                </a:srgbClr>
              </a:solidFill>
              <a:latin typeface="Calibri Light" panose="020F0302020204030204" pitchFamily="34" charset="0"/>
              <a:ea typeface="Calibri"/>
              <a:cs typeface="Times New Roman"/>
            </a:endParaRPr>
          </a:p>
          <a:p>
            <a:pPr algn="l" defTabSz="914378" fontAlgn="auto">
              <a:lnSpc>
                <a:spcPct val="115000"/>
              </a:lnSpc>
              <a:spcBef>
                <a:spcPts val="0"/>
              </a:spcBef>
              <a:spcAft>
                <a:spcPts val="1000"/>
              </a:spcAft>
              <a:tabLst>
                <a:tab pos="457189" algn="l"/>
              </a:tabLst>
            </a:pPr>
            <a:endParaRPr lang="en-US" sz="700" dirty="0">
              <a:solidFill>
                <a:srgbClr val="124079">
                  <a:lumMod val="50000"/>
                </a:srgbClr>
              </a:solidFill>
              <a:latin typeface="Calibri Light" panose="020F0302020204030204" pitchFamily="34" charset="0"/>
              <a:ea typeface="Calibri"/>
              <a:cs typeface="Times New Roman"/>
            </a:endParaRPr>
          </a:p>
        </p:txBody>
      </p:sp>
      <p:sp>
        <p:nvSpPr>
          <p:cNvPr id="8" name="Rectangle 29"/>
          <p:cNvSpPr>
            <a:spLocks noChangeArrowheads="1"/>
          </p:cNvSpPr>
          <p:nvPr/>
        </p:nvSpPr>
        <p:spPr bwMode="auto">
          <a:xfrm>
            <a:off x="1882807" y="1239281"/>
            <a:ext cx="1535309" cy="1963182"/>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1446" indent="-119060" algn="l" defTabSz="914378" fontAlgn="auto">
              <a:spcBef>
                <a:spcPts val="0"/>
              </a:spcBef>
              <a:spcAft>
                <a:spcPts val="0"/>
              </a:spcAft>
              <a:buFont typeface="Wingdings" panose="05000000000000000000" pitchFamily="2" charset="2"/>
              <a:buChar char="§"/>
            </a:pPr>
            <a:r>
              <a:rPr lang="en-GB" sz="900" dirty="0">
                <a:solidFill>
                  <a:srgbClr val="124079">
                    <a:lumMod val="50000"/>
                  </a:srgbClr>
                </a:solidFill>
                <a:latin typeface="Calibri Light" panose="020F0302020204030204" pitchFamily="34" charset="0"/>
                <a:cs typeface="Calibri" panose="020F0502020204030204" pitchFamily="34" charset="0"/>
              </a:rPr>
              <a:t>Prepare Manual Functional, Automated Functional, Performance, Integration &amp; Security Test Cases and identify relevant test data</a:t>
            </a:r>
          </a:p>
          <a:p>
            <a:pPr marL="171446" indent="-119060" algn="l" defTabSz="914378" fontAlgn="auto">
              <a:spcBef>
                <a:spcPts val="0"/>
              </a:spcBef>
              <a:spcAft>
                <a:spcPts val="0"/>
              </a:spcAft>
              <a:buFont typeface="Wingdings" panose="05000000000000000000" pitchFamily="2" charset="2"/>
              <a:buChar char="§"/>
            </a:pPr>
            <a:r>
              <a:rPr lang="en-GB" sz="900" dirty="0">
                <a:solidFill>
                  <a:srgbClr val="124079">
                    <a:lumMod val="50000"/>
                  </a:srgbClr>
                </a:solidFill>
                <a:latin typeface="Calibri Light" panose="020F0302020204030204" pitchFamily="34" charset="0"/>
                <a:cs typeface="Calibri" panose="020F0502020204030204" pitchFamily="34" charset="0"/>
              </a:rPr>
              <a:t>Create/Update Regression Suite, Add New Scenarios/test cases into Regression Suite</a:t>
            </a:r>
            <a:endParaRPr lang="en-US" sz="900" dirty="0">
              <a:solidFill>
                <a:srgbClr val="124079">
                  <a:lumMod val="50000"/>
                </a:srgbClr>
              </a:solidFill>
              <a:latin typeface="Calibri Light" panose="020F0302020204030204" pitchFamily="34" charset="0"/>
              <a:cs typeface="Calibri" panose="020F0502020204030204" pitchFamily="34" charset="0"/>
            </a:endParaRPr>
          </a:p>
          <a:p>
            <a:pPr marL="171446" indent="-119060" algn="l" defTabSz="914378" fontAlgn="auto">
              <a:spcBef>
                <a:spcPts val="0"/>
              </a:spcBef>
              <a:spcAft>
                <a:spcPts val="0"/>
              </a:spcAft>
              <a:buFont typeface="Wingdings" panose="05000000000000000000" pitchFamily="2" charset="2"/>
              <a:buChar char="§"/>
            </a:pPr>
            <a:r>
              <a:rPr lang="en-GB" sz="900" dirty="0">
                <a:solidFill>
                  <a:srgbClr val="124079">
                    <a:lumMod val="50000"/>
                  </a:srgbClr>
                </a:solidFill>
                <a:latin typeface="Calibri Light" panose="020F0302020204030204" pitchFamily="34" charset="0"/>
                <a:cs typeface="Calibri" panose="020F0502020204030204" pitchFamily="34" charset="0"/>
              </a:rPr>
              <a:t>Functional, Exploratory and Negative test cases  to be  prepared </a:t>
            </a:r>
            <a:endParaRPr lang="en-US" sz="900" dirty="0">
              <a:solidFill>
                <a:srgbClr val="124079">
                  <a:lumMod val="50000"/>
                </a:srgbClr>
              </a:solidFill>
              <a:latin typeface="Calibri Light" panose="020F0302020204030204" pitchFamily="34" charset="0"/>
              <a:cs typeface="Calibri" panose="020F0502020204030204" pitchFamily="34" charset="0"/>
            </a:endParaRPr>
          </a:p>
          <a:p>
            <a:pPr marL="171446" indent="-171446" algn="l" defTabSz="914378" fontAlgn="auto">
              <a:spcBef>
                <a:spcPts val="0"/>
              </a:spcBef>
              <a:spcAft>
                <a:spcPts val="0"/>
              </a:spcAft>
              <a:buFont typeface="Wingdings" panose="05000000000000000000" pitchFamily="2" charset="2"/>
              <a:buChar char="§"/>
            </a:pPr>
            <a:endParaRPr lang="en-US" sz="700" dirty="0">
              <a:solidFill>
                <a:srgbClr val="124079">
                  <a:lumMod val="50000"/>
                </a:srgbClr>
              </a:solidFill>
              <a:latin typeface="Calibri Light" panose="020F0302020204030204" pitchFamily="34" charset="0"/>
            </a:endParaRPr>
          </a:p>
        </p:txBody>
      </p:sp>
      <p:sp>
        <p:nvSpPr>
          <p:cNvPr id="17" name="Rectangle 29"/>
          <p:cNvSpPr>
            <a:spLocks noChangeArrowheads="1"/>
          </p:cNvSpPr>
          <p:nvPr/>
        </p:nvSpPr>
        <p:spPr bwMode="auto">
          <a:xfrm>
            <a:off x="3472223" y="1226705"/>
            <a:ext cx="1619595" cy="1969922"/>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1446" indent="-119060" algn="l" defTabSz="914378" fontAlgn="auto">
              <a:spcBef>
                <a:spcPts val="0"/>
              </a:spcBef>
              <a:spcAft>
                <a:spcPts val="0"/>
              </a:spcAft>
              <a:buFont typeface="Arial" panose="020B0604020202020204" pitchFamily="34" charset="0"/>
              <a:buChar char="•"/>
            </a:pPr>
            <a:r>
              <a:rPr lang="en-GB" sz="900" dirty="0">
                <a:solidFill>
                  <a:srgbClr val="124079">
                    <a:lumMod val="50000"/>
                  </a:srgbClr>
                </a:solidFill>
                <a:latin typeface="Calibri Light" panose="020F0302020204030204" pitchFamily="34" charset="0"/>
                <a:cs typeface="Calibri" panose="020F0502020204030204" pitchFamily="34" charset="0"/>
              </a:rPr>
              <a:t>Execute Functional, Exploratory and Negative test cases  to be  prepared </a:t>
            </a:r>
          </a:p>
          <a:p>
            <a:pPr marL="171446" indent="-119060" algn="l" defTabSz="914378" fontAlgn="auto">
              <a:spcBef>
                <a:spcPts val="0"/>
              </a:spcBef>
              <a:spcAft>
                <a:spcPts val="0"/>
              </a:spcAft>
              <a:buFont typeface="Arial" panose="020B0604020202020204" pitchFamily="34" charset="0"/>
              <a:buChar char="•"/>
            </a:pPr>
            <a:r>
              <a:rPr lang="en-US" sz="900" dirty="0">
                <a:solidFill>
                  <a:srgbClr val="124079">
                    <a:lumMod val="50000"/>
                  </a:srgbClr>
                </a:solidFill>
                <a:latin typeface="Calibri Light" panose="020F0302020204030204" pitchFamily="34" charset="0"/>
                <a:cs typeface="Calibri" panose="020F0502020204030204" pitchFamily="34" charset="0"/>
              </a:rPr>
              <a:t>Execute automated system functional &amp; regression test scripts</a:t>
            </a:r>
          </a:p>
          <a:p>
            <a:pPr marL="171446" indent="-119060" algn="l" defTabSz="914378" fontAlgn="auto">
              <a:spcBef>
                <a:spcPts val="0"/>
              </a:spcBef>
              <a:spcAft>
                <a:spcPts val="0"/>
              </a:spcAft>
              <a:buFont typeface="Arial" panose="020B0604020202020204" pitchFamily="34" charset="0"/>
              <a:buChar char="•"/>
            </a:pPr>
            <a:r>
              <a:rPr lang="en-US" sz="900" dirty="0">
                <a:solidFill>
                  <a:srgbClr val="124079">
                    <a:lumMod val="50000"/>
                  </a:srgbClr>
                </a:solidFill>
                <a:latin typeface="Calibri Light" panose="020F0302020204030204" pitchFamily="34" charset="0"/>
                <a:cs typeface="Calibri" panose="020F0502020204030204" pitchFamily="34" charset="0"/>
              </a:rPr>
              <a:t>Execute System Integration test scripts</a:t>
            </a:r>
          </a:p>
          <a:p>
            <a:pPr marL="171446" indent="-119060" algn="l" defTabSz="914378" fontAlgn="auto">
              <a:spcBef>
                <a:spcPts val="0"/>
              </a:spcBef>
              <a:spcAft>
                <a:spcPts val="0"/>
              </a:spcAft>
              <a:buFont typeface="Arial" panose="020B0604020202020204" pitchFamily="34" charset="0"/>
              <a:buChar char="•"/>
            </a:pPr>
            <a:r>
              <a:rPr lang="en-US" sz="900" dirty="0">
                <a:solidFill>
                  <a:srgbClr val="124079">
                    <a:lumMod val="50000"/>
                  </a:srgbClr>
                </a:solidFill>
                <a:latin typeface="Calibri Light" panose="020F0302020204030204" pitchFamily="34" charset="0"/>
                <a:cs typeface="Calibri" panose="020F0502020204030204" pitchFamily="34" charset="0"/>
              </a:rPr>
              <a:t>Report Functional testing defects</a:t>
            </a:r>
          </a:p>
          <a:p>
            <a:pPr algn="l" defTabSz="914378" fontAlgn="auto">
              <a:spcBef>
                <a:spcPts val="0"/>
              </a:spcBef>
              <a:spcAft>
                <a:spcPts val="0"/>
              </a:spcAft>
            </a:pPr>
            <a:endParaRPr lang="en-US" sz="700" dirty="0">
              <a:solidFill>
                <a:srgbClr val="124079">
                  <a:lumMod val="50000"/>
                </a:srgbClr>
              </a:solidFill>
              <a:latin typeface="Calibri Light" panose="020F0302020204030204" pitchFamily="34" charset="0"/>
            </a:endParaRPr>
          </a:p>
        </p:txBody>
      </p:sp>
      <p:sp>
        <p:nvSpPr>
          <p:cNvPr id="18" name="Rectangle 29"/>
          <p:cNvSpPr>
            <a:spLocks noChangeArrowheads="1"/>
          </p:cNvSpPr>
          <p:nvPr/>
        </p:nvSpPr>
        <p:spPr bwMode="auto">
          <a:xfrm>
            <a:off x="5091818" y="1239281"/>
            <a:ext cx="1202236" cy="1969922"/>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1446" indent="-119060" algn="l" defTabSz="914378" fontAlgn="auto">
              <a:spcBef>
                <a:spcPts val="0"/>
              </a:spcBef>
              <a:spcAft>
                <a:spcPts val="0"/>
              </a:spcAft>
              <a:buFont typeface="Arial" panose="020B0604020202020204" pitchFamily="34" charset="0"/>
              <a:buChar char="•"/>
            </a:pPr>
            <a:r>
              <a:rPr lang="en-US" sz="900" dirty="0">
                <a:solidFill>
                  <a:srgbClr val="124079">
                    <a:lumMod val="50000"/>
                  </a:srgbClr>
                </a:solidFill>
                <a:latin typeface="Calibri Light" panose="020F0302020204030204" pitchFamily="34" charset="0"/>
                <a:cs typeface="Calibri" panose="020F0502020204030204" pitchFamily="34" charset="0"/>
              </a:rPr>
              <a:t>Validation of  standard user scripts</a:t>
            </a:r>
          </a:p>
          <a:p>
            <a:pPr marL="171446" indent="-119060" algn="l" defTabSz="914378" eaLnBrk="0" fontAlgn="auto" hangingPunct="0">
              <a:lnSpc>
                <a:spcPct val="120000"/>
              </a:lnSpc>
              <a:spcBef>
                <a:spcPts val="0"/>
              </a:spcBef>
              <a:spcAft>
                <a:spcPts val="0"/>
              </a:spcAft>
              <a:buFont typeface="Arial" panose="020B0604020202020204" pitchFamily="34" charset="0"/>
              <a:buChar char="•"/>
              <a:tabLst>
                <a:tab pos="2235144" algn="l"/>
                <a:tab pos="2514537" algn="l"/>
                <a:tab pos="2743132" algn="l"/>
              </a:tabLst>
            </a:pPr>
            <a:r>
              <a:rPr lang="en-US" sz="900" dirty="0">
                <a:solidFill>
                  <a:srgbClr val="124079">
                    <a:lumMod val="50000"/>
                  </a:srgbClr>
                </a:solidFill>
                <a:latin typeface="Calibri Light" panose="020F0302020204030204" pitchFamily="34" charset="0"/>
                <a:cs typeface="Calibri" panose="020F0502020204030204" pitchFamily="34" charset="0"/>
              </a:rPr>
              <a:t>Validation of  end to end scripted business processes</a:t>
            </a:r>
          </a:p>
          <a:p>
            <a:pPr marL="173034" indent="-119060" algn="l" defTabSz="914378" eaLnBrk="0" fontAlgn="t" hangingPunct="0">
              <a:lnSpc>
                <a:spcPct val="120000"/>
              </a:lnSpc>
              <a:buFont typeface="Wingdings" pitchFamily="2" charset="2"/>
              <a:buChar char="§"/>
              <a:tabLst>
                <a:tab pos="2235144" algn="l"/>
                <a:tab pos="2514537" algn="l"/>
                <a:tab pos="2743132" algn="l"/>
              </a:tabLst>
            </a:pPr>
            <a:endParaRPr lang="en-US" sz="900" dirty="0">
              <a:solidFill>
                <a:srgbClr val="124079">
                  <a:lumMod val="50000"/>
                </a:srgbClr>
              </a:solidFill>
              <a:latin typeface="Calibri Light" panose="020F0302020204030204" pitchFamily="34" charset="0"/>
              <a:cs typeface="Calibri" panose="020F0502020204030204" pitchFamily="34" charset="0"/>
            </a:endParaRPr>
          </a:p>
        </p:txBody>
      </p:sp>
      <p:sp>
        <p:nvSpPr>
          <p:cNvPr id="19" name="AutoShape 43"/>
          <p:cNvSpPr>
            <a:spLocks noChangeArrowheads="1"/>
          </p:cNvSpPr>
          <p:nvPr/>
        </p:nvSpPr>
        <p:spPr bwMode="auto">
          <a:xfrm>
            <a:off x="1771840" y="901657"/>
            <a:ext cx="1796828" cy="303374"/>
          </a:xfrm>
          <a:prstGeom prst="chevron">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1000" dirty="0">
                <a:solidFill>
                  <a:srgbClr val="FEFDFD"/>
                </a:solidFill>
                <a:latin typeface="Calibri Light" panose="020F0302020204030204" pitchFamily="34" charset="0"/>
                <a:cs typeface="Calibri" panose="020F0502020204030204" pitchFamily="34" charset="0"/>
              </a:rPr>
              <a:t>Design</a:t>
            </a:r>
          </a:p>
        </p:txBody>
      </p:sp>
      <p:sp>
        <p:nvSpPr>
          <p:cNvPr id="31" name="AutoShape 26"/>
          <p:cNvSpPr>
            <a:spLocks noChangeArrowheads="1"/>
          </p:cNvSpPr>
          <p:nvPr/>
        </p:nvSpPr>
        <p:spPr bwMode="auto">
          <a:xfrm>
            <a:off x="6326287" y="885394"/>
            <a:ext cx="1202236" cy="303374"/>
          </a:xfrm>
          <a:prstGeom prst="chevron">
            <a:avLst/>
          </a:prstGeom>
          <a:solidFill>
            <a:srgbClr val="2C2E8C"/>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900" dirty="0">
                <a:solidFill>
                  <a:srgbClr val="FEFDFD"/>
                </a:solidFill>
                <a:latin typeface="Calibri Light" panose="020F0302020204030204" pitchFamily="34" charset="0"/>
                <a:cs typeface="Calibri" panose="020F0502020204030204" pitchFamily="34" charset="0"/>
              </a:rPr>
              <a:t>Non Functional Testing</a:t>
            </a:r>
          </a:p>
        </p:txBody>
      </p:sp>
      <p:sp>
        <p:nvSpPr>
          <p:cNvPr id="33" name="Rectangle 29"/>
          <p:cNvSpPr>
            <a:spLocks noChangeArrowheads="1"/>
          </p:cNvSpPr>
          <p:nvPr/>
        </p:nvSpPr>
        <p:spPr bwMode="auto">
          <a:xfrm>
            <a:off x="6326288" y="1233321"/>
            <a:ext cx="1100564" cy="1969922"/>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171446" indent="-119060" algn="l" defTabSz="914378" fontAlgn="auto">
              <a:spcBef>
                <a:spcPts val="0"/>
              </a:spcBef>
              <a:spcAft>
                <a:spcPts val="0"/>
              </a:spcAft>
              <a:buFont typeface="Arial" panose="020B0604020202020204" pitchFamily="34" charset="0"/>
              <a:buChar char="•"/>
            </a:pPr>
            <a:r>
              <a:rPr lang="en-US" sz="900" dirty="0">
                <a:solidFill>
                  <a:srgbClr val="124079">
                    <a:lumMod val="50000"/>
                  </a:srgbClr>
                </a:solidFill>
                <a:latin typeface="Calibri Light" panose="020F0302020204030204" pitchFamily="34" charset="0"/>
                <a:cs typeface="Calibri" panose="020F0502020204030204" pitchFamily="34" charset="0"/>
              </a:rPr>
              <a:t>Execution of Performance test scripts(Load &amp; Stress) </a:t>
            </a:r>
          </a:p>
          <a:p>
            <a:pPr marL="171446" indent="-119060" algn="l" defTabSz="914378" eaLnBrk="0" fontAlgn="auto" hangingPunct="0">
              <a:lnSpc>
                <a:spcPct val="120000"/>
              </a:lnSpc>
              <a:spcBef>
                <a:spcPts val="0"/>
              </a:spcBef>
              <a:spcAft>
                <a:spcPts val="0"/>
              </a:spcAft>
              <a:buFont typeface="Arial" panose="020B0604020202020204" pitchFamily="34" charset="0"/>
              <a:buChar char="•"/>
              <a:tabLst>
                <a:tab pos="2235144" algn="l"/>
                <a:tab pos="2514537" algn="l"/>
                <a:tab pos="2743132" algn="l"/>
              </a:tabLst>
            </a:pPr>
            <a:r>
              <a:rPr lang="en-US" sz="900" dirty="0">
                <a:solidFill>
                  <a:srgbClr val="124079">
                    <a:lumMod val="50000"/>
                  </a:srgbClr>
                </a:solidFill>
                <a:latin typeface="Calibri Light" panose="020F0302020204030204" pitchFamily="34" charset="0"/>
                <a:cs typeface="Calibri" panose="020F0502020204030204" pitchFamily="34" charset="0"/>
              </a:rPr>
              <a:t>Report Performance bottlenecks</a:t>
            </a:r>
          </a:p>
          <a:p>
            <a:pPr marL="171446" indent="-119060" algn="l" defTabSz="914378" eaLnBrk="0" fontAlgn="auto" hangingPunct="0">
              <a:lnSpc>
                <a:spcPct val="120000"/>
              </a:lnSpc>
              <a:spcBef>
                <a:spcPts val="0"/>
              </a:spcBef>
              <a:spcAft>
                <a:spcPts val="0"/>
              </a:spcAft>
              <a:buFont typeface="Arial" panose="020B0604020202020204" pitchFamily="34" charset="0"/>
              <a:buChar char="•"/>
              <a:tabLst>
                <a:tab pos="2235144" algn="l"/>
                <a:tab pos="2514537" algn="l"/>
                <a:tab pos="2743132" algn="l"/>
              </a:tabLst>
            </a:pPr>
            <a:r>
              <a:rPr lang="en-US" sz="900" dirty="0">
                <a:solidFill>
                  <a:srgbClr val="124079">
                    <a:lumMod val="50000"/>
                  </a:srgbClr>
                </a:solidFill>
                <a:latin typeface="Calibri Light" panose="020F0302020204030204" pitchFamily="34" charset="0"/>
                <a:cs typeface="Calibri" panose="020F0502020204030204" pitchFamily="34" charset="0"/>
              </a:rPr>
              <a:t>Execution of Security Test scripts </a:t>
            </a:r>
          </a:p>
          <a:p>
            <a:pPr marL="171446" indent="-119060" algn="l" defTabSz="914378" eaLnBrk="0" fontAlgn="auto" hangingPunct="0">
              <a:lnSpc>
                <a:spcPct val="120000"/>
              </a:lnSpc>
              <a:spcBef>
                <a:spcPts val="0"/>
              </a:spcBef>
              <a:spcAft>
                <a:spcPts val="0"/>
              </a:spcAft>
              <a:buFont typeface="Arial" panose="020B0604020202020204" pitchFamily="34" charset="0"/>
              <a:buChar char="•"/>
              <a:tabLst>
                <a:tab pos="2235144" algn="l"/>
                <a:tab pos="2514537" algn="l"/>
                <a:tab pos="2743132" algn="l"/>
              </a:tabLst>
            </a:pPr>
            <a:r>
              <a:rPr lang="en-US" sz="900" dirty="0">
                <a:solidFill>
                  <a:srgbClr val="124079">
                    <a:lumMod val="50000"/>
                  </a:srgbClr>
                </a:solidFill>
                <a:latin typeface="Calibri Light" panose="020F0302020204030204" pitchFamily="34" charset="0"/>
                <a:cs typeface="Calibri" panose="020F0502020204030204" pitchFamily="34" charset="0"/>
              </a:rPr>
              <a:t>Report security Vulnerabilities</a:t>
            </a:r>
          </a:p>
        </p:txBody>
      </p:sp>
      <p:sp>
        <p:nvSpPr>
          <p:cNvPr id="22" name="Rectangle 17"/>
          <p:cNvSpPr>
            <a:spLocks noChangeArrowheads="1"/>
          </p:cNvSpPr>
          <p:nvPr/>
        </p:nvSpPr>
        <p:spPr bwMode="auto">
          <a:xfrm>
            <a:off x="450559" y="3236713"/>
            <a:ext cx="1377955"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71446" indent="-171446" algn="l" defTabSz="779233" fontAlgn="auto">
              <a:spcBef>
                <a:spcPts val="0"/>
              </a:spcBef>
              <a:spcAft>
                <a:spcPts val="0"/>
              </a:spcAft>
              <a:buFont typeface="Wingdings" panose="05000000000000000000" pitchFamily="2" charset="2"/>
              <a:buChar char="§"/>
              <a:defRPr/>
            </a:pPr>
            <a:r>
              <a:rPr lang="en-US" sz="900" dirty="0">
                <a:solidFill>
                  <a:srgbClr val="124079">
                    <a:lumMod val="50000"/>
                  </a:srgbClr>
                </a:solidFill>
                <a:latin typeface="Calibri Light" panose="020F0302020204030204" pitchFamily="34" charset="0"/>
              </a:rPr>
              <a:t>Sign-off Requirement Document</a:t>
            </a:r>
            <a:endParaRPr lang="en-US" sz="900" dirty="0">
              <a:solidFill>
                <a:srgbClr val="124079">
                  <a:lumMod val="50000"/>
                </a:srgbClr>
              </a:solidFill>
              <a:latin typeface="Calibri Light" panose="020F0302020204030204" pitchFamily="34" charset="0"/>
              <a:ea typeface="Calibri" panose="020F0502020204030204" pitchFamily="34" charset="0"/>
            </a:endParaRPr>
          </a:p>
        </p:txBody>
      </p:sp>
      <p:sp>
        <p:nvSpPr>
          <p:cNvPr id="23" name="Rectangle 17"/>
          <p:cNvSpPr>
            <a:spLocks noChangeArrowheads="1"/>
          </p:cNvSpPr>
          <p:nvPr/>
        </p:nvSpPr>
        <p:spPr bwMode="auto">
          <a:xfrm>
            <a:off x="1879403" y="3236713"/>
            <a:ext cx="1538713"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171446" indent="-171446" algn="l" defTabSz="779233" fontAlgn="auto">
              <a:spcBef>
                <a:spcPts val="0"/>
              </a:spcBef>
              <a:spcAft>
                <a:spcPts val="0"/>
              </a:spcAft>
              <a:buFont typeface="Wingdings" panose="05000000000000000000" pitchFamily="2" charset="2"/>
              <a:buChar char="§"/>
              <a:defRPr/>
            </a:pPr>
            <a:r>
              <a:rPr lang="en-US" sz="900" dirty="0">
                <a:solidFill>
                  <a:srgbClr val="124079">
                    <a:lumMod val="50000"/>
                  </a:srgbClr>
                </a:solidFill>
                <a:latin typeface="Calibri Light" panose="020F0302020204030204" pitchFamily="34" charset="0"/>
              </a:rPr>
              <a:t>Test Cases</a:t>
            </a:r>
          </a:p>
          <a:p>
            <a:pPr marL="171446" indent="-171446" algn="l" defTabSz="779233" fontAlgn="auto">
              <a:spcBef>
                <a:spcPts val="0"/>
              </a:spcBef>
              <a:spcAft>
                <a:spcPts val="0"/>
              </a:spcAft>
              <a:buFont typeface="Wingdings" panose="05000000000000000000" pitchFamily="2" charset="2"/>
              <a:buChar char="§"/>
              <a:defRPr/>
            </a:pPr>
            <a:r>
              <a:rPr lang="en-US" sz="900" dirty="0">
                <a:solidFill>
                  <a:srgbClr val="124079">
                    <a:lumMod val="50000"/>
                  </a:srgbClr>
                </a:solidFill>
                <a:latin typeface="Calibri Light" panose="020F0302020204030204" pitchFamily="34" charset="0"/>
                <a:ea typeface="Calibri" panose="020F0502020204030204" pitchFamily="34" charset="0"/>
              </a:rPr>
              <a:t>Test Data</a:t>
            </a:r>
          </a:p>
        </p:txBody>
      </p:sp>
      <p:sp>
        <p:nvSpPr>
          <p:cNvPr id="25" name="Rectangle 17"/>
          <p:cNvSpPr>
            <a:spLocks noChangeArrowheads="1"/>
          </p:cNvSpPr>
          <p:nvPr/>
        </p:nvSpPr>
        <p:spPr bwMode="auto">
          <a:xfrm>
            <a:off x="3489934" y="3257744"/>
            <a:ext cx="1573170"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Execution Status Report</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script Execution Results</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Defect reports</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Knowledge Documents</a:t>
            </a:r>
          </a:p>
        </p:txBody>
      </p:sp>
      <p:sp>
        <p:nvSpPr>
          <p:cNvPr id="26" name="Rectangle 17"/>
          <p:cNvSpPr>
            <a:spLocks noChangeArrowheads="1"/>
          </p:cNvSpPr>
          <p:nvPr/>
        </p:nvSpPr>
        <p:spPr bwMode="auto">
          <a:xfrm>
            <a:off x="5113993" y="3247796"/>
            <a:ext cx="1180061"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Validated Test Scripts</a:t>
            </a:r>
          </a:p>
        </p:txBody>
      </p:sp>
      <p:sp>
        <p:nvSpPr>
          <p:cNvPr id="28" name="Rectangle 17"/>
          <p:cNvSpPr>
            <a:spLocks noChangeArrowheads="1"/>
          </p:cNvSpPr>
          <p:nvPr/>
        </p:nvSpPr>
        <p:spPr bwMode="auto">
          <a:xfrm>
            <a:off x="6344941" y="3247795"/>
            <a:ext cx="1092469"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Execution Status Report</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script Execution Results</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Defect reports</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Knowledge Documents</a:t>
            </a:r>
          </a:p>
        </p:txBody>
      </p:sp>
      <p:sp>
        <p:nvSpPr>
          <p:cNvPr id="29" name="Rectangle 28"/>
          <p:cNvSpPr/>
          <p:nvPr/>
        </p:nvSpPr>
        <p:spPr>
          <a:xfrm>
            <a:off x="94980" y="3362745"/>
            <a:ext cx="287083" cy="1102581"/>
          </a:xfrm>
          <a:prstGeom prst="rect">
            <a:avLst/>
          </a:prstGeom>
          <a:solidFill>
            <a:srgbClr val="ED8B00"/>
          </a:solidFill>
          <a:ln w="28575">
            <a:noFill/>
          </a:ln>
          <a:effectLst/>
        </p:spPr>
        <p:style>
          <a:lnRef idx="2">
            <a:schemeClr val="dk1"/>
          </a:lnRef>
          <a:fillRef idx="1">
            <a:schemeClr val="lt1"/>
          </a:fillRef>
          <a:effectRef idx="0">
            <a:schemeClr val="dk1"/>
          </a:effectRef>
          <a:fontRef idx="minor">
            <a:schemeClr val="dk1"/>
          </a:fontRef>
        </p:style>
        <p:txBody>
          <a:bodyPr vert="vert270" lIns="0" rIns="0" rtlCol="0" anchor="ctr"/>
          <a:lstStyle/>
          <a:p>
            <a:pPr defTabSz="914378" fontAlgn="auto">
              <a:spcBef>
                <a:spcPts val="0"/>
              </a:spcBef>
              <a:spcAft>
                <a:spcPts val="0"/>
              </a:spcAft>
            </a:pPr>
            <a:r>
              <a:rPr lang="en-US" sz="1100" dirty="0">
                <a:solidFill>
                  <a:srgbClr val="FEFDFD">
                    <a:lumMod val="10000"/>
                  </a:srgbClr>
                </a:solidFill>
                <a:latin typeface="Calibri Light" panose="020F0302020204030204" pitchFamily="34" charset="0"/>
                <a:ea typeface="STKaiti"/>
                <a:cs typeface="Calibri" panose="020F0502020204030204" pitchFamily="34" charset="0"/>
              </a:rPr>
              <a:t>Output</a:t>
            </a:r>
            <a:endParaRPr lang="en-IN" sz="1100" dirty="0">
              <a:solidFill>
                <a:srgbClr val="FEFDFD">
                  <a:lumMod val="10000"/>
                </a:srgbClr>
              </a:solidFill>
              <a:latin typeface="Calibri Light" panose="020F0302020204030204" pitchFamily="34" charset="0"/>
              <a:ea typeface="STKaiti"/>
              <a:cs typeface="Calibri" panose="020F0502020204030204" pitchFamily="34" charset="0"/>
            </a:endParaRPr>
          </a:p>
        </p:txBody>
      </p:sp>
      <p:sp>
        <p:nvSpPr>
          <p:cNvPr id="27" name="AutoShape 26"/>
          <p:cNvSpPr>
            <a:spLocks noChangeArrowheads="1"/>
          </p:cNvSpPr>
          <p:nvPr/>
        </p:nvSpPr>
        <p:spPr bwMode="auto">
          <a:xfrm>
            <a:off x="7426851" y="894669"/>
            <a:ext cx="1202236" cy="303374"/>
          </a:xfrm>
          <a:prstGeom prst="chevron">
            <a:avLst/>
          </a:prstGeom>
          <a:solidFill>
            <a:srgbClr val="FFC000"/>
          </a:solidFill>
          <a:ln w="9525" cap="flat" cmpd="sng" algn="ctr">
            <a:noFill/>
            <a:prstDash val="solid"/>
            <a:round/>
            <a:headEnd type="none" w="med" len="med"/>
            <a:tailEnd type="none" w="med" len="med"/>
          </a:ln>
          <a:effectLst/>
        </p:spPr>
        <p:txBody>
          <a:bodyPr wrap="square" anchor="ctr"/>
          <a:lstStyle/>
          <a:p>
            <a:pPr defTabSz="914378">
              <a:lnSpc>
                <a:spcPct val="120000"/>
              </a:lnSpc>
              <a:spcBef>
                <a:spcPct val="90000"/>
              </a:spcBef>
              <a:spcAft>
                <a:spcPct val="10000"/>
              </a:spcAft>
              <a:tabLst>
                <a:tab pos="133347" algn="l"/>
              </a:tabLst>
            </a:pPr>
            <a:r>
              <a:rPr lang="en-US" sz="900" dirty="0">
                <a:solidFill>
                  <a:srgbClr val="FEFDFD">
                    <a:lumMod val="10000"/>
                  </a:srgbClr>
                </a:solidFill>
                <a:latin typeface="Calibri Light" panose="020F0302020204030204" pitchFamily="34" charset="0"/>
                <a:cs typeface="Calibri" panose="020F0502020204030204" pitchFamily="34" charset="0"/>
              </a:rPr>
              <a:t>Handing over to Deployment</a:t>
            </a:r>
          </a:p>
        </p:txBody>
      </p:sp>
      <p:sp>
        <p:nvSpPr>
          <p:cNvPr id="30" name="Rectangle 29"/>
          <p:cNvSpPr>
            <a:spLocks noChangeArrowheads="1"/>
          </p:cNvSpPr>
          <p:nvPr/>
        </p:nvSpPr>
        <p:spPr bwMode="auto">
          <a:xfrm>
            <a:off x="7453916" y="1233321"/>
            <a:ext cx="1100564" cy="1969922"/>
          </a:xfrm>
          <a:prstGeom prst="rect">
            <a:avLst/>
          </a:prstGeom>
          <a:solidFill>
            <a:schemeClr val="tx2">
              <a:lumMod val="20000"/>
              <a:lumOff val="80000"/>
            </a:schemeClr>
          </a:solidFill>
          <a:ln w="9525" algn="ctr">
            <a:solidFill>
              <a:schemeClr val="bg1"/>
            </a:solidFill>
            <a:round/>
            <a:headEnd/>
            <a:tailEnd/>
          </a:ln>
        </p:spPr>
        <p:txBody>
          <a:bodyPr wrap="square" lIns="0" tIns="0" rIns="0" bIns="0" anchor="t"/>
          <a:lstStyle/>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Testing Team will Sign-Off and Handover the following documents to deployment team</a:t>
            </a:r>
          </a:p>
          <a:p>
            <a:pPr marL="180975" lvl="1" indent="-90488"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Execution Status Report</a:t>
            </a:r>
          </a:p>
          <a:p>
            <a:pPr marL="180975" lvl="1" indent="-90488"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script Execution Results</a:t>
            </a:r>
          </a:p>
          <a:p>
            <a:pPr marL="180975" lvl="1" indent="-90488"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Defect reports</a:t>
            </a:r>
          </a:p>
          <a:p>
            <a:pPr marL="180975" lvl="1" indent="-90488"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Knowledge Documents</a:t>
            </a:r>
            <a:endParaRPr lang="en-US" sz="900" dirty="0">
              <a:solidFill>
                <a:srgbClr val="124079">
                  <a:lumMod val="50000"/>
                </a:srgbClr>
              </a:solidFill>
              <a:latin typeface="Calibri Light" panose="020F0302020204030204" pitchFamily="34" charset="0"/>
              <a:cs typeface="Calibri" panose="020F0502020204030204" pitchFamily="34" charset="0"/>
            </a:endParaRPr>
          </a:p>
        </p:txBody>
      </p:sp>
      <p:sp>
        <p:nvSpPr>
          <p:cNvPr id="32" name="Rectangle 17"/>
          <p:cNvSpPr>
            <a:spLocks noChangeArrowheads="1"/>
          </p:cNvSpPr>
          <p:nvPr/>
        </p:nvSpPr>
        <p:spPr bwMode="auto">
          <a:xfrm>
            <a:off x="7488299" y="3247795"/>
            <a:ext cx="1076741" cy="1102581"/>
          </a:xfrm>
          <a:prstGeom prst="rect">
            <a:avLst/>
          </a:prstGeom>
          <a:solidFill>
            <a:schemeClr val="tx2">
              <a:lumMod val="20000"/>
              <a:lumOff val="80000"/>
            </a:schemeClr>
          </a:solidFill>
          <a:ln w="9525" cap="flat" cmpd="sng" algn="ctr">
            <a:solidFill>
              <a:schemeClr val="bg1"/>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Sign-Off Documents</a:t>
            </a:r>
          </a:p>
          <a:p>
            <a:pPr marL="92073" indent="-92073" algn="l" defTabSz="914378" eaLnBrk="0" fontAlgn="auto" hangingPunct="0">
              <a:spcBef>
                <a:spcPts val="0"/>
              </a:spcBef>
              <a:spcAft>
                <a:spcPts val="0"/>
              </a:spcAft>
              <a:buFont typeface="Wingdings" panose="05000000000000000000" pitchFamily="2" charset="2"/>
              <a:buChar char="§"/>
              <a:defRPr/>
            </a:pPr>
            <a:r>
              <a:rPr lang="en-US" sz="900" kern="0" dirty="0">
                <a:solidFill>
                  <a:srgbClr val="124079">
                    <a:lumMod val="50000"/>
                  </a:srgbClr>
                </a:solidFill>
                <a:latin typeface="Calibri Light" panose="020F0302020204030204" pitchFamily="34" charset="0"/>
                <a:cs typeface="Calibri" panose="020F0502020204030204" pitchFamily="34" charset="0"/>
              </a:rPr>
              <a:t>Test Closure Reports</a:t>
            </a:r>
          </a:p>
        </p:txBody>
      </p:sp>
    </p:spTree>
    <p:extLst>
      <p:ext uri="{BB962C8B-B14F-4D97-AF65-F5344CB8AC3E}">
        <p14:creationId xmlns:p14="http://schemas.microsoft.com/office/powerpoint/2010/main" val="1032899291"/>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extLst>
    <a:ext uri="{05A4C25C-085E-4340-85A3-A5531E510DB2}">
      <thm15:themeFamily xmlns:thm15="http://schemas.microsoft.com/office/thememl/2012/main" name="blank.pptx" id="{9AA2ACE9-4BFD-41AB-8B7A-14C30B2EFE66}" vid="{060C2754-E0F2-4A44-B586-6F96C81A647C}"/>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pptx" id="{9AA2ACE9-4BFD-41AB-8B7A-14C30B2EFE66}" vid="{D07B7704-9CEB-4415-8D09-A763CEBECD8B}"/>
    </a:ext>
  </a:extLst>
</a:theme>
</file>

<file path=ppt/theme/theme3.xml><?xml version="1.0" encoding="utf-8"?>
<a:theme xmlns:a="http://schemas.openxmlformats.org/drawingml/2006/main" name="5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4.xml><?xml version="1.0" encoding="utf-8"?>
<a:theme xmlns:a="http://schemas.openxmlformats.org/drawingml/2006/main" name="1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5.xml><?xml version="1.0" encoding="utf-8"?>
<a:theme xmlns:a="http://schemas.openxmlformats.org/drawingml/2006/main" name="8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extLst>
    <a:ext uri="{05A4C25C-085E-4340-85A3-A5531E510DB2}">
      <thm15:themeFamily xmlns:thm15="http://schemas.microsoft.com/office/thememl/2012/main" name="blank.pptx" id="{9AA2ACE9-4BFD-41AB-8B7A-14C30B2EFE66}" vid="{060C2754-E0F2-4A44-B586-6F96C81A647C}"/>
    </a:ext>
  </a:extLst>
</a:theme>
</file>

<file path=ppt/theme/theme6.xml><?xml version="1.0" encoding="utf-8"?>
<a:theme xmlns:a="http://schemas.openxmlformats.org/drawingml/2006/main" name="6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7.xml><?xml version="1.0" encoding="utf-8"?>
<a:theme xmlns:a="http://schemas.openxmlformats.org/drawingml/2006/main" name="2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extLst>
    <a:ext uri="{05A4C25C-085E-4340-85A3-A5531E510DB2}">
      <thm15:themeFamily xmlns:thm15="http://schemas.microsoft.com/office/thememl/2012/main" name="blank.pptx" id="{9AA2ACE9-4BFD-41AB-8B7A-14C30B2EFE66}" vid="{060C2754-E0F2-4A44-B586-6F96C81A647C}"/>
    </a:ext>
  </a:extLst>
</a:theme>
</file>

<file path=ppt/theme/theme8.xml><?xml version="1.0" encoding="utf-8"?>
<a:theme xmlns:a="http://schemas.openxmlformats.org/drawingml/2006/main" name="9_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extLst>
    <a:ext uri="{05A4C25C-085E-4340-85A3-A5531E510DB2}">
      <thm15:themeFamily xmlns:thm15="http://schemas.microsoft.com/office/thememl/2012/main" name="blank.pptx" id="{9AA2ACE9-4BFD-41AB-8B7A-14C30B2EFE66}" vid="{060C2754-E0F2-4A44-B586-6F96C81A647C}"/>
    </a:ext>
  </a:ext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themeOverride>
</file>

<file path=ppt/theme/themeOverride2.xml><?xml version="1.0" encoding="utf-8"?>
<a:themeOverride xmlns:a="http://schemas.openxmlformats.org/drawingml/2006/main">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themeOverride>
</file>

<file path=ppt/theme/themeOverride3.xml><?xml version="1.0" encoding="utf-8"?>
<a:themeOverride xmlns:a="http://schemas.openxmlformats.org/drawingml/2006/main">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themeOverride>
</file>

<file path=ppt/theme/themeOverride4.xml><?xml version="1.0" encoding="utf-8"?>
<a:themeOverride xmlns:a="http://schemas.openxmlformats.org/drawingml/2006/main">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24F6BC1A11E64B838512B862162C21" ma:contentTypeVersion="0" ma:contentTypeDescription="Create a new document." ma:contentTypeScope="" ma:versionID="0812858ffdd6d30330b9fc77b30b10d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ABB6DC8-0142-4676-96FE-F1693BA95046}">
  <ds:schemaRefs>
    <ds:schemaRef ds:uri="http://schemas.microsoft.com/sharepoint/v3/contenttype/forms"/>
  </ds:schemaRefs>
</ds:datastoreItem>
</file>

<file path=customXml/itemProps2.xml><?xml version="1.0" encoding="utf-8"?>
<ds:datastoreItem xmlns:ds="http://schemas.openxmlformats.org/officeDocument/2006/customXml" ds:itemID="{24559248-63FA-4C6E-A37D-96FF4426E5C5}">
  <ds:schemaRefs>
    <ds:schemaRef ds:uri="http://schemas.openxmlformats.org/package/2006/metadata/core-properties"/>
    <ds:schemaRef ds:uri="http://schemas.microsoft.com/office/2006/metadata/properties"/>
    <ds:schemaRef ds:uri="http://www.w3.org/XML/1998/namespace"/>
    <ds:schemaRef ds:uri="http://purl.org/dc/terms/"/>
    <ds:schemaRef ds:uri="http://schemas.microsoft.com/office/2006/documentManagement/types"/>
    <ds:schemaRef ds:uri="http://schemas.microsoft.com/office/infopath/2007/PartnerControls"/>
    <ds:schemaRef ds:uri="http://purl.org/dc/dcmitype/"/>
    <ds:schemaRef ds:uri="http://purl.org/dc/elements/1.1/"/>
  </ds:schemaRefs>
</ds:datastoreItem>
</file>

<file path=customXml/itemProps3.xml><?xml version="1.0" encoding="utf-8"?>
<ds:datastoreItem xmlns:ds="http://schemas.openxmlformats.org/officeDocument/2006/customXml" ds:itemID="{ECA7EFCE-8F0D-4BB9-B2D1-1DE78923C1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blank</Template>
  <TotalTime>8338</TotalTime>
  <Words>6702</Words>
  <Application>Microsoft Office PowerPoint</Application>
  <PresentationFormat>On-screen Show (16:9)</PresentationFormat>
  <Paragraphs>1216</Paragraphs>
  <Slides>47</Slides>
  <Notes>22</Notes>
  <HiddenSlides>0</HiddenSlides>
  <MMClips>0</MMClips>
  <ScaleCrop>false</ScaleCrop>
  <HeadingPairs>
    <vt:vector size="8" baseType="variant">
      <vt:variant>
        <vt:lpstr>Fonts Used</vt:lpstr>
      </vt:variant>
      <vt:variant>
        <vt:i4>18</vt:i4>
      </vt:variant>
      <vt:variant>
        <vt:lpstr>Theme</vt:lpstr>
      </vt:variant>
      <vt:variant>
        <vt:i4>8</vt:i4>
      </vt:variant>
      <vt:variant>
        <vt:lpstr>Embedded OLE Servers</vt:lpstr>
      </vt:variant>
      <vt:variant>
        <vt:i4>2</vt:i4>
      </vt:variant>
      <vt:variant>
        <vt:lpstr>Slide Titles</vt:lpstr>
      </vt:variant>
      <vt:variant>
        <vt:i4>47</vt:i4>
      </vt:variant>
    </vt:vector>
  </HeadingPairs>
  <TitlesOfParts>
    <vt:vector size="75" baseType="lpstr">
      <vt:lpstr>MS PGothic</vt:lpstr>
      <vt:lpstr>MS PGothic</vt:lpstr>
      <vt:lpstr>STKaiti</vt:lpstr>
      <vt:lpstr>Arial</vt:lpstr>
      <vt:lpstr>Calbiri light</vt:lpstr>
      <vt:lpstr>Calibri</vt:lpstr>
      <vt:lpstr>Calibri Light</vt:lpstr>
      <vt:lpstr>Courier New</vt:lpstr>
      <vt:lpstr>Geneva</vt:lpstr>
      <vt:lpstr>Roboto</vt:lpstr>
      <vt:lpstr>Segoe UI</vt:lpstr>
      <vt:lpstr>Symbol</vt:lpstr>
      <vt:lpstr>Times</vt:lpstr>
      <vt:lpstr>Times New Roman</vt:lpstr>
      <vt:lpstr>Trebuchet MS</vt:lpstr>
      <vt:lpstr>Verdana</vt:lpstr>
      <vt:lpstr>Wingdings</vt:lpstr>
      <vt:lpstr>ヒラギノ角ゴ Pro W3</vt:lpstr>
      <vt:lpstr>L&amp;T Infotech</vt:lpstr>
      <vt:lpstr>Custom Design</vt:lpstr>
      <vt:lpstr>5_L&amp;T Infotech</vt:lpstr>
      <vt:lpstr>1_L&amp;T Infotech</vt:lpstr>
      <vt:lpstr>8_L&amp;T Infotech</vt:lpstr>
      <vt:lpstr>6_L&amp;T Infotech</vt:lpstr>
      <vt:lpstr>2_L&amp;T Infotech</vt:lpstr>
      <vt:lpstr>9_L&amp;T Infotech</vt:lpstr>
      <vt:lpstr>Document</vt:lpstr>
      <vt:lpstr>Worksheet</vt:lpstr>
      <vt:lpstr>LTI Assurance Services for Phoenix</vt:lpstr>
      <vt:lpstr>Agenda</vt:lpstr>
      <vt:lpstr>PowerPoint Presentation</vt:lpstr>
      <vt:lpstr>Key Objectives</vt:lpstr>
      <vt:lpstr>PowerPoint Presentation</vt:lpstr>
      <vt:lpstr>Questions Mapping</vt:lpstr>
      <vt:lpstr>Phase 1- Bolster the Basics</vt:lpstr>
      <vt:lpstr>Key Solution Levers for bolstering the basics</vt:lpstr>
      <vt:lpstr>PowerPoint Presentation</vt:lpstr>
      <vt:lpstr>Sample Templates</vt:lpstr>
      <vt:lpstr>Communication Model</vt:lpstr>
      <vt:lpstr>RACI Chart</vt:lpstr>
      <vt:lpstr>Test Automation Approach</vt:lpstr>
      <vt:lpstr>Best Practices for Future Proof Automation</vt:lpstr>
      <vt:lpstr>Proposed Development Cycle </vt:lpstr>
      <vt:lpstr>Risk Based Testing approach for Compliant GxP relevant processes</vt:lpstr>
      <vt:lpstr>Indicative KPIs</vt:lpstr>
      <vt:lpstr>What would the organization look like?</vt:lpstr>
      <vt:lpstr>Questions Mapping</vt:lpstr>
      <vt:lpstr>Proposed Team Structure</vt:lpstr>
      <vt:lpstr>Resource Ramp-up/Ramp down</vt:lpstr>
      <vt:lpstr>Proven approach for Knowledge Transition</vt:lpstr>
      <vt:lpstr>Exit Strategy</vt:lpstr>
      <vt:lpstr>Tooling/Environment</vt:lpstr>
      <vt:lpstr>Questions Mapping</vt:lpstr>
      <vt:lpstr>Test Environment Management</vt:lpstr>
      <vt:lpstr>Test Data Management</vt:lpstr>
      <vt:lpstr>Tool Comparison</vt:lpstr>
      <vt:lpstr>Assumptions</vt:lpstr>
      <vt:lpstr>Phase 2- Transformation and Continuous Improvement</vt:lpstr>
      <vt:lpstr>Proposed Future Quality Assurance Operating Model</vt:lpstr>
      <vt:lpstr>Transition from Current Model to Proposed Model</vt:lpstr>
      <vt:lpstr>LTI 2.0 Strategic Roadmap</vt:lpstr>
      <vt:lpstr>Success Stories</vt:lpstr>
      <vt:lpstr>Leading Pharmaceutical and Healthcare Data Analytics Intelligence Company</vt:lpstr>
      <vt:lpstr>Leading US based medical device, pharmaceutical and consumer packaged goods manufacturer</vt:lpstr>
      <vt:lpstr>Test Automation for A Leading US based Global Bank</vt:lpstr>
      <vt:lpstr>Leading P&amp;C Insurer in US </vt:lpstr>
      <vt:lpstr>“Enabled Customer to adopt Agile Testing as part IT Strategy”</vt:lpstr>
      <vt:lpstr>PowerPoint Presentation</vt:lpstr>
      <vt:lpstr>PowerPoint Presentation</vt:lpstr>
      <vt:lpstr>Customer Experience Assurance</vt:lpstr>
      <vt:lpstr>Test Environment Management</vt:lpstr>
      <vt:lpstr>                   : E2E Automation &amp; Test Orchestration</vt:lpstr>
      <vt:lpstr>Test Data Management</vt:lpstr>
      <vt:lpstr>Assurance for meeting GDPR Compliance requirement</vt:lpstr>
      <vt:lpstr> Moving From Waterfall to Agile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Paras Raka</dc:creator>
  <cp:lastModifiedBy>Vishal Sharma</cp:lastModifiedBy>
  <cp:revision>510</cp:revision>
  <cp:lastPrinted>2015-11-28T12:28:20Z</cp:lastPrinted>
  <dcterms:created xsi:type="dcterms:W3CDTF">2017-04-19T11:57:02Z</dcterms:created>
  <dcterms:modified xsi:type="dcterms:W3CDTF">2017-08-29T12:13:47Z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0x010100CB24F6BC1A11E64B838512B862162C21</vt:lpwstr>
  </property>
  <property fmtid="{D5CDD505-2E9C-101B-9397-08002B2CF9AE}" pid="3" name="TOCOpt">
    <vt:lpwstr>1</vt:lpwstr>
  </property>
  <property fmtid="{D5CDD505-2E9C-101B-9397-08002B2CF9AE}" pid="4" name="PNSOpt">
    <vt:lpwstr>1</vt:lpwstr>
  </property>
  <property fmtid="{D5CDD505-2E9C-101B-9397-08002B2CF9AE}" pid="5" name="Pitchbook Compatible">
    <vt:lpwstr>Yes</vt:lpwstr>
  </property>
</Properties>
</file>